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67" r:id="rId3"/>
    <p:sldId id="266" r:id="rId4"/>
    <p:sldId id="278" r:id="rId5"/>
    <p:sldId id="260" r:id="rId6"/>
    <p:sldId id="270" r:id="rId7"/>
    <p:sldId id="279" r:id="rId8"/>
    <p:sldId id="271" r:id="rId9"/>
    <p:sldId id="268" r:id="rId10"/>
    <p:sldId id="280" r:id="rId11"/>
    <p:sldId id="274" r:id="rId12"/>
    <p:sldId id="265" r:id="rId13"/>
    <p:sldId id="277" r:id="rId14"/>
    <p:sldId id="275" r:id="rId15"/>
    <p:sldId id="276"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XEO+0SHSn9ZN1IFNBqB3Q==" hashData="Hl7PBJa77szPt6hSMyXK211NxmQXtaA4NkuMuTC/YFxsix6PS2QjBxg0OkWXjut9bRy/1uUJVaLof2aeTNQghg=="/>
  <p:extLst>
    <p:ext uri="{521415D9-36F7-43E2-AB2F-B90AF26B5E84}">
      <p14:sectionLst xmlns:p14="http://schemas.microsoft.com/office/powerpoint/2010/main">
        <p14:section name="Default Section" id="{545F4B5C-8DEC-479B-A10C-A068868F8C82}">
          <p14:sldIdLst>
            <p14:sldId id="257"/>
            <p14:sldId id="267"/>
            <p14:sldId id="266"/>
            <p14:sldId id="278"/>
            <p14:sldId id="260"/>
            <p14:sldId id="270"/>
          </p14:sldIdLst>
        </p14:section>
        <p14:section name="Untitled Section" id="{5AABA577-B882-4458-AF05-1228E13F94F7}">
          <p14:sldIdLst>
            <p14:sldId id="279"/>
            <p14:sldId id="271"/>
            <p14:sldId id="268"/>
            <p14:sldId id="280"/>
            <p14:sldId id="274"/>
            <p14:sldId id="265"/>
            <p14:sldId id="277"/>
            <p14:sldId id="275"/>
            <p14:sldId id="276"/>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DE"/>
    <a:srgbClr val="FCB142"/>
    <a:srgbClr val="FD6C1B"/>
    <a:srgbClr val="FF3300"/>
    <a:srgbClr val="FF0000"/>
    <a:srgbClr val="FFCC99"/>
    <a:srgbClr val="FFFFFF"/>
    <a:srgbClr val="FFA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105" d="100"/>
          <a:sy n="105" d="100"/>
        </p:scale>
        <p:origin x="336" y="192"/>
      </p:cViewPr>
      <p:guideLst/>
    </p:cSldViewPr>
  </p:slideViewPr>
  <p:notesTextViewPr>
    <p:cViewPr>
      <p:scale>
        <a:sx n="1" d="1"/>
        <a:sy n="1" d="1"/>
      </p:scale>
      <p:origin x="0" y="0"/>
    </p:cViewPr>
  </p:notesTextViewPr>
  <p:notesViewPr>
    <p:cSldViewPr snapToGrid="0">
      <p:cViewPr varScale="1">
        <p:scale>
          <a:sx n="65" d="100"/>
          <a:sy n="65" d="100"/>
        </p:scale>
        <p:origin x="279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C5D79-E691-4B51-88CB-C0A16ECEC709}" type="datetimeFigureOut">
              <a:rPr lang="en-US" smtClean="0"/>
              <a:t>5/17/23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37FB0-595B-40EF-A0BA-20862A72C3E0}" type="slidenum">
              <a:rPr lang="en-US" smtClean="0"/>
              <a:t>‹#›</a:t>
            </a:fld>
            <a:endParaRPr lang="en-US"/>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50A96-7895-4775-80EE-AA77FEB2A3F9}" type="datetimeFigureOut">
              <a:rPr lang="en-US" smtClean="0"/>
              <a:t>5/17/23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165F4-379C-44F2-8E89-DB43904FE854}" type="slidenum">
              <a:rPr lang="en-US" smtClean="0"/>
              <a:t>‹#›</a:t>
            </a:fld>
            <a:endParaRPr lang="en-US"/>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p>
          <a:p>
            <a:r>
              <a:rPr lang="en-US" dirty="0"/>
              <a:t>in the placeholder to insert your own image.</a:t>
            </a:r>
          </a:p>
        </p:txBody>
      </p:sp>
      <p:sp>
        <p:nvSpPr>
          <p:cNvPr id="4" name="Slide Number Placeholder 3"/>
          <p:cNvSpPr>
            <a:spLocks noGrp="1"/>
          </p:cNvSpPr>
          <p:nvPr>
            <p:ph type="sldNum" sz="quarter" idx="10"/>
          </p:nvPr>
        </p:nvSpPr>
        <p:spPr/>
        <p:txBody>
          <a:bodyPr/>
          <a:lstStyle/>
          <a:p>
            <a:fld id="{B94165F4-379C-44F2-8E89-DB43904FE854}" type="slidenum">
              <a:rPr lang="en-US" smtClean="0"/>
              <a:t>1</a:t>
            </a:fld>
            <a:endParaRPr lang="en-US"/>
          </a:p>
        </p:txBody>
      </p:sp>
    </p:spTree>
    <p:extLst>
      <p:ext uri="{BB962C8B-B14F-4D97-AF65-F5344CB8AC3E}">
        <p14:creationId xmlns:p14="http://schemas.microsoft.com/office/powerpoint/2010/main" val="36299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p>
          <a:p>
            <a:r>
              <a:rPr lang="en-US" dirty="0"/>
              <a:t>in the placeholder to insert your own image.</a:t>
            </a:r>
          </a:p>
        </p:txBody>
      </p:sp>
      <p:sp>
        <p:nvSpPr>
          <p:cNvPr id="4" name="Slide Number Placeholder 3"/>
          <p:cNvSpPr>
            <a:spLocks noGrp="1"/>
          </p:cNvSpPr>
          <p:nvPr>
            <p:ph type="sldNum" sz="quarter" idx="10"/>
          </p:nvPr>
        </p:nvSpPr>
        <p:spPr/>
        <p:txBody>
          <a:bodyPr/>
          <a:lstStyle/>
          <a:p>
            <a:fld id="{B94165F4-379C-44F2-8E89-DB43904FE854}" type="slidenum">
              <a:rPr lang="en-US" smtClean="0"/>
              <a:t>5</a:t>
            </a:fld>
            <a:endParaRPr lang="en-US"/>
          </a:p>
        </p:txBody>
      </p:sp>
    </p:spTree>
    <p:extLst>
      <p:ext uri="{BB962C8B-B14F-4D97-AF65-F5344CB8AC3E}">
        <p14:creationId xmlns:p14="http://schemas.microsoft.com/office/powerpoint/2010/main" val="252095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81200"/>
            <a:ext cx="9144000" cy="2609851"/>
          </a:xfrm>
        </p:spPr>
        <p:txBody>
          <a:bodyPr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522413" y="4800600"/>
            <a:ext cx="9144000" cy="1143000"/>
          </a:xfrm>
        </p:spPr>
        <p:txBody>
          <a:bodyPr/>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99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3406132-7CE6-45E4-90D4-91693943292D}" type="datetime1">
              <a:rPr lang="en-US" smtClean="0"/>
              <a:t>5/17/23</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1035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1522413" y="4800600"/>
            <a:ext cx="9144000" cy="1143000"/>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357204D-E712-460F-A835-B3805357AA3E}" type="datetime1">
              <a:rPr lang="en-US" smtClean="0"/>
              <a:t>5/17/23</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998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3812" y="1676400"/>
            <a:ext cx="4572000"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3014" y="1676400"/>
            <a:ext cx="4572000"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0FFB3E1D-4BB2-4EB5-99F0-C0445BB2CBB6}" type="datetime1">
              <a:rPr lang="en-US" smtClean="0"/>
              <a:t>5/17/23</a:t>
            </a:fld>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9784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293813" y="456330"/>
            <a:ext cx="9601202" cy="1067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93813"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05075"/>
            <a:ext cx="45720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3015"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3015" y="2505075"/>
            <a:ext cx="45720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B6470DD-936A-40C7-B2FF-E7290D8BDE85}" type="datetime1">
              <a:rPr lang="en-US" smtClean="0"/>
              <a:t>5/17/23</a:t>
            </a:fld>
            <a:endParaRPr lang="en-US"/>
          </a:p>
        </p:txBody>
      </p:sp>
      <p:sp>
        <p:nvSpPr>
          <p:cNvPr id="9" name="Slide Number Placeholder 8"/>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166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6DD9A680-C0D5-4B16-AB7C-0C3F71FB527A}" type="datetime1">
              <a:rPr lang="en-US" smtClean="0"/>
              <a:t>5/17/23</a:t>
            </a:fld>
            <a:endParaRPr lang="en-US"/>
          </a:p>
        </p:txBody>
      </p:sp>
      <p:sp>
        <p:nvSpPr>
          <p:cNvPr id="5" name="Slide Number Placeholder 4"/>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0383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83B13F4F-0B88-4C49-B9D1-C95270C9BFC4}" type="datetime1">
              <a:rPr lang="en-US" smtClean="0"/>
              <a:t>5/17/23</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5760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eav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FC23E08E-F1BA-4F47-A445-B54A4E6BD6A4}" type="datetime1">
              <a:rPr lang="en-US" smtClean="0"/>
              <a:t>5/17/23</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594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327679" y="1676400"/>
            <a:ext cx="3108960" cy="45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4724400" y="1676400"/>
            <a:ext cx="6172200" cy="4572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DA87197-55AE-4427-94B5-41FFCF01E594}" type="datetime1">
              <a:rPr lang="en-US" smtClean="0"/>
              <a:t>5/17/23</a:t>
            </a:fld>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3288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CB9FC22-13D8-4D82-81F3-EDC2D992088A}" type="datetime1">
              <a:rPr lang="en-US" smtClean="0"/>
              <a:t>5/17/23</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0175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Vertical Title 1"/>
          <p:cNvSpPr>
            <a:spLocks noGrp="1"/>
          </p:cNvSpPr>
          <p:nvPr>
            <p:ph type="title" orient="vert"/>
          </p:nvPr>
        </p:nvSpPr>
        <p:spPr>
          <a:xfrm>
            <a:off x="9829800" y="609600"/>
            <a:ext cx="1066800" cy="5638800"/>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399" y="609600"/>
            <a:ext cx="8322734"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849F2-E881-451F-B030-13B947B0EF64}" type="datetime1">
              <a:rPr lang="en-US" smtClean="0"/>
              <a:t>5/17/23</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1231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277813" y="152400"/>
            <a:ext cx="8102599" cy="6248400"/>
            <a:chOff x="1097557" y="700499"/>
            <a:chExt cx="7498976" cy="5278764"/>
          </a:xfrm>
        </p:grpSpPr>
        <p:grpSp>
          <p:nvGrpSpPr>
            <p:cNvPr id="9" name="Group 8"/>
            <p:cNvGrpSpPr/>
            <p:nvPr/>
          </p:nvGrpSpPr>
          <p:grpSpPr>
            <a:xfrm>
              <a:off x="1097557" y="700499"/>
              <a:ext cx="7498976" cy="5278764"/>
              <a:chOff x="1097557" y="700499"/>
              <a:chExt cx="7498976" cy="5278764"/>
            </a:xfrm>
          </p:grpSpPr>
          <p:sp>
            <p:nvSpPr>
              <p:cNvPr id="11" name="Freeform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1097557" y="700499"/>
                <a:ext cx="7498976" cy="5278764"/>
                <a:chOff x="220266" y="267321"/>
                <a:chExt cx="8471454" cy="5963322"/>
              </a:xfrm>
            </p:grpSpPr>
            <p:sp>
              <p:nvSpPr>
                <p:cNvPr id="13" name="Freeform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4" name="Freeform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5" name="Freeform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8" name="Freeform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9" name="Freeform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3" name="Freeform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6" name="Freeform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1" name="Freeform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4" name="Freeform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8" name="Freeform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4" name="Freeform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9" name="Freeform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3" name="Freeform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0" name="Freeform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8532811" y="1828800"/>
            <a:ext cx="3276601" cy="2057400"/>
          </a:xfrm>
        </p:spPr>
        <p:txBody>
          <a:bodyPr anchor="b">
            <a:normAutofit/>
          </a:bodyPr>
          <a:lstStyle>
            <a:lvl1pPr>
              <a:defRPr sz="3600"/>
            </a:lvl1pPr>
          </a:lstStyle>
          <a:p>
            <a:r>
              <a:rPr lang="en-US"/>
              <a:t>Click to edit Master title style</a:t>
            </a:r>
            <a:endParaRPr lang="en-US" dirty="0"/>
          </a:p>
        </p:txBody>
      </p:sp>
      <p:sp>
        <p:nvSpPr>
          <p:cNvPr id="68" name="Picture Placeholder 67" descr="An empty placeholder to add an image. Click on the placeholder and select the image that you wish to add."/>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32811" y="3962399"/>
            <a:ext cx="3276601" cy="1828800"/>
          </a:xfrm>
        </p:spPr>
        <p:txBody>
          <a:bodyPr>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866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ide 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4" name="Freeform 63"/>
          <p:cNvSpPr>
            <a:spLocks/>
          </p:cNvSpPr>
          <p:nvPr/>
        </p:nvSpPr>
        <p:spPr bwMode="auto">
          <a:xfrm>
            <a:off x="1185732" y="1752228"/>
            <a:ext cx="9817165"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1255712" y="1827385"/>
            <a:ext cx="967567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Picture Placeholder 2" descr="An empty placeholder to add an image. Click on the placeholder and select the image that you wish to add."/>
          <p:cNvSpPr>
            <a:spLocks noGrp="1"/>
          </p:cNvSpPr>
          <p:nvPr>
            <p:ph type="pic" idx="1"/>
          </p:nvPr>
        </p:nvSpPr>
        <p:spPr>
          <a:xfrm>
            <a:off x="1315615" y="1914879"/>
            <a:ext cx="9547705"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9" name="Freeform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rot="20401737" flipH="1">
            <a:off x="9461415" y="4368335"/>
            <a:ext cx="2423398" cy="1402268"/>
            <a:chOff x="4391996" y="2365975"/>
            <a:chExt cx="1978494" cy="1144830"/>
          </a:xfrm>
        </p:grpSpPr>
        <p:sp>
          <p:nvSpPr>
            <p:cNvPr id="72"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4"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7" name="Group 76"/>
          <p:cNvGrpSpPr/>
          <p:nvPr/>
        </p:nvGrpSpPr>
        <p:grpSpPr>
          <a:xfrm rot="1198789">
            <a:off x="317453" y="4334226"/>
            <a:ext cx="2423398" cy="1402268"/>
            <a:chOff x="4391996" y="2365975"/>
            <a:chExt cx="1978494" cy="1144830"/>
          </a:xfrm>
        </p:grpSpPr>
        <p:sp>
          <p:nvSpPr>
            <p:cNvPr id="78"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80"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p:ph type="body" sz="half" idx="2"/>
          </p:nvPr>
        </p:nvSpPr>
        <p:spPr>
          <a:xfrm>
            <a:off x="2653259" y="5410200"/>
            <a:ext cx="6870154" cy="914400"/>
          </a:xfrm>
        </p:spPr>
        <p:txBody>
          <a:bodyPr>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CFFD8F72-F274-42CE-B43C-598895B249BF}" type="datetime1">
              <a:rPr lang="en-US" smtClean="0"/>
              <a:t>5/17/23</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5" name="Freeform 4"/>
          <p:cNvSpPr>
            <a:spLocks/>
          </p:cNvSpPr>
          <p:nvPr/>
        </p:nvSpPr>
        <p:spPr bwMode="auto">
          <a:xfrm>
            <a:off x="1169502" y="1709600"/>
            <a:ext cx="9841398"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6" name="Freeform 9"/>
          <p:cNvSpPr>
            <a:spLocks/>
          </p:cNvSpPr>
          <p:nvPr/>
        </p:nvSpPr>
        <p:spPr bwMode="auto">
          <a:xfrm>
            <a:off x="1359155" y="1914428"/>
            <a:ext cx="9462092"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p:cNvSpPr>
          <p:nvPr/>
        </p:nvSpPr>
        <p:spPr bwMode="auto">
          <a:xfrm>
            <a:off x="1456509" y="2008348"/>
            <a:ext cx="9267384"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8" name="Picture Placeholder 56" descr="An empty placeholder to add an image. Click on the placeholder and select the image that you wish to add."/>
          <p:cNvSpPr>
            <a:spLocks noGrp="1"/>
          </p:cNvSpPr>
          <p:nvPr>
            <p:ph type="pic" sz="quarter" idx="15"/>
          </p:nvPr>
        </p:nvSpPr>
        <p:spPr>
          <a:xfrm>
            <a:off x="1570661" y="2113269"/>
            <a:ext cx="9039081"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a:buNone/>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1D47A861-27AB-4ED7-A06C-F55FB44AA18E}" type="datetime1">
              <a:rPr lang="en-US" smtClean="0"/>
              <a:t>5/17/23</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050214" y="456330"/>
            <a:ext cx="2728043" cy="1888285"/>
          </a:xfrm>
        </p:spPr>
        <p:txBody>
          <a:bodyPr/>
          <a:lstStyle/>
          <a:p>
            <a:r>
              <a:rPr lang="en-US"/>
              <a:t>Click to edit Master title style</a:t>
            </a:r>
            <a:endParaRPr lang="en-US" dirty="0"/>
          </a:p>
        </p:txBody>
      </p:sp>
      <p:sp>
        <p:nvSpPr>
          <p:cNvPr id="17" name="Freeform 16"/>
          <p:cNvSpPr>
            <a:spLocks/>
          </p:cNvSpPr>
          <p:nvPr userDrawn="1"/>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0" name="Picture Placeholder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21" name="Freeform 5"/>
          <p:cNvSpPr>
            <a:spLocks/>
          </p:cNvSpPr>
          <p:nvPr userDrawn="1"/>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userDrawn="1"/>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4" name="Picture Placeholder 31"/>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a:buNone/>
              <a:defRPr/>
            </a:lvl1pPr>
          </a:lstStyle>
          <a:p>
            <a:r>
              <a:rPr lang="en-US"/>
              <a:t>Click icon to add picture</a:t>
            </a:r>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F8D5F491-2613-41BF-A4BA-F06516213ACF}" type="datetime1">
              <a:rPr lang="en-US" smtClean="0"/>
              <a:t>5/17/23</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lvl1pPr>
              <a:defRPr>
                <a:solidFill>
                  <a:schemeClr val="tx1">
                    <a:lumMod val="75000"/>
                  </a:schemeClr>
                </a:solidFill>
              </a:defRPr>
            </a:lvl1pPr>
          </a:lstStyle>
          <a:p>
            <a:r>
              <a:rPr lang="en-US"/>
              <a:t>Click to edit Master title style</a:t>
            </a:r>
            <a:endParaRPr lang="en-US" dirty="0"/>
          </a:p>
        </p:txBody>
      </p:sp>
      <p:sp>
        <p:nvSpPr>
          <p:cNvPr id="17" name="Freeform 5"/>
          <p:cNvSpPr>
            <a:spLocks/>
          </p:cNvSpPr>
          <p:nvPr/>
        </p:nvSpPr>
        <p:spPr bwMode="auto">
          <a:xfrm rot="5142891" flipH="1" flipV="1">
            <a:off x="517358" y="2532974"/>
            <a:ext cx="4390545"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5239426" flipH="1" flipV="1">
            <a:off x="615796" y="2608679"/>
            <a:ext cx="421101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16039426" flipV="1">
            <a:off x="726879" y="2692541"/>
            <a:ext cx="4019222"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0" name="Freeform 5"/>
          <p:cNvSpPr>
            <a:spLocks/>
          </p:cNvSpPr>
          <p:nvPr/>
        </p:nvSpPr>
        <p:spPr bwMode="auto">
          <a:xfrm rot="5245851" flipH="1">
            <a:off x="7254915" y="2478329"/>
            <a:ext cx="4343190"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5400000" flipH="1">
            <a:off x="7339827" y="2546007"/>
            <a:ext cx="4208616"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16200000">
            <a:off x="7425653" y="2636051"/>
            <a:ext cx="3988643" cy="30724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3" name="Freeform 5"/>
          <p:cNvSpPr>
            <a:spLocks/>
          </p:cNvSpPr>
          <p:nvPr/>
        </p:nvSpPr>
        <p:spPr bwMode="auto">
          <a:xfrm rot="5400000" flipH="1" flipV="1">
            <a:off x="3704924" y="2231670"/>
            <a:ext cx="4778979"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5400000" flipH="1" flipV="1">
            <a:off x="3782864" y="2291594"/>
            <a:ext cx="4623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rot="5400000" flipH="1" flipV="1">
            <a:off x="3870296" y="2378705"/>
            <a:ext cx="4408164"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6" name="Picture Placeholder 23" descr="An empty placeholder to add an image. Click on the placeholder and select the image that you wish to add."/>
          <p:cNvSpPr>
            <a:spLocks noGrp="1"/>
          </p:cNvSpPr>
          <p:nvPr userDrawn="1">
            <p:ph type="pic" sz="quarter" idx="13"/>
          </p:nvPr>
        </p:nvSpPr>
        <p:spPr>
          <a:xfrm>
            <a:off x="1295401" y="2360815"/>
            <a:ext cx="2860963"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a:t>Click icon to add picture</a:t>
            </a:r>
            <a:endParaRPr lang="en-US" dirty="0"/>
          </a:p>
        </p:txBody>
      </p:sp>
      <p:sp>
        <p:nvSpPr>
          <p:cNvPr id="27" name="Picture Placeholder 23" descr="An empty placeholder to add an image. Click on the placeholder and select the image that you wish to add."/>
          <p:cNvSpPr>
            <a:spLocks noGrp="1"/>
          </p:cNvSpPr>
          <p:nvPr userDrawn="1">
            <p:ph type="pic" sz="quarter" idx="14"/>
          </p:nvPr>
        </p:nvSpPr>
        <p:spPr>
          <a:xfrm>
            <a:off x="4512088" y="2011680"/>
            <a:ext cx="314767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a:t>Click icon to add picture</a:t>
            </a:r>
            <a:endParaRPr lang="en-US" dirty="0"/>
          </a:p>
        </p:txBody>
      </p:sp>
      <p:sp>
        <p:nvSpPr>
          <p:cNvPr id="28" name="Picture Placeholder 23" descr="An empty placeholder to add an image. Click on the placeholder and select the image that you wish to add."/>
          <p:cNvSpPr>
            <a:spLocks noGrp="1"/>
          </p:cNvSpPr>
          <p:nvPr userDrawn="1">
            <p:ph type="pic" sz="quarter" idx="15"/>
          </p:nvPr>
        </p:nvSpPr>
        <p:spPr>
          <a:xfrm>
            <a:off x="7989807" y="2327564"/>
            <a:ext cx="2849989"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C333BCFE-E111-47F4-B574-E9CF90367B73}" type="datetime1">
              <a:rPr lang="en-US" smtClean="0"/>
              <a:t>5/17/23</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90" y="615354"/>
            <a:ext cx="4757854" cy="1067669"/>
          </a:xfrm>
        </p:spPr>
        <p:txBody>
          <a:bodyPr/>
          <a:lstStyle/>
          <a:p>
            <a:r>
              <a:rPr lang="en-US"/>
              <a:t>Click to edit Master title style</a:t>
            </a:r>
            <a:endParaRPr lang="en-US" dirty="0"/>
          </a:p>
        </p:txBody>
      </p:sp>
      <p:sp>
        <p:nvSpPr>
          <p:cNvPr id="22" name="Freeform 21"/>
          <p:cNvSpPr>
            <a:spLocks/>
          </p:cNvSpPr>
          <p:nvPr userDrawn="1"/>
        </p:nvSpPr>
        <p:spPr bwMode="auto">
          <a:xfrm rot="10800000">
            <a:off x="822959" y="1813552"/>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rot="10800000">
            <a:off x="970662" y="1921940"/>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userDrawn="1"/>
        </p:nvSpPr>
        <p:spPr bwMode="auto">
          <a:xfrm rot="10800000">
            <a:off x="1022003" y="1983682"/>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userDrawn="1"/>
        </p:nvSpPr>
        <p:spPr bwMode="auto">
          <a:xfrm rot="5106336">
            <a:off x="4893039" y="1195203"/>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rot="5106336">
            <a:off x="5015934" y="1279035"/>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rot="5106336">
            <a:off x="5073495" y="1346587"/>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userDrawn="1"/>
        </p:nvSpPr>
        <p:spPr bwMode="auto">
          <a:xfrm rot="5837788">
            <a:off x="7669629" y="2242747"/>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44" name="Freeform 9"/>
          <p:cNvSpPr>
            <a:spLocks/>
          </p:cNvSpPr>
          <p:nvPr userDrawn="1"/>
        </p:nvSpPr>
        <p:spPr bwMode="auto">
          <a:xfrm rot="5837788">
            <a:off x="7774010" y="2350571"/>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45" name="Freeform 9"/>
          <p:cNvSpPr>
            <a:spLocks/>
          </p:cNvSpPr>
          <p:nvPr userDrawn="1"/>
        </p:nvSpPr>
        <p:spPr bwMode="auto">
          <a:xfrm rot="5837788">
            <a:off x="7816672" y="2401162"/>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userDrawn="1"/>
        </p:nvSpPr>
        <p:spPr bwMode="auto">
          <a:xfrm flipH="1">
            <a:off x="6019800" y="4142524"/>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userDrawn="1"/>
        </p:nvSpPr>
        <p:spPr bwMode="auto">
          <a:xfrm flipH="1">
            <a:off x="6071617" y="4192661"/>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flipH="1">
            <a:off x="6118185" y="4242864"/>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49" name="Picture Placeholder 37"/>
          <p:cNvSpPr>
            <a:spLocks noGrp="1"/>
          </p:cNvSpPr>
          <p:nvPr>
            <p:ph type="pic" sz="quarter" idx="13"/>
          </p:nvPr>
        </p:nvSpPr>
        <p:spPr>
          <a:xfrm>
            <a:off x="1103403" y="2058061"/>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50" name="Picture Placeholder 37"/>
          <p:cNvSpPr>
            <a:spLocks noGrp="1"/>
          </p:cNvSpPr>
          <p:nvPr>
            <p:ph type="pic" sz="quarter" idx="14"/>
          </p:nvPr>
        </p:nvSpPr>
        <p:spPr>
          <a:xfrm>
            <a:off x="5613953" y="775341"/>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51" name="Picture Placeholder 37"/>
          <p:cNvSpPr>
            <a:spLocks noGrp="1"/>
          </p:cNvSpPr>
          <p:nvPr>
            <p:ph type="pic" sz="quarter" idx="15"/>
          </p:nvPr>
        </p:nvSpPr>
        <p:spPr>
          <a:xfrm>
            <a:off x="8444150" y="1805218"/>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
        <p:nvSpPr>
          <p:cNvPr id="52" name="Text Placeholder 3"/>
          <p:cNvSpPr>
            <a:spLocks noGrp="1"/>
          </p:cNvSpPr>
          <p:nvPr>
            <p:ph type="body" sz="half" idx="2"/>
          </p:nvPr>
        </p:nvSpPr>
        <p:spPr>
          <a:xfrm>
            <a:off x="6282794" y="4409643"/>
            <a:ext cx="2590801" cy="1793032"/>
          </a:xfrm>
        </p:spPr>
        <p:txBody>
          <a:bodyPr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userDrawn="1">
            <p:ph type="ftr" sz="quarter" idx="11"/>
          </p:nvPr>
        </p:nvSpPr>
        <p:spPr/>
        <p:txBody>
          <a:bodyPr/>
          <a:lstStyle/>
          <a:p>
            <a:endParaRPr lang="en-US"/>
          </a:p>
        </p:txBody>
      </p:sp>
      <p:sp>
        <p:nvSpPr>
          <p:cNvPr id="3" name="Date Placeholder 2"/>
          <p:cNvSpPr>
            <a:spLocks noGrp="1"/>
          </p:cNvSpPr>
          <p:nvPr userDrawn="1">
            <p:ph type="dt" sz="half" idx="10"/>
          </p:nvPr>
        </p:nvSpPr>
        <p:spPr/>
        <p:txBody>
          <a:bodyPr/>
          <a:lstStyle/>
          <a:p>
            <a:fld id="{463D6B19-7625-4AA4-AE5A-E36558CB5F5F}" type="datetime1">
              <a:rPr lang="en-US" smtClean="0"/>
              <a:t>5/17/23</a:t>
            </a:fld>
            <a:endParaRPr lang="en-US"/>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p>
            <a:r>
              <a:rPr lang="en-US"/>
              <a:t>Click to edit Master title style</a:t>
            </a:r>
          </a:p>
        </p:txBody>
      </p:sp>
      <p:sp>
        <p:nvSpPr>
          <p:cNvPr id="29" name="Freeform 5"/>
          <p:cNvSpPr>
            <a:spLocks/>
          </p:cNvSpPr>
          <p:nvPr/>
        </p:nvSpPr>
        <p:spPr bwMode="auto">
          <a:xfrm flipV="1">
            <a:off x="6286682" y="1538061"/>
            <a:ext cx="429850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160574" flipV="1">
            <a:off x="6365157" y="1592029"/>
            <a:ext cx="4171294"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10960574" flipH="1" flipV="1">
            <a:off x="6424096" y="1642861"/>
            <a:ext cx="4038404"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2" name="Freeform 5"/>
          <p:cNvSpPr>
            <a:spLocks/>
          </p:cNvSpPr>
          <p:nvPr/>
        </p:nvSpPr>
        <p:spPr bwMode="auto">
          <a:xfrm flipH="1">
            <a:off x="1656574" y="4102899"/>
            <a:ext cx="4203052"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flipH="1">
            <a:off x="1711524" y="4157969"/>
            <a:ext cx="4054926"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10800000">
            <a:off x="1795205" y="4220752"/>
            <a:ext cx="3887960"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5" name="Freeform 5"/>
          <p:cNvSpPr>
            <a:spLocks/>
          </p:cNvSpPr>
          <p:nvPr/>
        </p:nvSpPr>
        <p:spPr bwMode="auto">
          <a:xfrm rot="200049" flipH="1" flipV="1">
            <a:off x="1617014" y="1557236"/>
            <a:ext cx="4237709"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flipH="1" flipV="1">
            <a:off x="1688621" y="1623785"/>
            <a:ext cx="407183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flipH="1" flipV="1">
            <a:off x="1739452" y="1688420"/>
            <a:ext cx="3984470"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0" name="Picture Placeholder 16" descr="An empty placeholder to add an image. Click on the placeholder and select the image that you wish to add."/>
          <p:cNvSpPr>
            <a:spLocks noGrp="1"/>
          </p:cNvSpPr>
          <p:nvPr userDrawn="1">
            <p:ph type="pic" sz="quarter" idx="13"/>
          </p:nvPr>
        </p:nvSpPr>
        <p:spPr>
          <a:xfrm>
            <a:off x="1819275" y="1738691"/>
            <a:ext cx="3848100"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1" name="Picture Placeholder 16" descr="An empty placeholder to add an image. Click on the placeholder and select the image that you wish to add."/>
          <p:cNvSpPr>
            <a:spLocks noGrp="1"/>
          </p:cNvSpPr>
          <p:nvPr userDrawn="1">
            <p:ph type="pic" sz="quarter" idx="14"/>
          </p:nvPr>
        </p:nvSpPr>
        <p:spPr>
          <a:xfrm>
            <a:off x="6493827" y="1699873"/>
            <a:ext cx="3896426"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2" name="Picture Placeholder 16" descr="An empty placeholder to add an image. Click on the placeholder and select the image that you wish to add."/>
          <p:cNvSpPr>
            <a:spLocks noGrp="1"/>
          </p:cNvSpPr>
          <p:nvPr userDrawn="1">
            <p:ph type="pic" sz="quarter" idx="15"/>
          </p:nvPr>
        </p:nvSpPr>
        <p:spPr>
          <a:xfrm>
            <a:off x="1876865" y="4292469"/>
            <a:ext cx="3744269"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6A900F-A987-4DB8-A613-0BB5F2FD2DF5}" type="datetime1">
              <a:rPr lang="en-US" smtClean="0"/>
              <a:t>5/17/23</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
        <p:nvSpPr>
          <p:cNvPr id="22" name="Freeform 5"/>
          <p:cNvSpPr>
            <a:spLocks/>
          </p:cNvSpPr>
          <p:nvPr userDrawn="1"/>
        </p:nvSpPr>
        <p:spPr bwMode="auto">
          <a:xfrm rot="21432709">
            <a:off x="6354578" y="4158988"/>
            <a:ext cx="4255062"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userDrawn="1"/>
        </p:nvSpPr>
        <p:spPr bwMode="auto">
          <a:xfrm>
            <a:off x="6419893" y="4229100"/>
            <a:ext cx="4122084"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userDrawn="1"/>
        </p:nvSpPr>
        <p:spPr bwMode="auto">
          <a:xfrm>
            <a:off x="6487007" y="4279899"/>
            <a:ext cx="4004469"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5" name="Picture Placeholder 16"/>
          <p:cNvSpPr>
            <a:spLocks noGrp="1"/>
          </p:cNvSpPr>
          <p:nvPr>
            <p:ph type="pic" sz="quarter" idx="16"/>
          </p:nvPr>
        </p:nvSpPr>
        <p:spPr>
          <a:xfrm>
            <a:off x="6553200" y="4356100"/>
            <a:ext cx="3854664"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Rectangular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21" name="Freeform 20"/>
          <p:cNvSpPr>
            <a:spLocks/>
          </p:cNvSpPr>
          <p:nvPr/>
        </p:nvSpPr>
        <p:spPr bwMode="auto">
          <a:xfrm flipH="1">
            <a:off x="8747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flipH="1">
            <a:off x="940025"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flipH="1">
            <a:off x="1005341"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9" name="Freeform 38"/>
          <p:cNvSpPr>
            <a:spLocks/>
          </p:cNvSpPr>
          <p:nvPr/>
        </p:nvSpPr>
        <p:spPr bwMode="auto">
          <a:xfrm>
            <a:off x="62468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6312126"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6377440"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2" name="Freeform 41"/>
          <p:cNvSpPr>
            <a:spLocks/>
          </p:cNvSpPr>
          <p:nvPr/>
        </p:nvSpPr>
        <p:spPr bwMode="auto">
          <a:xfrm flipH="1" flipV="1">
            <a:off x="8747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flipH="1" flipV="1">
            <a:off x="940025"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flipH="1" flipV="1">
            <a:off x="1005341"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5" name="Freeform 44"/>
          <p:cNvSpPr>
            <a:spLocks/>
          </p:cNvSpPr>
          <p:nvPr/>
        </p:nvSpPr>
        <p:spPr bwMode="auto">
          <a:xfrm flipV="1">
            <a:off x="62468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flipV="1">
            <a:off x="6312126"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flipV="1">
            <a:off x="6377440"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51" name="Rectangle 54"/>
          <p:cNvSpPr/>
          <p:nvPr/>
        </p:nvSpPr>
        <p:spPr>
          <a:xfrm>
            <a:off x="6425339" y="1735771"/>
            <a:ext cx="4671060"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cture Placeholder 13" descr="An empty placeholder to add an image. Click on the placeholder and select the image that you wish to add."/>
          <p:cNvSpPr>
            <a:spLocks noGrp="1"/>
          </p:cNvSpPr>
          <p:nvPr>
            <p:ph type="pic" sz="quarter" idx="13"/>
          </p:nvPr>
        </p:nvSpPr>
        <p:spPr>
          <a:xfrm>
            <a:off x="1066798" y="1735771"/>
            <a:ext cx="4671059"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9" name="Picture Placeholder 13" descr="An empty placeholder to add an image. Click on the placeholder and select the image that you wish to add."/>
          <p:cNvSpPr>
            <a:spLocks noGrp="1"/>
          </p:cNvSpPr>
          <p:nvPr>
            <p:ph type="pic" sz="quarter" idx="15"/>
          </p:nvPr>
        </p:nvSpPr>
        <p:spPr>
          <a:xfrm>
            <a:off x="1066798" y="4267200"/>
            <a:ext cx="4671059"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50" name="Picture Placeholder 13" descr="An empty placeholder to add an image. Click on the placeholder and select the image that you wish to add."/>
          <p:cNvSpPr>
            <a:spLocks noGrp="1"/>
          </p:cNvSpPr>
          <p:nvPr>
            <p:ph type="pic" sz="quarter" idx="16"/>
          </p:nvPr>
        </p:nvSpPr>
        <p:spPr>
          <a:xfrm>
            <a:off x="6425339" y="4267200"/>
            <a:ext cx="4671060"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a:buNone/>
              <a:defRPr/>
            </a:lvl1pPr>
          </a:lstStyle>
          <a:p>
            <a:r>
              <a:rPr lang="en-US"/>
              <a:t>Click icon to add picture</a:t>
            </a:r>
            <a:endParaRPr lang="en-US" dirty="0"/>
          </a:p>
        </p:txBody>
      </p:sp>
      <p:sp>
        <p:nvSpPr>
          <p:cNvPr id="4" name="Text Placeholder 3"/>
          <p:cNvSpPr>
            <a:spLocks noGrp="1"/>
          </p:cNvSpPr>
          <p:nvPr userDrawn="1">
            <p:ph type="body" sz="half" idx="2"/>
          </p:nvPr>
        </p:nvSpPr>
        <p:spPr>
          <a:xfrm>
            <a:off x="6627811" y="1985417"/>
            <a:ext cx="4267201" cy="1639062"/>
          </a:xfrm>
        </p:spPr>
        <p:txBody>
          <a:bodyPr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userDrawn="1">
            <p:ph type="ftr" sz="quarter" idx="11"/>
          </p:nvPr>
        </p:nvSpPr>
        <p:spPr/>
        <p:txBody>
          <a:bodyPr/>
          <a:lstStyle/>
          <a:p>
            <a:endParaRPr lang="en-US"/>
          </a:p>
        </p:txBody>
      </p:sp>
      <p:sp>
        <p:nvSpPr>
          <p:cNvPr id="3" name="Date Placeholder 2"/>
          <p:cNvSpPr>
            <a:spLocks noGrp="1"/>
          </p:cNvSpPr>
          <p:nvPr userDrawn="1">
            <p:ph type="dt" sz="half" idx="10"/>
          </p:nvPr>
        </p:nvSpPr>
        <p:spPr/>
        <p:txBody>
          <a:bodyPr/>
          <a:lstStyle/>
          <a:p>
            <a:fld id="{F92826E2-89CA-487D-AE7D-60FF13F3BAF5}" type="datetime1">
              <a:rPr lang="en-US" smtClean="0"/>
              <a:t>5/17/23</a:t>
            </a:fld>
            <a:endParaRPr lang="en-US"/>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Group 109"/>
          <p:cNvGrpSpPr/>
          <p:nvPr/>
        </p:nvGrpSpPr>
        <p:grpSpPr>
          <a:xfrm>
            <a:off x="-246438" y="-241054"/>
            <a:ext cx="12707726" cy="7411363"/>
            <a:chOff x="-246438" y="-241054"/>
            <a:chExt cx="12707726" cy="7411363"/>
          </a:xfrm>
        </p:grpSpPr>
        <p:sp>
          <p:nvSpPr>
            <p:cNvPr id="7" name="Freeform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7" name="Freeform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0" name="Freeform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1" name="Freeform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7" name="Freeform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0" name="Freeform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9" name="Freeform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1100">
                <a:solidFill>
                  <a:schemeClr val="tx1"/>
                </a:solidFill>
              </a:defRPr>
            </a:lvl1pPr>
          </a:lstStyle>
          <a:p>
            <a:fld id="{4CF2F181-94B8-48A3-BCAE-F0C842125A38}" type="datetime1">
              <a:rPr lang="en-US" smtClean="0"/>
              <a:pPr/>
              <a:t>5/17/23</a:t>
            </a:fld>
            <a:endParaRPr lang="en-US"/>
          </a:p>
        </p:txBody>
      </p:sp>
      <p:sp>
        <p:nvSpPr>
          <p:cNvPr id="6" name="Slide Number Placeholder 5"/>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1100">
                <a:solidFill>
                  <a:schemeClr val="tx1"/>
                </a:solidFill>
              </a:defRPr>
            </a:lvl1p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2682" y="323851"/>
            <a:ext cx="3352799" cy="3432362"/>
          </a:xfrm>
        </p:spPr>
        <p:txBody>
          <a:bodyPr>
            <a:normAutofit fontScale="90000"/>
          </a:bodyPr>
          <a:lstStyle/>
          <a:p>
            <a:r>
              <a:rPr lang="el-GR" dirty="0"/>
              <a:t>Τα τέσσερα στοιχεία της φύσης και η διττή τους όψη:</a:t>
            </a:r>
            <a:br>
              <a:rPr lang="en-US" dirty="0"/>
            </a:br>
            <a:br>
              <a:rPr lang="en-US" dirty="0"/>
            </a:br>
            <a:br>
              <a:rPr lang="en-US" dirty="0"/>
            </a:br>
            <a:endParaRPr lang="en-US" dirty="0"/>
          </a:p>
        </p:txBody>
      </p:sp>
      <p:sp>
        <p:nvSpPr>
          <p:cNvPr id="4" name="Text Placeholder 3"/>
          <p:cNvSpPr>
            <a:spLocks noGrp="1"/>
          </p:cNvSpPr>
          <p:nvPr>
            <p:ph type="body" sz="half" idx="2"/>
          </p:nvPr>
        </p:nvSpPr>
        <p:spPr>
          <a:xfrm>
            <a:off x="8462683" y="2608728"/>
            <a:ext cx="3630705" cy="1640543"/>
          </a:xfrm>
        </p:spPr>
        <p:txBody>
          <a:bodyPr>
            <a:normAutofit/>
          </a:bodyPr>
          <a:lstStyle/>
          <a:p>
            <a:r>
              <a:rPr lang="el-GR" dirty="0"/>
              <a:t>Ε κ φ ά ν σ ε ι ς </a:t>
            </a:r>
          </a:p>
          <a:p>
            <a:r>
              <a:rPr lang="el-GR" dirty="0"/>
              <a:t>                        στη </a:t>
            </a:r>
            <a:r>
              <a:rPr lang="el-GR" i="1" dirty="0"/>
              <a:t>μυθολογία </a:t>
            </a:r>
          </a:p>
          <a:p>
            <a:r>
              <a:rPr lang="el-GR" dirty="0"/>
              <a:t>                            &amp; </a:t>
            </a:r>
          </a:p>
          <a:p>
            <a:r>
              <a:rPr lang="el-GR" dirty="0"/>
              <a:t>                        στον</a:t>
            </a:r>
            <a:r>
              <a:rPr lang="el-GR" i="1" dirty="0"/>
              <a:t> χριστιανισμό</a:t>
            </a:r>
            <a:endParaRPr lang="en-US" i="1" dirty="0"/>
          </a:p>
        </p:txBody>
      </p:sp>
      <p:pic>
        <p:nvPicPr>
          <p:cNvPr id="8" name="Picture Placeholder 7">
            <a:extLst>
              <a:ext uri="{FF2B5EF4-FFF2-40B4-BE49-F238E27FC236}">
                <a16:creationId xmlns:a16="http://schemas.microsoft.com/office/drawing/2014/main" id="{7F2FC036-C4F9-41A4-B895-55B717519A9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6439" b="16439"/>
          <a:stretch>
            <a:fillRect/>
          </a:stretch>
        </p:blipFill>
        <p:spPr>
          <a:xfrm>
            <a:off x="1689323" y="1532966"/>
            <a:ext cx="5249359" cy="3576916"/>
          </a:xfrm>
        </p:spPr>
      </p:pic>
    </p:spTree>
    <p:extLst>
      <p:ext uri="{BB962C8B-B14F-4D97-AF65-F5344CB8AC3E}">
        <p14:creationId xmlns:p14="http://schemas.microsoft.com/office/powerpoint/2010/main" val="32280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7A4-B70D-4A1E-BABC-D626B0466391}"/>
              </a:ext>
            </a:extLst>
          </p:cNvPr>
          <p:cNvSpPr>
            <a:spLocks noGrp="1"/>
          </p:cNvSpPr>
          <p:nvPr>
            <p:ph type="title"/>
          </p:nvPr>
        </p:nvSpPr>
        <p:spPr>
          <a:xfrm>
            <a:off x="1293812" y="390144"/>
            <a:ext cx="5211762" cy="1200531"/>
          </a:xfrm>
          <a:solidFill>
            <a:schemeClr val="accent2">
              <a:lumMod val="20000"/>
              <a:lumOff val="80000"/>
            </a:schemeClr>
          </a:solidFill>
        </p:spPr>
        <p:txBody>
          <a:bodyPr>
            <a:normAutofit fontScale="90000"/>
          </a:bodyPr>
          <a:lstStyle/>
          <a:p>
            <a:br>
              <a:rPr lang="el-GR" dirty="0"/>
            </a:br>
            <a:br>
              <a:rPr lang="el-GR" dirty="0"/>
            </a:br>
            <a:r>
              <a:rPr lang="el-GR" sz="2800" dirty="0"/>
              <a:t>Το στοιχείο του αέρα στον Χριστιανισμό</a:t>
            </a:r>
            <a:br>
              <a:rPr lang="el-GR" sz="2800" dirty="0"/>
            </a:br>
            <a:endParaRPr lang="en-CY" sz="2800" dirty="0"/>
          </a:p>
        </p:txBody>
      </p:sp>
      <p:sp>
        <p:nvSpPr>
          <p:cNvPr id="3" name="Text Placeholder 2">
            <a:extLst>
              <a:ext uri="{FF2B5EF4-FFF2-40B4-BE49-F238E27FC236}">
                <a16:creationId xmlns:a16="http://schemas.microsoft.com/office/drawing/2014/main" id="{F9FB25D4-007A-4C59-B380-73188967820F}"/>
              </a:ext>
            </a:extLst>
          </p:cNvPr>
          <p:cNvSpPr>
            <a:spLocks noGrp="1"/>
          </p:cNvSpPr>
          <p:nvPr>
            <p:ph type="body" sz="half" idx="2"/>
          </p:nvPr>
        </p:nvSpPr>
        <p:spPr>
          <a:xfrm>
            <a:off x="1181099" y="1676400"/>
            <a:ext cx="5324475" cy="4514850"/>
          </a:xfrm>
          <a:solidFill>
            <a:schemeClr val="accent2">
              <a:lumMod val="20000"/>
              <a:lumOff val="80000"/>
            </a:schemeClr>
          </a:solidFill>
        </p:spPr>
        <p:txBody>
          <a:bodyPr>
            <a:normAutofit/>
          </a:bodyPr>
          <a:lstStyle/>
          <a:p>
            <a:pPr marL="285750" indent="-285750" algn="just">
              <a:buFont typeface="Wingdings" panose="05000000000000000000" pitchFamily="2" charset="2"/>
              <a:buChar char="Ø"/>
            </a:pPr>
            <a:endParaRPr lang="el-GR" dirty="0"/>
          </a:p>
          <a:p>
            <a:pPr marL="285750" indent="-285750" algn="just">
              <a:buFont typeface="Wingdings" panose="05000000000000000000" pitchFamily="2" charset="2"/>
              <a:buChar char="Ø"/>
            </a:pPr>
            <a:r>
              <a:rPr lang="el-GR" dirty="0"/>
              <a:t>Ο ιερέας </a:t>
            </a:r>
            <a:r>
              <a:rPr lang="el-GR" dirty="0">
                <a:solidFill>
                  <a:srgbClr val="002060"/>
                </a:solidFill>
              </a:rPr>
              <a:t>φυσά</a:t>
            </a:r>
            <a:r>
              <a:rPr lang="el-GR" dirty="0"/>
              <a:t> σταυροειδώς τρεις φορές στο </a:t>
            </a:r>
            <a:r>
              <a:rPr lang="el-GR" dirty="0">
                <a:solidFill>
                  <a:srgbClr val="002060"/>
                </a:solidFill>
              </a:rPr>
              <a:t>πρόσωπο του βαπτιζομένου </a:t>
            </a:r>
            <a:r>
              <a:rPr lang="el-GR" dirty="0">
                <a:solidFill>
                  <a:schemeClr val="tx2"/>
                </a:solidFill>
              </a:rPr>
              <a:t>- το πρώτο </a:t>
            </a:r>
            <a:r>
              <a:rPr lang="el-GR" dirty="0"/>
              <a:t>φύσημα συμβολίζει εκείνο του Θεού προς στον Αδάμ και το τρίτο φύσημα γίνεται εις δόξαν της Αγίας Τριάδος. Γίνεται σταυροειδώς για τη δόξα του Χριστού, που με το σταυρό νίκησε τον διάβολο.</a:t>
            </a:r>
          </a:p>
          <a:p>
            <a:pPr marL="285750" indent="-285750" algn="just">
              <a:buFont typeface="Wingdings" panose="05000000000000000000" pitchFamily="2" charset="2"/>
              <a:buChar char="Ø"/>
            </a:pPr>
            <a:r>
              <a:rPr lang="el-GR" dirty="0"/>
              <a:t>Κατά την απαγγελία του Συμβόλου της Πίστεως, ο ιερέας σηκώνει «τον αέρα» (βλ. εικόνα) και τον σείει πάνω από τα άγια, συμβολίζοντας το σεισμό που έγινε κατά την ανάσταση του Κυρίου. </a:t>
            </a:r>
          </a:p>
          <a:p>
            <a:pPr marL="285750" indent="-285750" algn="just">
              <a:buFont typeface="Wingdings" panose="05000000000000000000" pitchFamily="2" charset="2"/>
              <a:buChar char="Ø"/>
            </a:pPr>
            <a:r>
              <a:rPr lang="el-GR" dirty="0"/>
              <a:t>Το δίπλωμα του «αέρα», μετά το άνοιγμα των θυρών του ιερού βήματος, συμβολίζει την αποκύληση του λίθου του μνήματος του Χριστού από τον άγγελο.</a:t>
            </a:r>
          </a:p>
          <a:p>
            <a:pPr marL="285750" indent="-285750" algn="just">
              <a:buFont typeface="Wingdings" panose="05000000000000000000" pitchFamily="2" charset="2"/>
              <a:buChar char="Ø"/>
            </a:pPr>
            <a:endParaRPr lang="el-GR" dirty="0"/>
          </a:p>
        </p:txBody>
      </p:sp>
      <p:pic>
        <p:nvPicPr>
          <p:cNvPr id="6" name="Content Placeholder 5">
            <a:extLst>
              <a:ext uri="{FF2B5EF4-FFF2-40B4-BE49-F238E27FC236}">
                <a16:creationId xmlns:a16="http://schemas.microsoft.com/office/drawing/2014/main" id="{97855868-2578-4B7F-87F5-D69AA12816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3712" y="2900362"/>
            <a:ext cx="3571875" cy="2124075"/>
          </a:xfrm>
        </p:spPr>
      </p:pic>
    </p:spTree>
    <p:extLst>
      <p:ext uri="{BB962C8B-B14F-4D97-AF65-F5344CB8AC3E}">
        <p14:creationId xmlns:p14="http://schemas.microsoft.com/office/powerpoint/2010/main" val="27687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a:xfrm>
            <a:off x="1295398" y="446806"/>
            <a:ext cx="9601202" cy="705720"/>
          </a:xfrm>
        </p:spPr>
        <p:txBody>
          <a:bodyPr/>
          <a:lstStyle/>
          <a:p>
            <a:r>
              <a:rPr lang="el-GR" dirty="0"/>
              <a:t>Το στοιχείο του αέρα στην αρχαιότητα </a:t>
            </a:r>
            <a:endParaRPr lang="en-US" dirty="0"/>
          </a:p>
        </p:txBody>
      </p:sp>
      <p:sp useBgFill="1">
        <p:nvSpPr>
          <p:cNvPr id="3" name="Text Placeholder 2"/>
          <p:cNvSpPr>
            <a:spLocks noGrp="1"/>
          </p:cNvSpPr>
          <p:nvPr>
            <p:ph type="body" sz="half" idx="2"/>
          </p:nvPr>
        </p:nvSpPr>
        <p:spPr>
          <a:xfrm>
            <a:off x="1327679" y="1390650"/>
            <a:ext cx="2949046" cy="4857750"/>
          </a:xfrm>
        </p:spPr>
        <p:txBody>
          <a:bodyPr>
            <a:normAutofit/>
          </a:bodyPr>
          <a:lstStyle/>
          <a:p>
            <a:pPr algn="just">
              <a:lnSpc>
                <a:spcPct val="100000"/>
              </a:lnSpc>
            </a:pPr>
            <a:r>
              <a:rPr lang="el-GR" dirty="0"/>
              <a:t>Στην </a:t>
            </a:r>
            <a:r>
              <a:rPr lang="el-GR" i="1" dirty="0"/>
              <a:t>Ιλιάδα </a:t>
            </a:r>
            <a:r>
              <a:rPr lang="el-GR" dirty="0"/>
              <a:t>ο Αχιλλέας επικαλείται τους ανέμους Βορέα και Ζέφυρο τάζοντάς τους θυσίες, να φυσήσουν δυνατά, για να ανάψει η φωτιά για το κάψιμο του σώματος του νεκρού του φίλου, Πατρόκλου, μετά τις προσφερόμενες νεκρικές τιμές. </a:t>
            </a:r>
          </a:p>
          <a:p>
            <a:pPr algn="just">
              <a:lnSpc>
                <a:spcPct val="200000"/>
              </a:lnSpc>
            </a:pPr>
            <a:r>
              <a:rPr lang="el-GR" u="sng" dirty="0"/>
              <a:t>Ά ν ε μ ο ι </a:t>
            </a:r>
            <a:r>
              <a:rPr lang="el-GR" dirty="0"/>
              <a:t>: Βορέας, Καικίας, Απηλιώτης, Εύρος, Νότος, </a:t>
            </a:r>
            <a:r>
              <a:rPr lang="el-GR" dirty="0" err="1"/>
              <a:t>Λιψ</a:t>
            </a:r>
            <a:r>
              <a:rPr lang="el-GR" dirty="0"/>
              <a:t>, Ζέφυρος, Σκίρων.</a:t>
            </a:r>
          </a:p>
          <a:p>
            <a:endParaRPr lang="en-US" dirty="0"/>
          </a:p>
        </p:txBody>
      </p:sp>
      <p:sp useBgFill="1">
        <p:nvSpPr>
          <p:cNvPr id="4" name="Content Placeholder 3"/>
          <p:cNvSpPr>
            <a:spLocks noGrp="1"/>
          </p:cNvSpPr>
          <p:nvPr>
            <p:ph idx="1"/>
          </p:nvPr>
        </p:nvSpPr>
        <p:spPr>
          <a:xfrm>
            <a:off x="4724400" y="1390650"/>
            <a:ext cx="6172200" cy="4857750"/>
          </a:xfrm>
        </p:spPr>
        <p:txBody>
          <a:bodyPr/>
          <a:lstStyle/>
          <a:p>
            <a:pPr marL="0" indent="0" algn="just">
              <a:buNone/>
            </a:pPr>
            <a:r>
              <a:rPr lang="el-GR" dirty="0"/>
              <a:t>Στην </a:t>
            </a:r>
            <a:r>
              <a:rPr lang="el-GR" i="1" dirty="0"/>
              <a:t>Οδύσσεια,</a:t>
            </a:r>
            <a:r>
              <a:rPr lang="el-GR" dirty="0"/>
              <a:t> ο Οδυσσέας μετά από ένα μήνα φιλοξενίας στην </a:t>
            </a:r>
            <a:r>
              <a:rPr lang="el-GR" dirty="0" err="1"/>
              <a:t>Αιολία</a:t>
            </a:r>
            <a:r>
              <a:rPr lang="el-GR" dirty="0"/>
              <a:t>, ζητά τη βοήθεια του Αιόλου για να συνεχίσει το ταξίδι του.</a:t>
            </a:r>
          </a:p>
          <a:p>
            <a:pPr marL="0" indent="0" algn="just">
              <a:buNone/>
            </a:pPr>
            <a:r>
              <a:rPr lang="el-GR" dirty="0"/>
              <a:t>Ο Αίολος έκλεισε τους ανέμους σ’ ένα ασκί πλην του Ζέφυρου, που ήταν ήπιος και δροσερός άνεμος.</a:t>
            </a:r>
          </a:p>
          <a:p>
            <a:pPr marL="0" indent="0" algn="just">
              <a:buNone/>
            </a:pPr>
            <a:r>
              <a:rPr lang="el-GR" dirty="0"/>
              <a:t>Έτσι ο Οδυσσέας με τους συντρόφους του κατάφεραν να φτάσουν πολύ κοντά στην Ιθάκη. </a:t>
            </a:r>
          </a:p>
          <a:p>
            <a:pPr marL="0" indent="0" algn="just">
              <a:buNone/>
            </a:pPr>
            <a:r>
              <a:rPr lang="el-GR" u="sng" dirty="0"/>
              <a:t>Ο άνεμος επιταχύνει την πορεία τους- είναι </a:t>
            </a:r>
            <a:r>
              <a:rPr lang="el-GR" u="sng" dirty="0">
                <a:solidFill>
                  <a:srgbClr val="002060"/>
                </a:solidFill>
              </a:rPr>
              <a:t>ευνοϊκός</a:t>
            </a:r>
            <a:r>
              <a:rPr lang="el-GR" u="sng" dirty="0"/>
              <a:t>.</a:t>
            </a:r>
          </a:p>
          <a:p>
            <a:pPr marL="0" indent="0" algn="just">
              <a:buNone/>
            </a:pPr>
            <a:r>
              <a:rPr lang="el-GR" dirty="0"/>
              <a:t>Οι σύντροφοι νομιζόμενοι πως μέσα στο ασκί υπάρχει</a:t>
            </a:r>
          </a:p>
          <a:p>
            <a:pPr marL="0" indent="0" algn="just">
              <a:buNone/>
            </a:pPr>
            <a:r>
              <a:rPr lang="el-GR" dirty="0"/>
              <a:t>χρυσάφι, το ανοίγουν και τότε ανεμοθύελλα τους</a:t>
            </a:r>
          </a:p>
          <a:p>
            <a:pPr marL="0" indent="0" algn="just">
              <a:buNone/>
            </a:pPr>
            <a:r>
              <a:rPr lang="el-GR" dirty="0"/>
              <a:t>στέλνει πίσω.    </a:t>
            </a:r>
          </a:p>
          <a:p>
            <a:pPr marL="0" indent="0" algn="just">
              <a:buNone/>
            </a:pPr>
            <a:r>
              <a:rPr lang="el-GR" u="sng" dirty="0">
                <a:solidFill>
                  <a:srgbClr val="002060"/>
                </a:solidFill>
              </a:rPr>
              <a:t>Καταστροφικός</a:t>
            </a:r>
            <a:r>
              <a:rPr lang="el-GR" u="sng" dirty="0"/>
              <a:t> ο άνεμος- είναι εμπόδιο στην πορεία και εξέλιξη.</a:t>
            </a:r>
          </a:p>
          <a:p>
            <a:pPr marL="0" indent="0">
              <a:buNone/>
            </a:pPr>
            <a:endParaRPr lang="el-GR" dirty="0"/>
          </a:p>
        </p:txBody>
      </p:sp>
    </p:spTree>
    <p:extLst>
      <p:ext uri="{BB962C8B-B14F-4D97-AF65-F5344CB8AC3E}">
        <p14:creationId xmlns:p14="http://schemas.microsoft.com/office/powerpoint/2010/main" val="127722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93812" y="690282"/>
            <a:ext cx="5059363" cy="519393"/>
          </a:xfrm>
          <a:solidFill>
            <a:srgbClr val="C00000"/>
          </a:solidFill>
        </p:spPr>
        <p:txBody>
          <a:bodyPr>
            <a:normAutofit fontScale="90000"/>
          </a:bodyPr>
          <a:lstStyle/>
          <a:p>
            <a:r>
              <a:rPr lang="el-GR" dirty="0">
                <a:solidFill>
                  <a:schemeClr val="bg1"/>
                </a:solidFill>
              </a:rPr>
              <a:t>Φωτιά (</a:t>
            </a:r>
            <a:r>
              <a:rPr lang="el-GR" dirty="0" err="1">
                <a:solidFill>
                  <a:schemeClr val="bg1"/>
                </a:solidFill>
              </a:rPr>
              <a:t>τὸ</a:t>
            </a:r>
            <a:r>
              <a:rPr lang="el-GR" dirty="0">
                <a:solidFill>
                  <a:schemeClr val="bg1"/>
                </a:solidFill>
              </a:rPr>
              <a:t> </a:t>
            </a:r>
            <a:r>
              <a:rPr lang="el-GR" dirty="0" err="1">
                <a:solidFill>
                  <a:schemeClr val="bg1"/>
                </a:solidFill>
              </a:rPr>
              <a:t>πῦρ</a:t>
            </a:r>
            <a:r>
              <a:rPr lang="el-GR" dirty="0">
                <a:solidFill>
                  <a:schemeClr val="bg1"/>
                </a:solidFill>
              </a:rPr>
              <a:t>)</a:t>
            </a:r>
            <a:endParaRPr lang="en-US" dirty="0">
              <a:solidFill>
                <a:schemeClr val="bg1"/>
              </a:solidFill>
            </a:endParaRPr>
          </a:p>
        </p:txBody>
      </p:sp>
      <p:pic>
        <p:nvPicPr>
          <p:cNvPr id="3" name="Picture Placeholder 2">
            <a:extLst>
              <a:ext uri="{FF2B5EF4-FFF2-40B4-BE49-F238E27FC236}">
                <a16:creationId xmlns:a16="http://schemas.microsoft.com/office/drawing/2014/main" id="{19778458-03FF-466F-B82D-B48290C79EB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26" b="5126"/>
          <a:stretch>
            <a:fillRect/>
          </a:stretch>
        </p:blipFill>
        <p:spPr/>
      </p:pic>
      <p:pic>
        <p:nvPicPr>
          <p:cNvPr id="5" name="Picture Placeholder 4">
            <a:extLst>
              <a:ext uri="{FF2B5EF4-FFF2-40B4-BE49-F238E27FC236}">
                <a16:creationId xmlns:a16="http://schemas.microsoft.com/office/drawing/2014/main" id="{3AFEE32C-BB30-45E5-85C3-0EB428A51F5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421897" y="4267200"/>
            <a:ext cx="3960860" cy="2108200"/>
          </a:xfrm>
        </p:spPr>
      </p:pic>
      <p:pic>
        <p:nvPicPr>
          <p:cNvPr id="7" name="Picture Placeholder 6">
            <a:extLst>
              <a:ext uri="{FF2B5EF4-FFF2-40B4-BE49-F238E27FC236}">
                <a16:creationId xmlns:a16="http://schemas.microsoft.com/office/drawing/2014/main" id="{F7813781-62A6-41AE-8F4D-29743D822689}"/>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0004" b="10004"/>
          <a:stretch>
            <a:fillRect/>
          </a:stretch>
        </p:blipFill>
        <p:spPr/>
      </p:pic>
      <p:sp>
        <p:nvSpPr>
          <p:cNvPr id="8" name="Text Placeholder 7"/>
          <p:cNvSpPr>
            <a:spLocks noGrp="1"/>
          </p:cNvSpPr>
          <p:nvPr>
            <p:ph type="body" sz="half" idx="2"/>
          </p:nvPr>
        </p:nvSpPr>
        <p:spPr>
          <a:solidFill>
            <a:srgbClr val="C00000"/>
          </a:solidFill>
        </p:spPr>
        <p:txBody>
          <a:bodyPr/>
          <a:lstStyle/>
          <a:p>
            <a:r>
              <a:rPr lang="el-GR" dirty="0">
                <a:solidFill>
                  <a:schemeClr val="bg1"/>
                </a:solidFill>
              </a:rPr>
              <a:t>ΦΩΤΙΑ</a:t>
            </a:r>
          </a:p>
          <a:p>
            <a:r>
              <a:rPr lang="el-GR" dirty="0">
                <a:solidFill>
                  <a:schemeClr val="bg1"/>
                </a:solidFill>
              </a:rPr>
              <a:t> Θεμέλιο της πολιτισμένης ζωής, αλλά και ολοκληρωτικής καταστροφής. </a:t>
            </a:r>
          </a:p>
          <a:p>
            <a:endParaRPr lang="en-US" dirty="0"/>
          </a:p>
        </p:txBody>
      </p:sp>
    </p:spTree>
    <p:extLst>
      <p:ext uri="{BB962C8B-B14F-4D97-AF65-F5344CB8AC3E}">
        <p14:creationId xmlns:p14="http://schemas.microsoft.com/office/powerpoint/2010/main" val="111031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B1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6FA3-664E-4E48-9200-C72B9E1A1CE3}"/>
              </a:ext>
            </a:extLst>
          </p:cNvPr>
          <p:cNvSpPr>
            <a:spLocks noGrp="1"/>
          </p:cNvSpPr>
          <p:nvPr>
            <p:ph type="title"/>
          </p:nvPr>
        </p:nvSpPr>
        <p:spPr>
          <a:xfrm>
            <a:off x="1398493" y="456330"/>
            <a:ext cx="9526681" cy="5962399"/>
          </a:xfrm>
        </p:spPr>
        <p:txBody>
          <a:bodyPr>
            <a:normAutofit fontScale="90000"/>
          </a:bodyPr>
          <a:lstStyle/>
          <a:p>
            <a:pPr algn="ctr">
              <a:lnSpc>
                <a:spcPct val="150000"/>
              </a:lnSpc>
            </a:pPr>
            <a:r>
              <a:rPr lang="el-GR" dirty="0">
                <a:solidFill>
                  <a:srgbClr val="C00000"/>
                </a:solidFill>
              </a:rPr>
              <a:t>Στην αρχαία Ελληνική Μυθολογία</a:t>
            </a:r>
            <a:br>
              <a:rPr lang="el-GR" dirty="0">
                <a:solidFill>
                  <a:srgbClr val="C00000"/>
                </a:solidFill>
              </a:rPr>
            </a:br>
            <a:br>
              <a:rPr lang="el-GR" dirty="0"/>
            </a:br>
            <a:r>
              <a:rPr lang="el-GR" sz="1600" dirty="0">
                <a:solidFill>
                  <a:schemeClr val="tx2"/>
                </a:solidFill>
              </a:rPr>
              <a:t>Ο Προμηθέας από αγάπη για τον άνθρωπο, κλέβει τη </a:t>
            </a:r>
            <a:r>
              <a:rPr lang="el-GR" sz="1600" b="1" i="1" dirty="0">
                <a:solidFill>
                  <a:srgbClr val="C00000"/>
                </a:solidFill>
              </a:rPr>
              <a:t>φωτιά </a:t>
            </a:r>
            <a:r>
              <a:rPr lang="el-GR" sz="1600" dirty="0">
                <a:solidFill>
                  <a:schemeClr val="tx2"/>
                </a:solidFill>
              </a:rPr>
              <a:t>από το εργαστήρι του Ηφαίστου, που την είχαν αποκλειστικά οι Θεοί και την χαρίζει στους ανθρώπους. Με τη φωτιά τούς έμαθε να λιώνουν το μέταλλο και να φτιάχνουν εργαλεία  Για την πράξη του αυτή τιμωρήθηκε. Ο Ήφαιστος τον έδεσε με αλυσίδες σε μία κορυφή του Καυκάσου και με εντολή του Δία ένας αετός έτρωγε το συκώτι του καθημερινά, ενώ κάθε νύχτα ανανεωνόταν, μέχρι που ο Ηρακλής σκότωσε τον αετό. </a:t>
            </a: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br>
              <a:rPr lang="el-GR" sz="1600" dirty="0"/>
            </a:br>
            <a:r>
              <a:rPr lang="el-GR" sz="1600" dirty="0">
                <a:solidFill>
                  <a:srgbClr val="C00000"/>
                </a:solidFill>
              </a:rPr>
              <a:t>Ο Προμηθέας λοιπόν με τη φωτιά οδηγεί τον άνθρωπο στην εξέλιξη: Ο άνθρωπος χρησιμοποιεί τη φωτιά για να ζεσταίνεται και να έχει φως το βράδυ, ψήνει την τροφή του, φτιάχνει πήλινα αγγεία και τα ψήνει, λιώνει τα μέταλλα και φτιάχνει εργαλεία.</a:t>
            </a:r>
            <a:endParaRPr lang="en-CY" dirty="0">
              <a:solidFill>
                <a:srgbClr val="C00000"/>
              </a:solidFill>
            </a:endParaRPr>
          </a:p>
        </p:txBody>
      </p:sp>
      <p:pic>
        <p:nvPicPr>
          <p:cNvPr id="3" name="Picture 2">
            <a:extLst>
              <a:ext uri="{FF2B5EF4-FFF2-40B4-BE49-F238E27FC236}">
                <a16:creationId xmlns:a16="http://schemas.microsoft.com/office/drawing/2014/main" id="{E9DF9347-D7CF-42B0-BE7A-84671F98F431}"/>
              </a:ext>
            </a:extLst>
          </p:cNvPr>
          <p:cNvPicPr>
            <a:picLocks noChangeAspect="1"/>
          </p:cNvPicPr>
          <p:nvPr/>
        </p:nvPicPr>
        <p:blipFill>
          <a:blip r:embed="rId2"/>
          <a:stretch>
            <a:fillRect/>
          </a:stretch>
        </p:blipFill>
        <p:spPr>
          <a:xfrm>
            <a:off x="5057775" y="2943225"/>
            <a:ext cx="1933575" cy="2362200"/>
          </a:xfrm>
          <a:prstGeom prst="rect">
            <a:avLst/>
          </a:prstGeom>
        </p:spPr>
      </p:pic>
    </p:spTree>
    <p:extLst>
      <p:ext uri="{BB962C8B-B14F-4D97-AF65-F5344CB8AC3E}">
        <p14:creationId xmlns:p14="http://schemas.microsoft.com/office/powerpoint/2010/main" val="112423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AA1E-69FE-4254-BB5D-BD70CA5A29B4}"/>
              </a:ext>
            </a:extLst>
          </p:cNvPr>
          <p:cNvSpPr>
            <a:spLocks noGrp="1"/>
          </p:cNvSpPr>
          <p:nvPr>
            <p:ph type="title"/>
          </p:nvPr>
        </p:nvSpPr>
        <p:spPr>
          <a:xfrm>
            <a:off x="1295399" y="399180"/>
            <a:ext cx="9601202" cy="1067669"/>
          </a:xfrm>
        </p:spPr>
        <p:txBody>
          <a:bodyPr/>
          <a:lstStyle/>
          <a:p>
            <a:r>
              <a:rPr lang="el-GR" dirty="0">
                <a:solidFill>
                  <a:srgbClr val="C00000"/>
                </a:solidFill>
              </a:rPr>
              <a:t>Η σημασία της φωτιάς στην Αρχαία Ελλάδα</a:t>
            </a:r>
            <a:endParaRPr lang="en-CY" dirty="0">
              <a:solidFill>
                <a:srgbClr val="C00000"/>
              </a:solidFill>
            </a:endParaRPr>
          </a:p>
        </p:txBody>
      </p:sp>
      <p:sp>
        <p:nvSpPr>
          <p:cNvPr id="3" name="Text Placeholder 2">
            <a:extLst>
              <a:ext uri="{FF2B5EF4-FFF2-40B4-BE49-F238E27FC236}">
                <a16:creationId xmlns:a16="http://schemas.microsoft.com/office/drawing/2014/main" id="{03D38BDD-1B0B-4DCE-9DCE-79C65DA01C66}"/>
              </a:ext>
            </a:extLst>
          </p:cNvPr>
          <p:cNvSpPr>
            <a:spLocks noGrp="1"/>
          </p:cNvSpPr>
          <p:nvPr>
            <p:ph type="body" sz="half" idx="2"/>
          </p:nvPr>
        </p:nvSpPr>
        <p:spPr>
          <a:xfrm>
            <a:off x="752475" y="1676400"/>
            <a:ext cx="3684164" cy="4572000"/>
          </a:xfrm>
        </p:spPr>
        <p:txBody>
          <a:bodyPr/>
          <a:lstStyle/>
          <a:p>
            <a:pPr algn="just"/>
            <a:endParaRPr lang="el-GR" dirty="0"/>
          </a:p>
          <a:p>
            <a:pPr algn="just"/>
            <a:r>
              <a:rPr lang="el-GR" dirty="0"/>
              <a:t>Στην Αρχαία Ελλάδα το σβήσιμο και η αναζωπύρωση της φωτιάς ήταν σύμβολο κάθαρσης και νέας αρχής. </a:t>
            </a:r>
          </a:p>
          <a:p>
            <a:pPr algn="just"/>
            <a:endParaRPr lang="el-GR" dirty="0"/>
          </a:p>
          <a:p>
            <a:pPr algn="just"/>
            <a:r>
              <a:rPr lang="el-GR" dirty="0"/>
              <a:t>Μετά την Μάχη των </a:t>
            </a:r>
            <a:r>
              <a:rPr lang="el-GR" dirty="0" err="1"/>
              <a:t>Πλαταιών</a:t>
            </a:r>
            <a:r>
              <a:rPr lang="el-GR" dirty="0"/>
              <a:t> (Έλληνες </a:t>
            </a:r>
            <a:r>
              <a:rPr lang="en-US" dirty="0"/>
              <a:t>Vs </a:t>
            </a:r>
            <a:r>
              <a:rPr lang="el-GR" dirty="0"/>
              <a:t>Πέρσες 479 π.Χ.),</a:t>
            </a:r>
            <a:r>
              <a:rPr lang="en-US" dirty="0"/>
              <a:t> </a:t>
            </a:r>
            <a:r>
              <a:rPr lang="el-GR" dirty="0"/>
              <a:t>οι Έλληνες έσβησαν όλες τις φωτιές σε όλες τις πόλεις, ώστε να αναζωπυρωθούν από την ιερή φλόγα των Δελφών.</a:t>
            </a:r>
          </a:p>
          <a:p>
            <a:pPr algn="just"/>
            <a:endParaRPr lang="el-GR" dirty="0"/>
          </a:p>
          <a:p>
            <a:endParaRPr lang="en-CY" dirty="0"/>
          </a:p>
        </p:txBody>
      </p:sp>
      <p:pic>
        <p:nvPicPr>
          <p:cNvPr id="6" name="Content Placeholder 5">
            <a:extLst>
              <a:ext uri="{FF2B5EF4-FFF2-40B4-BE49-F238E27FC236}">
                <a16:creationId xmlns:a16="http://schemas.microsoft.com/office/drawing/2014/main" id="{5D1C2392-0E7D-4902-AF2D-2DB8F4DFA2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1" y="2098301"/>
            <a:ext cx="6096000" cy="3333750"/>
          </a:xfrm>
        </p:spPr>
      </p:pic>
    </p:spTree>
    <p:extLst>
      <p:ext uri="{BB962C8B-B14F-4D97-AF65-F5344CB8AC3E}">
        <p14:creationId xmlns:p14="http://schemas.microsoft.com/office/powerpoint/2010/main" val="196463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850D9-1DD3-4FC2-89DF-956C3CA9861E}"/>
              </a:ext>
            </a:extLst>
          </p:cNvPr>
          <p:cNvSpPr>
            <a:spLocks noGrp="1"/>
          </p:cNvSpPr>
          <p:nvPr>
            <p:ph type="title"/>
          </p:nvPr>
        </p:nvSpPr>
        <p:spPr>
          <a:xfrm>
            <a:off x="1293812" y="456331"/>
            <a:ext cx="9601202" cy="592540"/>
          </a:xfrm>
        </p:spPr>
        <p:txBody>
          <a:bodyPr>
            <a:normAutofit/>
          </a:bodyPr>
          <a:lstStyle/>
          <a:p>
            <a:r>
              <a:rPr lang="el-GR" dirty="0">
                <a:solidFill>
                  <a:srgbClr val="C00000"/>
                </a:solidFill>
              </a:rPr>
              <a:t>Το φως στον Χριστιανισμό </a:t>
            </a:r>
            <a:endParaRPr lang="en-CY" dirty="0">
              <a:solidFill>
                <a:srgbClr val="C00000"/>
              </a:solidFill>
            </a:endParaRPr>
          </a:p>
        </p:txBody>
      </p:sp>
      <p:sp>
        <p:nvSpPr>
          <p:cNvPr id="3" name="Content Placeholder 2">
            <a:extLst>
              <a:ext uri="{FF2B5EF4-FFF2-40B4-BE49-F238E27FC236}">
                <a16:creationId xmlns:a16="http://schemas.microsoft.com/office/drawing/2014/main" id="{7B8AF00B-B121-42EF-B67E-0FBDD569D400}"/>
              </a:ext>
            </a:extLst>
          </p:cNvPr>
          <p:cNvSpPr>
            <a:spLocks noGrp="1"/>
          </p:cNvSpPr>
          <p:nvPr>
            <p:ph sz="half" idx="1"/>
          </p:nvPr>
        </p:nvSpPr>
        <p:spPr>
          <a:xfrm>
            <a:off x="1057835" y="1434353"/>
            <a:ext cx="5818093" cy="4661647"/>
          </a:xfrm>
          <a:solidFill>
            <a:srgbClr val="C00000"/>
          </a:solidFill>
        </p:spPr>
        <p:txBody>
          <a:bodyPr>
            <a:normAutofit lnSpcReduction="10000"/>
          </a:bodyPr>
          <a:lstStyle/>
          <a:p>
            <a:pPr marL="0" indent="0" algn="just">
              <a:buNone/>
            </a:pPr>
            <a:r>
              <a:rPr lang="el-GR" dirty="0">
                <a:solidFill>
                  <a:schemeClr val="bg1"/>
                </a:solidFill>
              </a:rPr>
              <a:t>Το φως στον Χριστιανισμό συμβολίζει την ανάσταση του Χριστού. Το φως του Χριστού φωτίζει το σκοτάδι. </a:t>
            </a:r>
          </a:p>
          <a:p>
            <a:pPr algn="just">
              <a:buFont typeface="Wingdings" panose="05000000000000000000" pitchFamily="2" charset="2"/>
              <a:buChar char="Ø"/>
            </a:pPr>
            <a:r>
              <a:rPr lang="el-GR" dirty="0">
                <a:solidFill>
                  <a:schemeClr val="bg1"/>
                </a:solidFill>
              </a:rPr>
              <a:t>Το </a:t>
            </a:r>
            <a:r>
              <a:rPr lang="el-GR" i="1" dirty="0">
                <a:solidFill>
                  <a:schemeClr val="bg1"/>
                </a:solidFill>
              </a:rPr>
              <a:t>Άγιο φως </a:t>
            </a:r>
            <a:r>
              <a:rPr lang="el-GR" dirty="0">
                <a:solidFill>
                  <a:schemeClr val="bg1"/>
                </a:solidFill>
              </a:rPr>
              <a:t>συμβολίζει τη νίκη του Χριστού και της ζωής απέναντι στον θάνατο.</a:t>
            </a:r>
          </a:p>
          <a:p>
            <a:pPr algn="just">
              <a:buFont typeface="Wingdings" panose="05000000000000000000" pitchFamily="2" charset="2"/>
              <a:buChar char="Ø"/>
            </a:pPr>
            <a:r>
              <a:rPr lang="el-GR" dirty="0">
                <a:solidFill>
                  <a:schemeClr val="bg1"/>
                </a:solidFill>
              </a:rPr>
              <a:t>Επίσης, το Άγιο Πνεύμα εμφανίζεται με τη μορφή </a:t>
            </a:r>
            <a:r>
              <a:rPr lang="el-GR" i="1" dirty="0">
                <a:solidFill>
                  <a:schemeClr val="bg1"/>
                </a:solidFill>
              </a:rPr>
              <a:t>πύρινων γλωσσών </a:t>
            </a:r>
            <a:r>
              <a:rPr lang="el-GR" dirty="0">
                <a:solidFill>
                  <a:schemeClr val="bg1"/>
                </a:solidFill>
              </a:rPr>
              <a:t>στους 12 μαθητές, οι οποίες  κάθονται στα κεφάλια τους. Τότε, η ύπαρξη τους γεμίζει από θεϊκή δύναμη και αρχίζουν να μιλούν ξένες γλώσσες (Πεντηκοστή)</a:t>
            </a:r>
            <a:r>
              <a:rPr lang="en-US" dirty="0">
                <a:solidFill>
                  <a:schemeClr val="bg1"/>
                </a:solidFill>
              </a:rPr>
              <a:t>.</a:t>
            </a:r>
            <a:endParaRPr lang="el-GR" dirty="0">
              <a:solidFill>
                <a:schemeClr val="bg1"/>
              </a:solidFill>
            </a:endParaRPr>
          </a:p>
          <a:p>
            <a:pPr algn="just">
              <a:buFont typeface="Wingdings" panose="05000000000000000000" pitchFamily="2" charset="2"/>
              <a:buChar char="Ø"/>
            </a:pPr>
            <a:r>
              <a:rPr lang="el-GR" dirty="0">
                <a:solidFill>
                  <a:schemeClr val="bg1"/>
                </a:solidFill>
              </a:rPr>
              <a:t>Το φως της λαμπάδας στη βάπτιση συμβολίζει το </a:t>
            </a:r>
            <a:r>
              <a:rPr lang="el-GR" i="1" dirty="0">
                <a:solidFill>
                  <a:schemeClr val="bg1"/>
                </a:solidFill>
              </a:rPr>
              <a:t>πνευματικό φως </a:t>
            </a:r>
            <a:r>
              <a:rPr lang="el-GR" dirty="0">
                <a:solidFill>
                  <a:schemeClr val="bg1"/>
                </a:solidFill>
              </a:rPr>
              <a:t>που λαμβάνει ο νεοφώτιστος.</a:t>
            </a:r>
          </a:p>
          <a:p>
            <a:pPr algn="just">
              <a:buFont typeface="Wingdings" panose="05000000000000000000" pitchFamily="2" charset="2"/>
              <a:buChar char="Ø"/>
            </a:pPr>
            <a:r>
              <a:rPr lang="el-GR" dirty="0">
                <a:solidFill>
                  <a:schemeClr val="bg1"/>
                </a:solidFill>
              </a:rPr>
              <a:t>Το φως από τη φλόγα των κεριών της κηδείας/τάφου συμβολίζει το </a:t>
            </a:r>
            <a:r>
              <a:rPr lang="el-GR" i="1" dirty="0">
                <a:solidFill>
                  <a:schemeClr val="bg1"/>
                </a:solidFill>
              </a:rPr>
              <a:t>φως του Χριστού </a:t>
            </a:r>
            <a:r>
              <a:rPr lang="el-GR" dirty="0">
                <a:solidFill>
                  <a:schemeClr val="bg1"/>
                </a:solidFill>
              </a:rPr>
              <a:t>στο οποίο οι ζώντες εύχονται να εισέλθει ο αποθανών. </a:t>
            </a:r>
            <a:endParaRPr lang="en-US" dirty="0">
              <a:solidFill>
                <a:schemeClr val="bg1"/>
              </a:solidFill>
            </a:endParaRPr>
          </a:p>
          <a:p>
            <a:pPr marL="0" indent="0" algn="just">
              <a:buNone/>
            </a:pPr>
            <a:endParaRPr lang="en-US" dirty="0">
              <a:solidFill>
                <a:schemeClr val="bg1"/>
              </a:solidFill>
            </a:endParaRPr>
          </a:p>
          <a:p>
            <a:pPr marL="0" indent="0" algn="just">
              <a:buNone/>
            </a:pPr>
            <a:endParaRPr lang="en-US" dirty="0">
              <a:solidFill>
                <a:schemeClr val="bg1"/>
              </a:solidFill>
            </a:endParaRPr>
          </a:p>
          <a:p>
            <a:pPr algn="just">
              <a:buFont typeface="Wingdings" panose="05000000000000000000" pitchFamily="2" charset="2"/>
              <a:buChar char="Ø"/>
            </a:pPr>
            <a:endParaRPr lang="el-GR" dirty="0">
              <a:solidFill>
                <a:schemeClr val="bg1"/>
              </a:solidFill>
            </a:endParaRPr>
          </a:p>
          <a:p>
            <a:endParaRPr lang="en-CY" dirty="0"/>
          </a:p>
        </p:txBody>
      </p:sp>
      <p:pic>
        <p:nvPicPr>
          <p:cNvPr id="6" name="Content Placeholder 5">
            <a:extLst>
              <a:ext uri="{FF2B5EF4-FFF2-40B4-BE49-F238E27FC236}">
                <a16:creationId xmlns:a16="http://schemas.microsoft.com/office/drawing/2014/main" id="{54A4598A-E393-495B-A3F8-743B0B40728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7084" y="2138269"/>
            <a:ext cx="4572000" cy="3003082"/>
          </a:xfrm>
        </p:spPr>
      </p:pic>
    </p:spTree>
    <p:extLst>
      <p:ext uri="{BB962C8B-B14F-4D97-AF65-F5344CB8AC3E}">
        <p14:creationId xmlns:p14="http://schemas.microsoft.com/office/powerpoint/2010/main" val="288668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529A-8461-483B-ACB0-89507E16D5D2}"/>
              </a:ext>
            </a:extLst>
          </p:cNvPr>
          <p:cNvSpPr>
            <a:spLocks noGrp="1"/>
          </p:cNvSpPr>
          <p:nvPr>
            <p:ph type="title"/>
          </p:nvPr>
        </p:nvSpPr>
        <p:spPr>
          <a:xfrm>
            <a:off x="1293812" y="456330"/>
            <a:ext cx="2992438" cy="1067670"/>
          </a:xfrm>
          <a:solidFill>
            <a:srgbClr val="F7FEDE"/>
          </a:solidFill>
        </p:spPr>
        <p:txBody>
          <a:bodyPr/>
          <a:lstStyle/>
          <a:p>
            <a:r>
              <a:rPr lang="el-GR" dirty="0">
                <a:solidFill>
                  <a:schemeClr val="tx2"/>
                </a:solidFill>
              </a:rPr>
              <a:t>Συνοψίζοντας…</a:t>
            </a:r>
            <a:br>
              <a:rPr lang="el-GR" dirty="0">
                <a:solidFill>
                  <a:schemeClr val="tx2"/>
                </a:solidFill>
              </a:rPr>
            </a:br>
            <a:endParaRPr lang="en-CY" dirty="0">
              <a:solidFill>
                <a:schemeClr val="tx2"/>
              </a:solidFill>
            </a:endParaRPr>
          </a:p>
        </p:txBody>
      </p:sp>
      <p:sp>
        <p:nvSpPr>
          <p:cNvPr id="3" name="Text Placeholder 2">
            <a:extLst>
              <a:ext uri="{FF2B5EF4-FFF2-40B4-BE49-F238E27FC236}">
                <a16:creationId xmlns:a16="http://schemas.microsoft.com/office/drawing/2014/main" id="{7B15EAF3-82F8-450A-BDFE-F68B007794ED}"/>
              </a:ext>
            </a:extLst>
          </p:cNvPr>
          <p:cNvSpPr>
            <a:spLocks noGrp="1"/>
          </p:cNvSpPr>
          <p:nvPr>
            <p:ph type="body" sz="half" idx="2"/>
          </p:nvPr>
        </p:nvSpPr>
        <p:spPr>
          <a:xfrm>
            <a:off x="4286250" y="904875"/>
            <a:ext cx="7278221" cy="5029200"/>
          </a:xfrm>
          <a:solidFill>
            <a:srgbClr val="F7FEDE"/>
          </a:solidFill>
        </p:spPr>
        <p:txBody>
          <a:bodyPr>
            <a:normAutofit fontScale="85000" lnSpcReduction="10000"/>
          </a:bodyPr>
          <a:lstStyle/>
          <a:p>
            <a:pPr algn="just">
              <a:lnSpc>
                <a:spcPct val="150000"/>
              </a:lnSpc>
            </a:pPr>
            <a:r>
              <a:rPr lang="el-GR" dirty="0">
                <a:solidFill>
                  <a:schemeClr val="tx2"/>
                </a:solidFill>
              </a:rPr>
              <a:t>η φύση έχει προικίσει το υπέροχο έλλογο ον που λέγεται άνθρωπος με ό,τι απαραίτητο χρειάζεται για τη διαβίωσή του. Επομένως, στη βάση αυτή ο άνθρωπος δεν μπορεί να αντιμετωπιστεί ως αυτόνομη ύπαρξη ή ξεχωριστά από τη φύση. </a:t>
            </a:r>
          </a:p>
          <a:p>
            <a:pPr algn="ctr">
              <a:lnSpc>
                <a:spcPct val="150000"/>
              </a:lnSpc>
            </a:pPr>
            <a:r>
              <a:rPr lang="el-GR" sz="1600" dirty="0"/>
              <a:t>Άνθρωπος και φύση λοιπόν συνιστούν μια αδιάσπαστη ενότητα.</a:t>
            </a:r>
          </a:p>
          <a:p>
            <a:pPr algn="just">
              <a:lnSpc>
                <a:spcPct val="150000"/>
              </a:lnSpc>
            </a:pPr>
            <a:r>
              <a:rPr lang="el-GR" dirty="0">
                <a:solidFill>
                  <a:schemeClr val="tx2"/>
                </a:solidFill>
              </a:rPr>
              <a:t>Μεταξύ της φύσης και του ανθρώπου υπάρχει μια σχέση αλληλεπίδρασης/ αλληλεξάρτησης και αδιάλειπτης προσφοράς. Ο άνθρωπος μεν αποκομίζει το πρωτογενές υλικό για την εξέλιξή του, η φύσις δε, μέσω αυτού, αποδεσμεύει τις βαθύτερες δομές και δυνάμεις της.</a:t>
            </a:r>
          </a:p>
          <a:p>
            <a:pPr algn="just">
              <a:lnSpc>
                <a:spcPct val="150000"/>
              </a:lnSpc>
            </a:pPr>
            <a:r>
              <a:rPr lang="el-GR" dirty="0">
                <a:solidFill>
                  <a:schemeClr val="tx2"/>
                </a:solidFill>
              </a:rPr>
              <a:t>Η χρήση των δυνάμεων των τεσσάρων στοιχείων της φύσης από τον άνθρωπο μπορεί να αποβεί ωφέλιμη ή επιζήμια (διττή όψη). </a:t>
            </a:r>
            <a:r>
              <a:rPr lang="el-GR">
                <a:solidFill>
                  <a:schemeClr val="tx2"/>
                </a:solidFill>
              </a:rPr>
              <a:t>Εξαρτάται, συνεπώς, </a:t>
            </a:r>
            <a:r>
              <a:rPr lang="el-GR" dirty="0">
                <a:solidFill>
                  <a:schemeClr val="tx2"/>
                </a:solidFill>
              </a:rPr>
              <a:t>από τον ίδιο και τις επιλογές του η περιβαλλοντική βιωσιμότητα.</a:t>
            </a:r>
          </a:p>
          <a:p>
            <a:pPr algn="ctr">
              <a:lnSpc>
                <a:spcPct val="150000"/>
              </a:lnSpc>
            </a:pPr>
            <a:r>
              <a:rPr lang="el-GR" sz="1700" b="1" dirty="0">
                <a:solidFill>
                  <a:schemeClr val="accent1">
                    <a:lumMod val="50000"/>
                  </a:schemeClr>
                </a:solidFill>
              </a:rPr>
              <a:t>«Ο άνθρωπος είναι μέρος της φύσης, και ο πόλεμος που κάνει εναντίον της φύσης είναι αναπόφευκτα ένας πόλεμος εναντίον του ίδιου τού εαυτού του»                                                      </a:t>
            </a:r>
            <a:r>
              <a:rPr lang="el-GR" sz="1300" dirty="0" err="1">
                <a:solidFill>
                  <a:schemeClr val="tx1"/>
                </a:solidFill>
              </a:rPr>
              <a:t>Rachel</a:t>
            </a:r>
            <a:r>
              <a:rPr lang="el-GR" sz="1300" dirty="0">
                <a:solidFill>
                  <a:schemeClr val="tx1"/>
                </a:solidFill>
              </a:rPr>
              <a:t> </a:t>
            </a:r>
            <a:r>
              <a:rPr lang="el-GR" sz="1300" dirty="0" err="1">
                <a:solidFill>
                  <a:schemeClr val="tx1"/>
                </a:solidFill>
              </a:rPr>
              <a:t>Carson</a:t>
            </a:r>
            <a:r>
              <a:rPr lang="el-GR" sz="1300" dirty="0">
                <a:solidFill>
                  <a:schemeClr val="tx1"/>
                </a:solidFill>
              </a:rPr>
              <a:t>, 1907-1964, Αμερικανίδα βιολόγος &amp; συγγραφέας</a:t>
            </a:r>
          </a:p>
        </p:txBody>
      </p:sp>
      <p:pic>
        <p:nvPicPr>
          <p:cNvPr id="6" name="Content Placeholder 5">
            <a:extLst>
              <a:ext uri="{FF2B5EF4-FFF2-40B4-BE49-F238E27FC236}">
                <a16:creationId xmlns:a16="http://schemas.microsoft.com/office/drawing/2014/main" id="{DE75729B-FA97-45AD-A764-1F9EAE108A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281" t="4624" r="22853" b="5050"/>
          <a:stretch/>
        </p:blipFill>
        <p:spPr>
          <a:xfrm>
            <a:off x="558166" y="2305050"/>
            <a:ext cx="3457576" cy="2895600"/>
          </a:xfrm>
        </p:spPr>
      </p:pic>
    </p:spTree>
    <p:extLst>
      <p:ext uri="{BB962C8B-B14F-4D97-AF65-F5344CB8AC3E}">
        <p14:creationId xmlns:p14="http://schemas.microsoft.com/office/powerpoint/2010/main" val="250682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7812" y="331693"/>
            <a:ext cx="9735670" cy="2043953"/>
          </a:xfrm>
        </p:spPr>
        <p:txBody>
          <a:bodyPr>
            <a:normAutofit fontScale="90000"/>
          </a:bodyPr>
          <a:lstStyle/>
          <a:p>
            <a:br>
              <a:rPr lang="el-GR" dirty="0"/>
            </a:br>
            <a:br>
              <a:rPr lang="el-GR" dirty="0"/>
            </a:br>
            <a:br>
              <a:rPr lang="el-GR" dirty="0"/>
            </a:br>
            <a:br>
              <a:rPr lang="el-GR" dirty="0"/>
            </a:br>
            <a:r>
              <a:rPr lang="el-GR" dirty="0"/>
              <a:t>Γη (</a:t>
            </a:r>
            <a:r>
              <a:rPr lang="el-GR" dirty="0" err="1"/>
              <a:t>ἡ</a:t>
            </a:r>
            <a:r>
              <a:rPr lang="el-GR" dirty="0"/>
              <a:t> </a:t>
            </a:r>
            <a:r>
              <a:rPr lang="el-GR" sz="3100" dirty="0" err="1"/>
              <a:t>γῆ</a:t>
            </a:r>
            <a:r>
              <a:rPr lang="el-GR" sz="3100" dirty="0"/>
              <a:t>) </a:t>
            </a:r>
            <a:br>
              <a:rPr lang="el-GR" dirty="0"/>
            </a:br>
            <a:r>
              <a:rPr lang="el-GR" sz="2700" dirty="0">
                <a:solidFill>
                  <a:srgbClr val="C00000"/>
                </a:solidFill>
              </a:rPr>
              <a:t>μήτρα της ζωής</a:t>
            </a:r>
            <a:br>
              <a:rPr lang="el-GR" sz="2700" dirty="0"/>
            </a:br>
            <a:r>
              <a:rPr lang="el-GR" sz="2700" dirty="0">
                <a:solidFill>
                  <a:schemeClr val="accent5">
                    <a:lumMod val="75000"/>
                  </a:schemeClr>
                </a:solidFill>
              </a:rPr>
              <a:t>μητέρα γη- σύμβολο γονιμότητας- μητέρα τροφός</a:t>
            </a:r>
            <a:br>
              <a:rPr lang="el-GR" dirty="0">
                <a:solidFill>
                  <a:schemeClr val="accent5">
                    <a:lumMod val="75000"/>
                  </a:schemeClr>
                </a:solidFill>
              </a:rPr>
            </a:br>
            <a:br>
              <a:rPr lang="el-GR" sz="2200" dirty="0">
                <a:solidFill>
                  <a:schemeClr val="accent5">
                    <a:lumMod val="75000"/>
                  </a:schemeClr>
                </a:solidFill>
              </a:rPr>
            </a:br>
            <a:r>
              <a:rPr lang="el-GR" sz="2200" dirty="0">
                <a:solidFill>
                  <a:schemeClr val="accent5">
                    <a:lumMod val="75000"/>
                  </a:schemeClr>
                </a:solidFill>
              </a:rPr>
              <a:t>                            </a:t>
            </a:r>
            <a:r>
              <a:rPr lang="el-GR" sz="2700" dirty="0">
                <a:solidFill>
                  <a:schemeClr val="accent6">
                    <a:lumMod val="50000"/>
                  </a:schemeClr>
                </a:solidFill>
              </a:rPr>
              <a:t>Γεννά και θρέφει όλα τα όντα που κατοικούν σ’ αυτή. </a:t>
            </a:r>
            <a:br>
              <a:rPr lang="el-GR" sz="2200" dirty="0">
                <a:solidFill>
                  <a:schemeClr val="accent5">
                    <a:lumMod val="75000"/>
                  </a:schemeClr>
                </a:solidFill>
              </a:rPr>
            </a:br>
            <a:r>
              <a:rPr lang="el-GR" sz="2200" dirty="0">
                <a:solidFill>
                  <a:schemeClr val="accent5">
                    <a:lumMod val="75000"/>
                  </a:schemeClr>
                </a:solidFill>
              </a:rPr>
              <a:t>                                                    </a:t>
            </a:r>
            <a:r>
              <a:rPr lang="el-GR" sz="2200" dirty="0" err="1">
                <a:solidFill>
                  <a:schemeClr val="accent5">
                    <a:lumMod val="75000"/>
                  </a:schemeClr>
                </a:solidFill>
              </a:rPr>
              <a:t>ὁ</a:t>
            </a:r>
            <a:r>
              <a:rPr lang="el-GR" sz="2200" dirty="0">
                <a:solidFill>
                  <a:schemeClr val="accent5">
                    <a:lumMod val="75000"/>
                  </a:schemeClr>
                </a:solidFill>
              </a:rPr>
              <a:t> </a:t>
            </a:r>
            <a:r>
              <a:rPr lang="el-GR" sz="2200" dirty="0" err="1">
                <a:solidFill>
                  <a:schemeClr val="accent5">
                    <a:lumMod val="75000"/>
                  </a:schemeClr>
                </a:solidFill>
              </a:rPr>
              <a:t>χοῦς</a:t>
            </a:r>
            <a:r>
              <a:rPr lang="el-GR" sz="2200" dirty="0">
                <a:solidFill>
                  <a:schemeClr val="accent5">
                    <a:lumMod val="75000"/>
                  </a:schemeClr>
                </a:solidFill>
              </a:rPr>
              <a:t> = το χώμα</a:t>
            </a:r>
            <a:endParaRPr lang="en-US" sz="2200" dirty="0">
              <a:solidFill>
                <a:schemeClr val="accent5">
                  <a:lumMod val="75000"/>
                </a:schemeClr>
              </a:solidFill>
            </a:endParaRPr>
          </a:p>
        </p:txBody>
      </p:sp>
      <p:pic>
        <p:nvPicPr>
          <p:cNvPr id="5" name="Content Placeholder 4">
            <a:extLst>
              <a:ext uri="{FF2B5EF4-FFF2-40B4-BE49-F238E27FC236}">
                <a16:creationId xmlns:a16="http://schemas.microsoft.com/office/drawing/2014/main" id="{3080D7CE-5D92-4F1C-996A-A3079C23B2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4378" y="2438400"/>
            <a:ext cx="5442857" cy="3810000"/>
          </a:xfrm>
        </p:spPr>
      </p:pic>
      <p:sp>
        <p:nvSpPr>
          <p:cNvPr id="4" name="Rectangle 3">
            <a:extLst>
              <a:ext uri="{FF2B5EF4-FFF2-40B4-BE49-F238E27FC236}">
                <a16:creationId xmlns:a16="http://schemas.microsoft.com/office/drawing/2014/main" id="{8D10FD3F-A674-3F63-C8E9-7EA36067AE16}"/>
              </a:ext>
            </a:extLst>
          </p:cNvPr>
          <p:cNvSpPr/>
          <p:nvPr/>
        </p:nvSpPr>
        <p:spPr>
          <a:xfrm>
            <a:off x="6272784" y="5474208"/>
            <a:ext cx="1530096"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a:t>Χοῦς</a:t>
            </a:r>
            <a:r>
              <a:rPr lang="el-GR" dirty="0"/>
              <a:t> </a:t>
            </a:r>
            <a:r>
              <a:rPr lang="el-GR" dirty="0" err="1"/>
              <a:t>εἶ</a:t>
            </a:r>
            <a:endParaRPr lang="en-CY" dirty="0"/>
          </a:p>
        </p:txBody>
      </p:sp>
    </p:spTree>
    <p:extLst>
      <p:ext uri="{BB962C8B-B14F-4D97-AF65-F5344CB8AC3E}">
        <p14:creationId xmlns:p14="http://schemas.microsoft.com/office/powerpoint/2010/main" val="151496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a:xfrm>
            <a:off x="85725" y="134471"/>
            <a:ext cx="12020550" cy="6723529"/>
          </a:xfrm>
          <a:noFill/>
        </p:spPr>
        <p:txBody>
          <a:bodyPr>
            <a:normAutofit fontScale="90000"/>
          </a:bodyPr>
          <a:lstStyle/>
          <a:p>
            <a:pPr algn="ct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br>
              <a:rPr lang="el-GR" sz="3600" dirty="0"/>
            </a:br>
            <a:r>
              <a:rPr lang="el-GR" sz="3600" dirty="0"/>
              <a:t>                             </a:t>
            </a:r>
            <a:br>
              <a:rPr lang="el-GR" sz="3600" dirty="0"/>
            </a:br>
            <a:r>
              <a:rPr lang="el-GR" sz="3600" dirty="0">
                <a:solidFill>
                  <a:schemeClr val="accent5">
                    <a:lumMod val="50000"/>
                  </a:schemeClr>
                </a:solidFill>
              </a:rPr>
              <a:t>Χριστιανισμός </a:t>
            </a:r>
            <a:br>
              <a:rPr lang="el-GR" sz="3100" b="1" dirty="0"/>
            </a:br>
            <a:br>
              <a:rPr lang="el-GR" sz="3600" dirty="0"/>
            </a:br>
            <a:r>
              <a:rPr lang="el-GR" sz="2700" dirty="0">
                <a:solidFill>
                  <a:schemeClr val="bg1"/>
                </a:solidFill>
              </a:rPr>
              <a:t>"</a:t>
            </a:r>
            <a:r>
              <a:rPr lang="el-GR" sz="2700" dirty="0" err="1">
                <a:solidFill>
                  <a:schemeClr val="bg1"/>
                </a:solidFill>
              </a:rPr>
              <a:t>Ποιήσωμεν</a:t>
            </a:r>
            <a:r>
              <a:rPr lang="el-GR" sz="2700" dirty="0">
                <a:solidFill>
                  <a:schemeClr val="bg1"/>
                </a:solidFill>
              </a:rPr>
              <a:t> </a:t>
            </a:r>
            <a:r>
              <a:rPr lang="el-GR" sz="2700" dirty="0" err="1">
                <a:solidFill>
                  <a:schemeClr val="bg1"/>
                </a:solidFill>
              </a:rPr>
              <a:t>ἄνθρωπον</a:t>
            </a:r>
            <a:r>
              <a:rPr lang="el-GR" sz="2700" dirty="0">
                <a:solidFill>
                  <a:schemeClr val="bg1"/>
                </a:solidFill>
              </a:rPr>
              <a:t> κατ' </a:t>
            </a:r>
            <a:r>
              <a:rPr lang="el-GR" sz="2700" dirty="0" err="1">
                <a:solidFill>
                  <a:schemeClr val="bg1"/>
                </a:solidFill>
              </a:rPr>
              <a:t>εἰκόνα</a:t>
            </a:r>
            <a:r>
              <a:rPr lang="el-GR" sz="2700" dirty="0">
                <a:solidFill>
                  <a:schemeClr val="bg1"/>
                </a:solidFill>
              </a:rPr>
              <a:t> </a:t>
            </a:r>
            <a:r>
              <a:rPr lang="el-GR" sz="2700" dirty="0" err="1">
                <a:solidFill>
                  <a:schemeClr val="bg1"/>
                </a:solidFill>
              </a:rPr>
              <a:t>ἡμετέραν</a:t>
            </a:r>
            <a:r>
              <a:rPr lang="el-GR" sz="2700" dirty="0">
                <a:solidFill>
                  <a:schemeClr val="bg1"/>
                </a:solidFill>
              </a:rPr>
              <a:t> </a:t>
            </a:r>
            <a:r>
              <a:rPr lang="el-GR" sz="2700" dirty="0" err="1">
                <a:solidFill>
                  <a:schemeClr val="bg1"/>
                </a:solidFill>
              </a:rPr>
              <a:t>καί</a:t>
            </a:r>
            <a:r>
              <a:rPr lang="el-GR" sz="2700" dirty="0">
                <a:solidFill>
                  <a:schemeClr val="bg1"/>
                </a:solidFill>
              </a:rPr>
              <a:t> καθ' </a:t>
            </a:r>
            <a:r>
              <a:rPr lang="el-GR" sz="2700" dirty="0" err="1">
                <a:solidFill>
                  <a:schemeClr val="bg1"/>
                </a:solidFill>
              </a:rPr>
              <a:t>ὁμοίωσιν</a:t>
            </a:r>
            <a:r>
              <a:rPr lang="el-GR" sz="2700" dirty="0">
                <a:solidFill>
                  <a:schemeClr val="bg1"/>
                </a:solidFill>
              </a:rPr>
              <a:t>"</a:t>
            </a:r>
            <a:br>
              <a:rPr lang="el-GR" dirty="0"/>
            </a:br>
            <a:br>
              <a:rPr lang="el-GR" dirty="0"/>
            </a:br>
            <a:br>
              <a:rPr lang="el-GR" dirty="0"/>
            </a:br>
            <a:br>
              <a:rPr lang="el-GR" sz="1300" dirty="0"/>
            </a:br>
            <a:r>
              <a:rPr lang="el-GR" sz="2000" dirty="0"/>
              <a:t>Ο Θεός </a:t>
            </a:r>
            <a:r>
              <a:rPr lang="el-GR" sz="2000" dirty="0" err="1"/>
              <a:t>διέπλασε</a:t>
            </a:r>
            <a:r>
              <a:rPr lang="el-GR" sz="2000" dirty="0"/>
              <a:t> το σώμα του ανθρώπου από το χώμα της γης και του έδωσε λογική και νοερή ψυχή με τη δική του πνοή. Είναι το μόνο δημιούργημα το οποίο έπλασε ο Θεός με τα χέρια Του και όχι με τον λόγο Του. </a:t>
            </a:r>
            <a:br>
              <a:rPr lang="el-GR" sz="2000" dirty="0"/>
            </a:br>
            <a:br>
              <a:rPr lang="el-GR" sz="2000" dirty="0"/>
            </a:br>
            <a:r>
              <a:rPr lang="el-GR" sz="2000" dirty="0"/>
              <a:t>«Από όλη τη δημιουργία μόνο ο άνθρωπος είναι θεόπλαστος»</a:t>
            </a:r>
            <a:br>
              <a:rPr lang="el-GR" sz="1300" dirty="0"/>
            </a:br>
            <a:br>
              <a:rPr lang="el-GR" sz="3100" dirty="0"/>
            </a:br>
            <a:br>
              <a:rPr lang="el-GR" sz="2700" dirty="0"/>
            </a:br>
            <a:endParaRPr lang="en-US" dirty="0"/>
          </a:p>
        </p:txBody>
      </p:sp>
      <p:sp>
        <p:nvSpPr>
          <p:cNvPr id="3" name="Subtitle 2"/>
          <p:cNvSpPr>
            <a:spLocks noGrp="1"/>
          </p:cNvSpPr>
          <p:nvPr>
            <p:ph type="subTitle" idx="1"/>
          </p:nvPr>
        </p:nvSpPr>
        <p:spPr>
          <a:xfrm>
            <a:off x="704850" y="3038475"/>
            <a:ext cx="10698255" cy="904875"/>
          </a:xfrm>
          <a:solidFill>
            <a:schemeClr val="bg1"/>
          </a:solidFill>
        </p:spPr>
        <p:txBody>
          <a:bodyPr>
            <a:noAutofit/>
          </a:bodyPr>
          <a:lstStyle/>
          <a:p>
            <a:pPr algn="ctr"/>
            <a:r>
              <a:rPr lang="el-GR" i="1" dirty="0">
                <a:solidFill>
                  <a:schemeClr val="accent5">
                    <a:lumMod val="50000"/>
                  </a:schemeClr>
                </a:solidFill>
              </a:rPr>
              <a:t>Τότε ο Κύριος ο Θεός έπλασε τον άνθρωπο από το χώμα της γης και φύσηξε στο πρόσωπό του πνοή ζωής. Έτσι έγινε ο άνθρωπος ζωντανό πλάσμα. (</a:t>
            </a:r>
            <a:r>
              <a:rPr lang="el-GR" i="1" dirty="0" err="1">
                <a:solidFill>
                  <a:schemeClr val="accent5">
                    <a:lumMod val="50000"/>
                  </a:schemeClr>
                </a:solidFill>
              </a:rPr>
              <a:t>Γέν</a:t>
            </a:r>
            <a:r>
              <a:rPr lang="el-GR" i="1" dirty="0">
                <a:solidFill>
                  <a:schemeClr val="accent5">
                    <a:lumMod val="50000"/>
                  </a:schemeClr>
                </a:solidFill>
              </a:rPr>
              <a:t>. 2 , 7 ).</a:t>
            </a:r>
            <a:endParaRPr lang="en-US" i="1" dirty="0">
              <a:solidFill>
                <a:schemeClr val="accent5">
                  <a:lumMod val="50000"/>
                </a:schemeClr>
              </a:solidFill>
            </a:endParaRPr>
          </a:p>
        </p:txBody>
      </p:sp>
    </p:spTree>
    <p:extLst>
      <p:ext uri="{BB962C8B-B14F-4D97-AF65-F5344CB8AC3E}">
        <p14:creationId xmlns:p14="http://schemas.microsoft.com/office/powerpoint/2010/main" val="107990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B1CD-81BB-4757-AEF7-1573F2837F93}"/>
              </a:ext>
            </a:extLst>
          </p:cNvPr>
          <p:cNvSpPr>
            <a:spLocks noGrp="1"/>
          </p:cNvSpPr>
          <p:nvPr>
            <p:ph type="title"/>
          </p:nvPr>
        </p:nvSpPr>
        <p:spPr>
          <a:xfrm>
            <a:off x="1210235" y="428625"/>
            <a:ext cx="9735671" cy="5973046"/>
          </a:xfrm>
          <a:solidFill>
            <a:schemeClr val="tx1">
              <a:lumMod val="40000"/>
              <a:lumOff val="60000"/>
            </a:schemeClr>
          </a:solidFill>
        </p:spPr>
        <p:txBody>
          <a:bodyPr>
            <a:normAutofit/>
          </a:bodyPr>
          <a:lstStyle/>
          <a:p>
            <a:pPr algn="ctr">
              <a:lnSpc>
                <a:spcPct val="150000"/>
              </a:lnSpc>
            </a:pPr>
            <a:r>
              <a:rPr lang="el-GR" sz="1600" dirty="0"/>
              <a:t>Οι Αρχαίοι Έλληνες στην προσπάθεια τους να κατανοήσουν, να εξηγήσουν τα φυσικά φαινόμενα και να δαμάσουν κάποια στοιχεία της φύσης επινόησαν δυνάμεις που να εξουσιάζουν το περιβάλλον και να ευθύνονται για τις μεταβολές του. Στη συνέχεια οι δυνάμεις αυτές προσωποποιήθηκαν και θεοποιήθηκαν. </a:t>
            </a:r>
            <a:br>
              <a:rPr lang="el-GR" sz="1600" dirty="0"/>
            </a:br>
            <a:r>
              <a:rPr lang="el-GR" sz="1600" dirty="0"/>
              <a:t>Η πρώτη θεά που λάτρεψαν ήταν η </a:t>
            </a:r>
            <a:r>
              <a:rPr lang="el-GR" sz="1600" b="1" dirty="0"/>
              <a:t>Γη</a:t>
            </a:r>
            <a:r>
              <a:rPr lang="el-GR" sz="1600" dirty="0"/>
              <a:t>, που την έλεγαν τότε </a:t>
            </a:r>
            <a:r>
              <a:rPr lang="el-GR" sz="1600" b="1" dirty="0"/>
              <a:t>Γαία</a:t>
            </a:r>
            <a:r>
              <a:rPr lang="el-GR" sz="1600" dirty="0"/>
              <a:t>. Είχαν καταλάβει πόσο πολύτιμη ήταν, αφού αυτή τους έδινε τροφή και καταφύγιο. </a:t>
            </a:r>
            <a:br>
              <a:rPr lang="el-GR" sz="1600" dirty="0"/>
            </a:br>
            <a:r>
              <a:rPr lang="el-GR" sz="1600" dirty="0"/>
              <a:t>Επομένως, της έδωσαν την πιο τιμητική θέση : αυτή γέννησε τον ουρανό, τη θάλασσα, τα βουνά, τους θεούς και τους ανθρώπους. (</a:t>
            </a:r>
            <a:r>
              <a:rPr lang="el-GR" sz="1600" dirty="0" err="1"/>
              <a:t>στ</a:t>
            </a:r>
            <a:r>
              <a:rPr lang="el-GR" sz="1600" dirty="0"/>
              <a:t>. 126-133 Ησίοδος, Θεογονία)</a:t>
            </a:r>
            <a:br>
              <a:rPr lang="el-GR" sz="1600" dirty="0"/>
            </a:br>
            <a:br>
              <a:rPr lang="el-GR" sz="1400" dirty="0"/>
            </a:br>
            <a:br>
              <a:rPr lang="el-GR" sz="1400" dirty="0"/>
            </a:br>
            <a:br>
              <a:rPr lang="el-GR" sz="1400" dirty="0"/>
            </a:br>
            <a:br>
              <a:rPr lang="el-GR" sz="1400" dirty="0"/>
            </a:br>
            <a:br>
              <a:rPr lang="el-GR" sz="1400" dirty="0"/>
            </a:br>
            <a:br>
              <a:rPr lang="el-GR" sz="1400" dirty="0"/>
            </a:br>
            <a:br>
              <a:rPr lang="el-GR" sz="1400" dirty="0"/>
            </a:br>
            <a:endParaRPr lang="en-CY" sz="1400" dirty="0"/>
          </a:p>
        </p:txBody>
      </p:sp>
      <p:pic>
        <p:nvPicPr>
          <p:cNvPr id="4" name="Picture 3">
            <a:extLst>
              <a:ext uri="{FF2B5EF4-FFF2-40B4-BE49-F238E27FC236}">
                <a16:creationId xmlns:a16="http://schemas.microsoft.com/office/drawing/2014/main" id="{F96A0A5F-DB25-4AE9-B379-8B7ECB1E3FE1}"/>
              </a:ext>
            </a:extLst>
          </p:cNvPr>
          <p:cNvPicPr>
            <a:picLocks noChangeAspect="1"/>
          </p:cNvPicPr>
          <p:nvPr/>
        </p:nvPicPr>
        <p:blipFill>
          <a:blip r:embed="rId2"/>
          <a:stretch>
            <a:fillRect/>
          </a:stretch>
        </p:blipFill>
        <p:spPr>
          <a:xfrm>
            <a:off x="3438851" y="3871487"/>
            <a:ext cx="6086456" cy="2447281"/>
          </a:xfrm>
          <a:prstGeom prst="rect">
            <a:avLst/>
          </a:prstGeom>
          <a:solidFill>
            <a:schemeClr val="bg1"/>
          </a:solidFill>
          <a:ln>
            <a:solidFill>
              <a:schemeClr val="tx1"/>
            </a:solidFill>
          </a:ln>
        </p:spPr>
      </p:pic>
      <p:sp>
        <p:nvSpPr>
          <p:cNvPr id="6" name="Rectangle 5">
            <a:extLst>
              <a:ext uri="{FF2B5EF4-FFF2-40B4-BE49-F238E27FC236}">
                <a16:creationId xmlns:a16="http://schemas.microsoft.com/office/drawing/2014/main" id="{88C51D10-3ABB-45A5-87EB-F64749D55EF3}"/>
              </a:ext>
            </a:extLst>
          </p:cNvPr>
          <p:cNvSpPr/>
          <p:nvPr/>
        </p:nvSpPr>
        <p:spPr>
          <a:xfrm>
            <a:off x="1609724" y="710682"/>
            <a:ext cx="5476875" cy="584775"/>
          </a:xfrm>
          <a:prstGeom prst="rect">
            <a:avLst/>
          </a:prstGeom>
        </p:spPr>
        <p:txBody>
          <a:bodyPr wrap="square">
            <a:spAutoFit/>
          </a:bodyPr>
          <a:lstStyle/>
          <a:p>
            <a:r>
              <a:rPr lang="el-GR" sz="3200" dirty="0">
                <a:solidFill>
                  <a:schemeClr val="accent5">
                    <a:lumMod val="50000"/>
                  </a:schemeClr>
                </a:solidFill>
              </a:rPr>
              <a:t>Αρχαία Ελληνική Μυθολογία</a:t>
            </a:r>
            <a:endParaRPr lang="en-CY" sz="3200" dirty="0">
              <a:solidFill>
                <a:schemeClr val="accent5">
                  <a:lumMod val="50000"/>
                </a:schemeClr>
              </a:solidFill>
            </a:endParaRPr>
          </a:p>
        </p:txBody>
      </p:sp>
    </p:spTree>
    <p:extLst>
      <p:ext uri="{BB962C8B-B14F-4D97-AF65-F5344CB8AC3E}">
        <p14:creationId xmlns:p14="http://schemas.microsoft.com/office/powerpoint/2010/main" val="229869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295401" y="1326775"/>
            <a:ext cx="9686364" cy="815789"/>
          </a:xfrm>
        </p:spPr>
        <p:txBody>
          <a:bodyPr>
            <a:normAutofit fontScale="90000"/>
          </a:bodyPr>
          <a:lstStyle/>
          <a:p>
            <a:pPr algn="ctr"/>
            <a:br>
              <a:rPr lang="el-GR" sz="3600" dirty="0"/>
            </a:br>
            <a:br>
              <a:rPr lang="el-GR" sz="3600" dirty="0"/>
            </a:br>
            <a:br>
              <a:rPr lang="el-GR" sz="3600" dirty="0"/>
            </a:br>
            <a:br>
              <a:rPr lang="el-GR" sz="3600" dirty="0"/>
            </a:br>
            <a:br>
              <a:rPr lang="el-GR" sz="3600" dirty="0"/>
            </a:br>
            <a:br>
              <a:rPr lang="el-GR" sz="3600" dirty="0"/>
            </a:br>
            <a:br>
              <a:rPr lang="el-GR" sz="3600" dirty="0"/>
            </a:br>
            <a:r>
              <a:rPr lang="el-GR" sz="3600" dirty="0"/>
              <a:t> </a:t>
            </a:r>
            <a:br>
              <a:rPr lang="el-GR" sz="3600" dirty="0"/>
            </a:br>
            <a:r>
              <a:rPr lang="el-GR" sz="3100" b="1" dirty="0"/>
              <a:t>Η φύση παραμένει η μεγαλύτερη δύναμη στον πλανήτη</a:t>
            </a:r>
            <a:br>
              <a:rPr lang="el-GR" sz="3100" b="1" dirty="0"/>
            </a:br>
            <a:r>
              <a:rPr lang="el-GR" sz="2200" b="1" dirty="0"/>
              <a:t>Αντεπίθεση της φύσης στην παραβίαση των ορίων της από τον άνθρωπο</a:t>
            </a:r>
            <a:br>
              <a:rPr lang="el-GR" sz="3100" b="1" dirty="0"/>
            </a:br>
            <a:br>
              <a:rPr lang="el-GR" sz="3600" b="1" dirty="0"/>
            </a:br>
            <a:r>
              <a:rPr lang="el-GR" sz="2700" dirty="0"/>
              <a:t>σ ε ι σ μ ο ί –  η φ α ί σ τ ε ι α – τ σ ο υ ν ά μ </a:t>
            </a:r>
            <a:r>
              <a:rPr lang="el-GR" sz="2700" dirty="0" err="1"/>
              <a:t>ια</a:t>
            </a:r>
            <a:br>
              <a:rPr lang="el-GR" dirty="0"/>
            </a:br>
            <a:endParaRPr lang="en-US" dirty="0"/>
          </a:p>
        </p:txBody>
      </p:sp>
      <p:pic>
        <p:nvPicPr>
          <p:cNvPr id="10" name="Picture Placeholder 9">
            <a:extLst>
              <a:ext uri="{FF2B5EF4-FFF2-40B4-BE49-F238E27FC236}">
                <a16:creationId xmlns:a16="http://schemas.microsoft.com/office/drawing/2014/main" id="{369ADF52-FD01-4466-ADE5-2A952CFB4D3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736" r="24736"/>
          <a:stretch>
            <a:fillRect/>
          </a:stretch>
        </p:blipFill>
        <p:spPr/>
      </p:pic>
      <p:pic>
        <p:nvPicPr>
          <p:cNvPr id="12" name="Picture Placeholder 11">
            <a:extLst>
              <a:ext uri="{FF2B5EF4-FFF2-40B4-BE49-F238E27FC236}">
                <a16:creationId xmlns:a16="http://schemas.microsoft.com/office/drawing/2014/main" id="{F9249832-0E2C-4DE7-B870-3613F9399642}"/>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6715" b="6715"/>
          <a:stretch>
            <a:fillRect/>
          </a:stretch>
        </p:blipFill>
        <p:spPr/>
      </p:pic>
      <p:pic>
        <p:nvPicPr>
          <p:cNvPr id="14" name="Picture Placeholder 13">
            <a:extLst>
              <a:ext uri="{FF2B5EF4-FFF2-40B4-BE49-F238E27FC236}">
                <a16:creationId xmlns:a16="http://schemas.microsoft.com/office/drawing/2014/main" id="{810E083A-2F5D-4869-91AB-72529B401B1D}"/>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28384" r="28384"/>
          <a:stretch>
            <a:fillRect/>
          </a:stretch>
        </p:blipFill>
        <p:spPr/>
      </p:pic>
    </p:spTree>
    <p:extLst>
      <p:ext uri="{BB962C8B-B14F-4D97-AF65-F5344CB8AC3E}">
        <p14:creationId xmlns:p14="http://schemas.microsoft.com/office/powerpoint/2010/main" val="800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872217"/>
          </a:xfrm>
        </p:spPr>
        <p:txBody>
          <a:bodyPr>
            <a:normAutofit fontScale="90000"/>
          </a:bodyPr>
          <a:lstStyle/>
          <a:p>
            <a:r>
              <a:rPr lang="el-GR" dirty="0">
                <a:solidFill>
                  <a:srgbClr val="0070C0"/>
                </a:solidFill>
              </a:rPr>
              <a:t>Νερό (</a:t>
            </a:r>
            <a:r>
              <a:rPr lang="el-GR" dirty="0" err="1">
                <a:solidFill>
                  <a:srgbClr val="0070C0"/>
                </a:solidFill>
              </a:rPr>
              <a:t>τὸ</a:t>
            </a:r>
            <a:r>
              <a:rPr lang="el-GR" dirty="0">
                <a:solidFill>
                  <a:srgbClr val="0070C0"/>
                </a:solidFill>
              </a:rPr>
              <a:t> </a:t>
            </a:r>
            <a:r>
              <a:rPr lang="el-GR" dirty="0" err="1">
                <a:solidFill>
                  <a:srgbClr val="0070C0"/>
                </a:solidFill>
              </a:rPr>
              <a:t>ὕδωρ</a:t>
            </a:r>
            <a:r>
              <a:rPr lang="el-GR" dirty="0">
                <a:solidFill>
                  <a:srgbClr val="0070C0"/>
                </a:solidFill>
              </a:rPr>
              <a:t>)</a:t>
            </a:r>
            <a:br>
              <a:rPr lang="el-GR" dirty="0">
                <a:solidFill>
                  <a:srgbClr val="0070C0"/>
                </a:solidFill>
              </a:rPr>
            </a:br>
            <a:r>
              <a:rPr lang="el-GR" dirty="0">
                <a:solidFill>
                  <a:srgbClr val="0070C0"/>
                </a:solidFill>
              </a:rPr>
              <a:t>Σύμβολο κάθαρσης</a:t>
            </a:r>
            <a:endParaRPr lang="en-US" dirty="0">
              <a:solidFill>
                <a:srgbClr val="0070C0"/>
              </a:solidFill>
            </a:endParaRPr>
          </a:p>
        </p:txBody>
      </p:sp>
      <p:sp>
        <p:nvSpPr>
          <p:cNvPr id="4" name="Content Placeholder 3"/>
          <p:cNvSpPr>
            <a:spLocks noGrp="1"/>
          </p:cNvSpPr>
          <p:nvPr>
            <p:ph sz="half" idx="2"/>
          </p:nvPr>
        </p:nvSpPr>
        <p:spPr>
          <a:xfrm>
            <a:off x="5809129" y="1676401"/>
            <a:ext cx="5668496" cy="4286250"/>
          </a:xfrm>
          <a:solidFill>
            <a:schemeClr val="accent2">
              <a:lumMod val="20000"/>
              <a:lumOff val="80000"/>
            </a:schemeClr>
          </a:solidFill>
          <a:ln>
            <a:solidFill>
              <a:schemeClr val="accent6">
                <a:lumMod val="50000"/>
              </a:schemeClr>
            </a:solidFill>
          </a:ln>
        </p:spPr>
        <p:txBody>
          <a:bodyPr>
            <a:normAutofit fontScale="92500" lnSpcReduction="20000"/>
          </a:bodyPr>
          <a:lstStyle/>
          <a:p>
            <a:pPr marL="0" indent="0">
              <a:buNone/>
            </a:pPr>
            <a:r>
              <a:rPr lang="el-GR" dirty="0"/>
              <a:t> Χριστιανισμός                     Αρχαία Ελλην. Μυθολογία</a:t>
            </a:r>
            <a:endParaRPr lang="en-US" dirty="0"/>
          </a:p>
          <a:p>
            <a:pPr marL="0" indent="0">
              <a:buNone/>
            </a:pPr>
            <a:endParaRPr lang="en-US" dirty="0"/>
          </a:p>
          <a:p>
            <a:pPr marL="0" indent="0">
              <a:buNone/>
            </a:pPr>
            <a:endParaRPr lang="en-US" dirty="0">
              <a:solidFill>
                <a:schemeClr val="accent6">
                  <a:lumMod val="75000"/>
                </a:schemeClr>
              </a:solidFill>
            </a:endParaRPr>
          </a:p>
          <a:p>
            <a:pPr marL="0" indent="0">
              <a:buNone/>
            </a:pPr>
            <a:r>
              <a:rPr lang="el-GR" dirty="0"/>
              <a:t>                                        </a:t>
            </a:r>
            <a:r>
              <a:rPr lang="el-GR" dirty="0">
                <a:solidFill>
                  <a:srgbClr val="002060"/>
                </a:solidFill>
              </a:rPr>
              <a:t>βάπτισμα    </a:t>
            </a:r>
            <a:r>
              <a:rPr lang="el-GR" dirty="0"/>
              <a:t>                      </a:t>
            </a:r>
            <a:endParaRPr lang="en-US" dirty="0"/>
          </a:p>
          <a:p>
            <a:pPr marL="0" indent="0" algn="just">
              <a:buNone/>
            </a:pPr>
            <a:r>
              <a:rPr lang="el-GR" sz="1800" dirty="0"/>
              <a:t>Στον χριστιανισμό                                Η Θέτιδα, η μάνα του </a:t>
            </a:r>
          </a:p>
          <a:p>
            <a:pPr marL="0" indent="0" algn="just">
              <a:buNone/>
            </a:pPr>
            <a:r>
              <a:rPr lang="el-GR" sz="1800" dirty="0"/>
              <a:t>το νερό καθαίρει,                                  Αχιλλέα, τον βαπτίζει</a:t>
            </a:r>
          </a:p>
          <a:p>
            <a:pPr marL="0" indent="0" algn="just">
              <a:buNone/>
            </a:pPr>
            <a:r>
              <a:rPr lang="el-GR" sz="1800" dirty="0"/>
              <a:t>Εξαγνίζει από καθετί                           στα νερά της Στύγας,</a:t>
            </a:r>
          </a:p>
          <a:p>
            <a:pPr marL="0" indent="0" algn="just">
              <a:buNone/>
            </a:pPr>
            <a:r>
              <a:rPr lang="el-GR" sz="1800" dirty="0"/>
              <a:t>μολυσματικό (αμαρτίες-                     για να γίνει αθάνατος.</a:t>
            </a:r>
          </a:p>
          <a:p>
            <a:pPr marL="0" indent="0" algn="just">
              <a:buNone/>
            </a:pPr>
            <a:r>
              <a:rPr lang="el-GR" sz="1800" dirty="0"/>
              <a:t>προπατορικό αμάρτημα),                   (</a:t>
            </a:r>
            <a:r>
              <a:rPr lang="el-GR" sz="1800" dirty="0" err="1"/>
              <a:t>μετα</a:t>
            </a:r>
            <a:r>
              <a:rPr lang="el-GR" sz="1800" dirty="0"/>
              <a:t>-ομηρικός μύθος)</a:t>
            </a:r>
          </a:p>
          <a:p>
            <a:pPr marL="0" indent="0" algn="just">
              <a:buNone/>
            </a:pPr>
            <a:r>
              <a:rPr lang="el-GR" sz="1800" dirty="0"/>
              <a:t>ώστε ο βαπτιζόμενος να </a:t>
            </a:r>
          </a:p>
          <a:p>
            <a:pPr marL="0" indent="0" algn="just">
              <a:buNone/>
            </a:pPr>
            <a:r>
              <a:rPr lang="el-GR" sz="1800" dirty="0"/>
              <a:t>δεχθεί τη χάρη του </a:t>
            </a:r>
          </a:p>
          <a:p>
            <a:pPr marL="0" indent="0" algn="just">
              <a:buNone/>
            </a:pPr>
            <a:r>
              <a:rPr lang="el-GR" sz="1800" dirty="0"/>
              <a:t>Αγ. Πνεύματος. </a:t>
            </a:r>
          </a:p>
          <a:p>
            <a:pPr marL="0" indent="0" algn="just">
              <a:buNone/>
            </a:pPr>
            <a:endParaRPr lang="el-GR" sz="1800" dirty="0"/>
          </a:p>
        </p:txBody>
      </p:sp>
      <p:sp>
        <p:nvSpPr>
          <p:cNvPr id="8" name="Content Placeholder 7">
            <a:extLst>
              <a:ext uri="{FF2B5EF4-FFF2-40B4-BE49-F238E27FC236}">
                <a16:creationId xmlns:a16="http://schemas.microsoft.com/office/drawing/2014/main" id="{B4910D9E-5544-4980-912A-CC9A78994BEB}"/>
              </a:ext>
            </a:extLst>
          </p:cNvPr>
          <p:cNvSpPr>
            <a:spLocks noGrp="1"/>
          </p:cNvSpPr>
          <p:nvPr>
            <p:ph sz="half" idx="1"/>
          </p:nvPr>
        </p:nvSpPr>
        <p:spPr>
          <a:xfrm>
            <a:off x="1219200" y="1676400"/>
            <a:ext cx="4428565" cy="2151529"/>
          </a:xfrm>
          <a:solidFill>
            <a:schemeClr val="accent4">
              <a:lumMod val="20000"/>
              <a:lumOff val="8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pPr marL="0" indent="0">
              <a:buNone/>
            </a:pPr>
            <a:r>
              <a:rPr lang="el-GR" dirty="0">
                <a:solidFill>
                  <a:srgbClr val="002060"/>
                </a:solidFill>
              </a:rPr>
              <a:t>Φυσική κατάσταση: </a:t>
            </a:r>
          </a:p>
          <a:p>
            <a:r>
              <a:rPr lang="el-GR" dirty="0">
                <a:solidFill>
                  <a:srgbClr val="002060"/>
                </a:solidFill>
              </a:rPr>
              <a:t>ρέει</a:t>
            </a:r>
          </a:p>
          <a:p>
            <a:r>
              <a:rPr lang="el-GR" dirty="0">
                <a:solidFill>
                  <a:srgbClr val="002060"/>
                </a:solidFill>
              </a:rPr>
              <a:t>δεν μένει ακίνητο          μεταβλητότητα</a:t>
            </a:r>
          </a:p>
          <a:p>
            <a:r>
              <a:rPr lang="el-GR" dirty="0">
                <a:solidFill>
                  <a:srgbClr val="002060"/>
                </a:solidFill>
              </a:rPr>
              <a:t>καθαίρει- καθαρίζει στο πέρασμά του</a:t>
            </a:r>
          </a:p>
          <a:p>
            <a:r>
              <a:rPr lang="el-GR" dirty="0">
                <a:solidFill>
                  <a:srgbClr val="002060"/>
                </a:solidFill>
              </a:rPr>
              <a:t>προσφέρει ευεξία, μακροζωία και ενέργεια σε όλα τα όντα.</a:t>
            </a:r>
          </a:p>
          <a:p>
            <a:endParaRPr lang="el-GR" dirty="0"/>
          </a:p>
          <a:p>
            <a:endParaRPr lang="el-GR" dirty="0"/>
          </a:p>
          <a:p>
            <a:pPr marL="0" indent="0">
              <a:buNone/>
            </a:pPr>
            <a:endParaRPr lang="en-CY" dirty="0"/>
          </a:p>
        </p:txBody>
      </p:sp>
      <p:sp>
        <p:nvSpPr>
          <p:cNvPr id="10" name="Arrow: Right 9">
            <a:extLst>
              <a:ext uri="{FF2B5EF4-FFF2-40B4-BE49-F238E27FC236}">
                <a16:creationId xmlns:a16="http://schemas.microsoft.com/office/drawing/2014/main" id="{2707C172-31FF-4D76-9434-B54CBA99F3EC}"/>
              </a:ext>
            </a:extLst>
          </p:cNvPr>
          <p:cNvSpPr/>
          <p:nvPr/>
        </p:nvSpPr>
        <p:spPr>
          <a:xfrm>
            <a:off x="3433482" y="2429437"/>
            <a:ext cx="436376" cy="21515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1" name="Arrow: Down 10">
            <a:extLst>
              <a:ext uri="{FF2B5EF4-FFF2-40B4-BE49-F238E27FC236}">
                <a16:creationId xmlns:a16="http://schemas.microsoft.com/office/drawing/2014/main" id="{59D66186-D2A1-49F9-A5C9-F167BE5CA6BD}"/>
              </a:ext>
            </a:extLst>
          </p:cNvPr>
          <p:cNvSpPr/>
          <p:nvPr/>
        </p:nvSpPr>
        <p:spPr>
          <a:xfrm>
            <a:off x="10055461" y="2156326"/>
            <a:ext cx="330968" cy="69483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12" name="Arrow: Down 11">
            <a:extLst>
              <a:ext uri="{FF2B5EF4-FFF2-40B4-BE49-F238E27FC236}">
                <a16:creationId xmlns:a16="http://schemas.microsoft.com/office/drawing/2014/main" id="{486F17CB-4433-4FB7-A5E7-3F43EC8EEF7E}"/>
              </a:ext>
            </a:extLst>
          </p:cNvPr>
          <p:cNvSpPr/>
          <p:nvPr/>
        </p:nvSpPr>
        <p:spPr>
          <a:xfrm>
            <a:off x="6536461" y="2232023"/>
            <a:ext cx="332479" cy="686827"/>
          </a:xfrm>
          <a:prstGeom prst="downArrow">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Y"/>
          </a:p>
        </p:txBody>
      </p:sp>
      <p:pic>
        <p:nvPicPr>
          <p:cNvPr id="15" name="Picture 14">
            <a:extLst>
              <a:ext uri="{FF2B5EF4-FFF2-40B4-BE49-F238E27FC236}">
                <a16:creationId xmlns:a16="http://schemas.microsoft.com/office/drawing/2014/main" id="{19D5130D-FEC0-45F5-9C7B-394E1B45EC9A}"/>
              </a:ext>
            </a:extLst>
          </p:cNvPr>
          <p:cNvPicPr>
            <a:picLocks noChangeAspect="1"/>
          </p:cNvPicPr>
          <p:nvPr/>
        </p:nvPicPr>
        <p:blipFill>
          <a:blip r:embed="rId2"/>
          <a:stretch>
            <a:fillRect/>
          </a:stretch>
        </p:blipFill>
        <p:spPr>
          <a:xfrm>
            <a:off x="1219200" y="3827929"/>
            <a:ext cx="4428565" cy="2453538"/>
          </a:xfrm>
          <a:prstGeom prst="rect">
            <a:avLst/>
          </a:prstGeom>
        </p:spPr>
      </p:pic>
    </p:spTree>
    <p:extLst>
      <p:ext uri="{BB962C8B-B14F-4D97-AF65-F5344CB8AC3E}">
        <p14:creationId xmlns:p14="http://schemas.microsoft.com/office/powerpoint/2010/main" val="372670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1F3E9-AD63-4BB2-A5B6-13475E6F54DB}"/>
              </a:ext>
            </a:extLst>
          </p:cNvPr>
          <p:cNvSpPr>
            <a:spLocks noGrp="1"/>
          </p:cNvSpPr>
          <p:nvPr>
            <p:ph type="title"/>
          </p:nvPr>
        </p:nvSpPr>
        <p:spPr>
          <a:xfrm>
            <a:off x="1102659" y="619125"/>
            <a:ext cx="9986682" cy="5619749"/>
          </a:xfrm>
          <a:solidFill>
            <a:schemeClr val="accent2">
              <a:lumMod val="20000"/>
              <a:lumOff val="80000"/>
            </a:schemeClr>
          </a:solidFill>
        </p:spPr>
        <p:txBody>
          <a:bodyPr>
            <a:normAutofit/>
          </a:bodyPr>
          <a:lstStyle/>
          <a:p>
            <a:br>
              <a:rPr lang="el-GR" dirty="0"/>
            </a:br>
            <a:br>
              <a:rPr lang="el-GR" dirty="0"/>
            </a:br>
            <a:br>
              <a:rPr lang="el-GR" dirty="0"/>
            </a:br>
            <a:br>
              <a:rPr lang="el-GR" dirty="0"/>
            </a:br>
            <a:br>
              <a:rPr lang="el-GR" dirty="0"/>
            </a:br>
            <a:br>
              <a:rPr lang="el-GR" dirty="0"/>
            </a:br>
            <a:br>
              <a:rPr lang="el-GR" dirty="0"/>
            </a:br>
            <a:endParaRPr lang="en-CY" dirty="0"/>
          </a:p>
        </p:txBody>
      </p:sp>
      <p:sp>
        <p:nvSpPr>
          <p:cNvPr id="3" name="Rectangle 2">
            <a:extLst>
              <a:ext uri="{FF2B5EF4-FFF2-40B4-BE49-F238E27FC236}">
                <a16:creationId xmlns:a16="http://schemas.microsoft.com/office/drawing/2014/main" id="{BE942CDE-ED77-4003-A9DF-23AFB9AF3529}"/>
              </a:ext>
            </a:extLst>
          </p:cNvPr>
          <p:cNvSpPr/>
          <p:nvPr/>
        </p:nvSpPr>
        <p:spPr>
          <a:xfrm>
            <a:off x="5724525" y="889844"/>
            <a:ext cx="5364816" cy="5138329"/>
          </a:xfrm>
          <a:prstGeom prst="rect">
            <a:avLst/>
          </a:prstGeom>
          <a:solidFill>
            <a:schemeClr val="bg1">
              <a:lumMod val="95000"/>
            </a:schemeClr>
          </a:solidFill>
        </p:spPr>
        <p:txBody>
          <a:bodyPr wrap="square">
            <a:spAutoFit/>
          </a:bodyPr>
          <a:lstStyle/>
          <a:p>
            <a:pPr lvl="0" algn="ctr">
              <a:lnSpc>
                <a:spcPct val="90000"/>
              </a:lnSpc>
              <a:spcBef>
                <a:spcPts val="1200"/>
              </a:spcBef>
            </a:pPr>
            <a:r>
              <a:rPr lang="el-GR" sz="1900" dirty="0">
                <a:solidFill>
                  <a:srgbClr val="002060"/>
                </a:solidFill>
              </a:rPr>
              <a:t>Αρχαία Ελληνική Μυθολογία</a:t>
            </a:r>
          </a:p>
          <a:p>
            <a:pPr lvl="0" algn="ctr">
              <a:lnSpc>
                <a:spcPct val="90000"/>
              </a:lnSpc>
              <a:spcBef>
                <a:spcPts val="1200"/>
              </a:spcBef>
            </a:pPr>
            <a:endParaRPr lang="el-GR" sz="1200" dirty="0"/>
          </a:p>
          <a:p>
            <a:endParaRPr lang="el-GR" sz="1200" dirty="0"/>
          </a:p>
          <a:p>
            <a:endParaRPr lang="el-GR" sz="1200" dirty="0"/>
          </a:p>
          <a:p>
            <a:pPr algn="just"/>
            <a:r>
              <a:rPr lang="el-GR" sz="1200" dirty="0">
                <a:solidFill>
                  <a:schemeClr val="tx2"/>
                </a:solidFill>
              </a:rPr>
              <a:t>O καθαρμός με νερό εφαρμοζόταν σε σημαντικές στιγμές της ανθρώπινης ύπαρξης: γέννηση, γάμος, θάνατος, καθαρμός πριν από τη θυσία/προσευχή, καθαρμός σε αυτόν που ζητούσε χρησμό και σε αυτόν που θα τον έδινε, καθαρμός φονιά. </a:t>
            </a:r>
          </a:p>
          <a:p>
            <a:endParaRPr lang="el-GR" sz="1200" dirty="0">
              <a:solidFill>
                <a:schemeClr val="tx2"/>
              </a:solidFill>
            </a:endParaRPr>
          </a:p>
          <a:p>
            <a:r>
              <a:rPr lang="el-GR" sz="1200" u="sng" dirty="0">
                <a:solidFill>
                  <a:schemeClr val="tx2"/>
                </a:solidFill>
              </a:rPr>
              <a:t>Παραδείγματα καθαρμού:</a:t>
            </a:r>
          </a:p>
          <a:p>
            <a:pPr marL="171450" indent="-171450" algn="just">
              <a:buFont typeface="Wingdings" panose="05000000000000000000" pitchFamily="2" charset="2"/>
              <a:buChar char="Ø"/>
            </a:pPr>
            <a:r>
              <a:rPr lang="el-GR" sz="1200" dirty="0">
                <a:solidFill>
                  <a:schemeClr val="tx2"/>
                </a:solidFill>
              </a:rPr>
              <a:t>Μόλις</a:t>
            </a:r>
            <a:r>
              <a:rPr lang="el-GR" sz="1200" dirty="0"/>
              <a:t> </a:t>
            </a:r>
            <a:r>
              <a:rPr lang="el-GR" sz="1200" dirty="0">
                <a:solidFill>
                  <a:srgbClr val="002060"/>
                </a:solidFill>
              </a:rPr>
              <a:t>γεννήθηκε</a:t>
            </a:r>
            <a:r>
              <a:rPr lang="el-GR" sz="1200" dirty="0"/>
              <a:t> </a:t>
            </a:r>
            <a:r>
              <a:rPr lang="el-GR" sz="1200" dirty="0">
                <a:solidFill>
                  <a:schemeClr val="tx2"/>
                </a:solidFill>
              </a:rPr>
              <a:t>ο Διόνυσος λαμβάνει τον πρώτο θρησκευτικό καθαρμό – οι παραμάνες τον έλουσαν στη βρύση </a:t>
            </a:r>
            <a:r>
              <a:rPr lang="el-GR" sz="1200" dirty="0" err="1">
                <a:solidFill>
                  <a:schemeClr val="tx2"/>
                </a:solidFill>
              </a:rPr>
              <a:t>Κισσούσα</a:t>
            </a:r>
            <a:r>
              <a:rPr lang="el-GR" sz="1200" dirty="0">
                <a:solidFill>
                  <a:schemeClr val="tx2"/>
                </a:solidFill>
              </a:rPr>
              <a:t> των Θηβών, όπου το νερό έχει το χρώμα του κρασιού, είναι λαμπερό, καθαρό και </a:t>
            </a:r>
            <a:r>
              <a:rPr lang="el-GR" sz="1200" dirty="0" err="1">
                <a:solidFill>
                  <a:schemeClr val="tx2"/>
                </a:solidFill>
              </a:rPr>
              <a:t>γευσάτο</a:t>
            </a:r>
            <a:r>
              <a:rPr lang="el-GR" sz="1200" dirty="0">
                <a:solidFill>
                  <a:schemeClr val="tx2"/>
                </a:solidFill>
              </a:rPr>
              <a:t>.</a:t>
            </a:r>
          </a:p>
          <a:p>
            <a:pPr marL="228600" indent="-228600" algn="just">
              <a:buFont typeface="Wingdings" panose="05000000000000000000" pitchFamily="2" charset="2"/>
              <a:buChar char="Ø"/>
            </a:pPr>
            <a:r>
              <a:rPr lang="el-GR" sz="1200" dirty="0"/>
              <a:t>Το </a:t>
            </a:r>
            <a:r>
              <a:rPr lang="el-GR" sz="1200" dirty="0">
                <a:solidFill>
                  <a:srgbClr val="002060"/>
                </a:solidFill>
              </a:rPr>
              <a:t>λούσιμο της νύφης </a:t>
            </a:r>
            <a:r>
              <a:rPr lang="el-GR" sz="1200" dirty="0">
                <a:solidFill>
                  <a:schemeClr val="tx2"/>
                </a:solidFill>
              </a:rPr>
              <a:t>την ημέρα του γάμου της από νερό πηγής/ ποταμιού→ συμβάλλει στη γονιμότητα της, αφού το νερό είναι πηγή ζωής &amp; εξασφαλίζει καρποφορία στη γη. </a:t>
            </a:r>
          </a:p>
          <a:p>
            <a:pPr marL="228600" indent="-228600" algn="just">
              <a:buFont typeface="Wingdings" panose="05000000000000000000" pitchFamily="2" charset="2"/>
              <a:buChar char="Ø"/>
            </a:pPr>
            <a:r>
              <a:rPr lang="el-GR" sz="1200" dirty="0">
                <a:solidFill>
                  <a:schemeClr val="tx2"/>
                </a:solidFill>
              </a:rPr>
              <a:t>Ο Αχιλλέας παραγγέλνει στις δούλες </a:t>
            </a:r>
            <a:r>
              <a:rPr lang="el-GR" sz="1200" dirty="0">
                <a:solidFill>
                  <a:srgbClr val="002060"/>
                </a:solidFill>
              </a:rPr>
              <a:t>να λούσουν</a:t>
            </a:r>
            <a:r>
              <a:rPr lang="el-GR" sz="1200" dirty="0">
                <a:solidFill>
                  <a:schemeClr val="tx2"/>
                </a:solidFill>
              </a:rPr>
              <a:t> και να χρίσουν </a:t>
            </a:r>
            <a:r>
              <a:rPr lang="el-GR" sz="1200" dirty="0">
                <a:solidFill>
                  <a:srgbClr val="002060"/>
                </a:solidFill>
              </a:rPr>
              <a:t>τον νεκρό Έκτορα </a:t>
            </a:r>
            <a:r>
              <a:rPr lang="el-GR" sz="1200" dirty="0">
                <a:solidFill>
                  <a:schemeClr val="tx2"/>
                </a:solidFill>
              </a:rPr>
              <a:t>(Ιλιάδα, Ραψωδία Ω </a:t>
            </a:r>
            <a:r>
              <a:rPr lang="el-GR" sz="1200" dirty="0" err="1">
                <a:solidFill>
                  <a:schemeClr val="tx2"/>
                </a:solidFill>
              </a:rPr>
              <a:t>στ</a:t>
            </a:r>
            <a:r>
              <a:rPr lang="el-GR" sz="1200" dirty="0">
                <a:solidFill>
                  <a:schemeClr val="tx2"/>
                </a:solidFill>
              </a:rPr>
              <a:t>. 580-588)</a:t>
            </a:r>
            <a:endParaRPr lang="el-GR" sz="1200" dirty="0"/>
          </a:p>
          <a:p>
            <a:pPr marL="171450" indent="-171450" algn="just">
              <a:buFont typeface="Wingdings" panose="05000000000000000000" pitchFamily="2" charset="2"/>
              <a:buChar char="Ø"/>
            </a:pPr>
            <a:r>
              <a:rPr lang="el-GR" sz="1200" dirty="0">
                <a:solidFill>
                  <a:schemeClr val="tx2"/>
                </a:solidFill>
              </a:rPr>
              <a:t>Πλύσιμο στην Κασταλία πηγή (Δελφοί)</a:t>
            </a:r>
            <a:r>
              <a:rPr lang="el-GR" sz="1200" dirty="0"/>
              <a:t> </a:t>
            </a:r>
            <a:r>
              <a:rPr lang="el-GR" sz="1200" dirty="0">
                <a:solidFill>
                  <a:srgbClr val="002060"/>
                </a:solidFill>
              </a:rPr>
              <a:t>πριν από την προσευχή</a:t>
            </a:r>
            <a:r>
              <a:rPr lang="el-GR" sz="1200" dirty="0"/>
              <a:t>, </a:t>
            </a:r>
            <a:r>
              <a:rPr lang="el-GR" sz="1200" dirty="0">
                <a:solidFill>
                  <a:srgbClr val="002060"/>
                </a:solidFill>
              </a:rPr>
              <a:t>πριν να εισέλθουν στο ναό</a:t>
            </a:r>
            <a:r>
              <a:rPr lang="el-GR" sz="1200" dirty="0">
                <a:solidFill>
                  <a:schemeClr val="tx2"/>
                </a:solidFill>
              </a:rPr>
              <a:t> ή τελέσουν μία </a:t>
            </a:r>
            <a:r>
              <a:rPr lang="el-GR" sz="1200" dirty="0">
                <a:solidFill>
                  <a:srgbClr val="002060"/>
                </a:solidFill>
              </a:rPr>
              <a:t>θυσία/τελετή. Εκεί </a:t>
            </a:r>
            <a:r>
              <a:rPr lang="el-GR" sz="1200" dirty="0" err="1">
                <a:solidFill>
                  <a:schemeClr val="tx2"/>
                </a:solidFill>
              </a:rPr>
              <a:t>καθαίρονταν</a:t>
            </a:r>
            <a:r>
              <a:rPr lang="el-GR" sz="1200" dirty="0">
                <a:solidFill>
                  <a:schemeClr val="tx2"/>
                </a:solidFill>
              </a:rPr>
              <a:t> οι ιερείς του μαντείου και η Πυθία.</a:t>
            </a:r>
          </a:p>
          <a:p>
            <a:pPr marL="171450" indent="-171450" algn="just">
              <a:buFont typeface="Wingdings" panose="05000000000000000000" pitchFamily="2" charset="2"/>
              <a:buChar char="Ø"/>
            </a:pPr>
            <a:r>
              <a:rPr lang="el-GR" sz="1200" dirty="0">
                <a:solidFill>
                  <a:schemeClr val="tx2"/>
                </a:solidFill>
              </a:rPr>
              <a:t>Η </a:t>
            </a:r>
            <a:r>
              <a:rPr lang="el-GR" sz="1200" dirty="0">
                <a:solidFill>
                  <a:srgbClr val="002060"/>
                </a:solidFill>
              </a:rPr>
              <a:t>προφήτισσα στους Δελφούς</a:t>
            </a:r>
            <a:r>
              <a:rPr lang="el-GR" sz="1200" dirty="0">
                <a:solidFill>
                  <a:schemeClr val="tx2"/>
                </a:solidFill>
              </a:rPr>
              <a:t>, μόλις πιει από τ' αγίασμα, γίνεται στη στιγμή θεόπνευστη και </a:t>
            </a:r>
            <a:r>
              <a:rPr lang="el-GR" sz="1200" dirty="0">
                <a:solidFill>
                  <a:srgbClr val="002060"/>
                </a:solidFill>
              </a:rPr>
              <a:t>χρησμοδοτεί</a:t>
            </a:r>
            <a:r>
              <a:rPr lang="el-GR" sz="1200" dirty="0">
                <a:solidFill>
                  <a:schemeClr val="tx2"/>
                </a:solidFill>
              </a:rPr>
              <a:t> σ' εκείνους που πάνε στο μαντείο. </a:t>
            </a:r>
          </a:p>
          <a:p>
            <a:pPr marL="171450" indent="-171450" algn="just">
              <a:buFont typeface="Wingdings" panose="05000000000000000000" pitchFamily="2" charset="2"/>
              <a:buChar char="Ø"/>
            </a:pPr>
            <a:r>
              <a:rPr lang="el-GR" sz="1200" dirty="0">
                <a:solidFill>
                  <a:schemeClr val="tx2"/>
                </a:solidFill>
              </a:rPr>
              <a:t>Καθαρμός από </a:t>
            </a:r>
            <a:r>
              <a:rPr lang="el-GR" sz="1200" dirty="0">
                <a:solidFill>
                  <a:srgbClr val="002060"/>
                </a:solidFill>
              </a:rPr>
              <a:t>φόνο </a:t>
            </a:r>
            <a:r>
              <a:rPr lang="el-GR" sz="1200" dirty="0">
                <a:solidFill>
                  <a:schemeClr val="tx2"/>
                </a:solidFill>
              </a:rPr>
              <a:t>και </a:t>
            </a:r>
            <a:r>
              <a:rPr lang="el-GR" sz="1200" dirty="0">
                <a:solidFill>
                  <a:srgbClr val="002060"/>
                </a:solidFill>
              </a:rPr>
              <a:t>παράνοια. </a:t>
            </a:r>
            <a:r>
              <a:rPr lang="el-GR" sz="1200" dirty="0">
                <a:solidFill>
                  <a:schemeClr val="tx2"/>
                </a:solidFill>
              </a:rPr>
              <a:t>Ο μητροκτόνος Ορέστης </a:t>
            </a:r>
            <a:r>
              <a:rPr lang="el-GR" sz="1200" dirty="0" err="1">
                <a:solidFill>
                  <a:schemeClr val="tx2"/>
                </a:solidFill>
              </a:rPr>
              <a:t>καθάρθηκε</a:t>
            </a:r>
            <a:r>
              <a:rPr lang="el-GR" sz="1200" dirty="0">
                <a:solidFill>
                  <a:schemeClr val="tx2"/>
                </a:solidFill>
              </a:rPr>
              <a:t> με νερό από την πηγή </a:t>
            </a:r>
            <a:r>
              <a:rPr lang="el-GR" sz="1200" dirty="0" err="1">
                <a:solidFill>
                  <a:schemeClr val="tx2"/>
                </a:solidFill>
              </a:rPr>
              <a:t>Ιπποκρήνη</a:t>
            </a:r>
            <a:r>
              <a:rPr lang="el-GR" sz="1200" dirty="0">
                <a:solidFill>
                  <a:schemeClr val="tx2"/>
                </a:solidFill>
              </a:rPr>
              <a:t> στην </a:t>
            </a:r>
            <a:r>
              <a:rPr lang="el-GR" sz="1200" dirty="0" err="1">
                <a:solidFill>
                  <a:schemeClr val="tx2"/>
                </a:solidFill>
              </a:rPr>
              <a:t>Τροιζήνα</a:t>
            </a:r>
            <a:r>
              <a:rPr lang="el-GR" sz="1200" dirty="0">
                <a:solidFill>
                  <a:schemeClr val="tx2"/>
                </a:solidFill>
              </a:rPr>
              <a:t>.</a:t>
            </a:r>
            <a:endParaRPr lang="el-GR" sz="1200" dirty="0"/>
          </a:p>
          <a:p>
            <a:pPr marL="171450" indent="-171450">
              <a:buFont typeface="Wingdings" panose="05000000000000000000" pitchFamily="2" charset="2"/>
              <a:buChar char="Ø"/>
            </a:pPr>
            <a:endParaRPr lang="el-GR" sz="1400" dirty="0"/>
          </a:p>
        </p:txBody>
      </p:sp>
      <p:sp>
        <p:nvSpPr>
          <p:cNvPr id="4" name="Arrow: Down 3">
            <a:extLst>
              <a:ext uri="{FF2B5EF4-FFF2-40B4-BE49-F238E27FC236}">
                <a16:creationId xmlns:a16="http://schemas.microsoft.com/office/drawing/2014/main" id="{794FD6B5-69C8-44AB-BF9C-BC635572D84B}"/>
              </a:ext>
            </a:extLst>
          </p:cNvPr>
          <p:cNvSpPr/>
          <p:nvPr/>
        </p:nvSpPr>
        <p:spPr>
          <a:xfrm>
            <a:off x="8201697" y="1237483"/>
            <a:ext cx="330968" cy="501149"/>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5" name="TextBox 4">
            <a:extLst>
              <a:ext uri="{FF2B5EF4-FFF2-40B4-BE49-F238E27FC236}">
                <a16:creationId xmlns:a16="http://schemas.microsoft.com/office/drawing/2014/main" id="{3BE0CC3D-8EA7-4243-84FD-77935F81420B}"/>
              </a:ext>
            </a:extLst>
          </p:cNvPr>
          <p:cNvSpPr txBox="1"/>
          <p:nvPr/>
        </p:nvSpPr>
        <p:spPr>
          <a:xfrm>
            <a:off x="1247775" y="889845"/>
            <a:ext cx="4397246" cy="5138328"/>
          </a:xfrm>
          <a:prstGeom prst="rect">
            <a:avLst/>
          </a:prstGeom>
          <a:solidFill>
            <a:schemeClr val="bg1"/>
          </a:solidFill>
        </p:spPr>
        <p:txBody>
          <a:bodyPr wrap="square" rtlCol="0">
            <a:spAutoFit/>
          </a:bodyPr>
          <a:lstStyle/>
          <a:p>
            <a:pPr algn="ctr"/>
            <a:r>
              <a:rPr lang="el-GR" sz="1900" dirty="0">
                <a:solidFill>
                  <a:srgbClr val="002060"/>
                </a:solidFill>
              </a:rPr>
              <a:t>Χριστιανισμός</a:t>
            </a:r>
          </a:p>
          <a:p>
            <a:endParaRPr lang="el-GR" sz="1400" dirty="0"/>
          </a:p>
          <a:p>
            <a:endParaRPr lang="el-GR" sz="1400" dirty="0"/>
          </a:p>
          <a:p>
            <a:endParaRPr lang="el-GR" sz="1400" dirty="0"/>
          </a:p>
          <a:p>
            <a:endParaRPr lang="el-GR" sz="1200" dirty="0"/>
          </a:p>
          <a:p>
            <a:r>
              <a:rPr lang="el-GR" sz="1200" dirty="0">
                <a:solidFill>
                  <a:schemeClr val="tx2"/>
                </a:solidFill>
              </a:rPr>
              <a:t>Το καθαρό και διαυγές νερό συνδέθηκε στενά με τον χριστιανισμό.</a:t>
            </a:r>
          </a:p>
          <a:p>
            <a:endParaRPr lang="el-GR" sz="1200" dirty="0"/>
          </a:p>
          <a:p>
            <a:pPr marL="285750" indent="-285750" algn="just">
              <a:buFont typeface="Wingdings" panose="05000000000000000000" pitchFamily="2" charset="2"/>
              <a:buChar char="Ø"/>
            </a:pPr>
            <a:r>
              <a:rPr lang="el-GR" sz="1200" dirty="0">
                <a:solidFill>
                  <a:srgbClr val="002060"/>
                </a:solidFill>
              </a:rPr>
              <a:t>Αγιασμός</a:t>
            </a:r>
            <a:r>
              <a:rPr lang="el-GR" sz="1200" dirty="0"/>
              <a:t> :</a:t>
            </a:r>
            <a:r>
              <a:rPr lang="el-GR" sz="1200" dirty="0">
                <a:solidFill>
                  <a:schemeClr val="tx2"/>
                </a:solidFill>
              </a:rPr>
              <a:t> ο ιερέας ραντίζει στην αρχή κάθε μήνα, στην αρχή της σχολικής χρονιάς και σε κάθε καινούργιο ξεκίνημα.</a:t>
            </a:r>
          </a:p>
          <a:p>
            <a:pPr marL="285750" indent="-285750" algn="just">
              <a:buFont typeface="Wingdings" panose="05000000000000000000" pitchFamily="2" charset="2"/>
              <a:buChar char="Ø"/>
            </a:pPr>
            <a:r>
              <a:rPr lang="el-GR" sz="1200" dirty="0">
                <a:solidFill>
                  <a:schemeClr val="tx2"/>
                </a:solidFill>
              </a:rPr>
              <a:t>Το</a:t>
            </a:r>
            <a:r>
              <a:rPr lang="el-GR" sz="1200" dirty="0"/>
              <a:t> </a:t>
            </a:r>
            <a:r>
              <a:rPr lang="el-GR" sz="1200" dirty="0">
                <a:solidFill>
                  <a:srgbClr val="002060"/>
                </a:solidFill>
              </a:rPr>
              <a:t>νερό του Ιορδάνη</a:t>
            </a:r>
            <a:r>
              <a:rPr lang="el-GR" sz="1200" dirty="0">
                <a:solidFill>
                  <a:schemeClr val="tx2"/>
                </a:solidFill>
              </a:rPr>
              <a:t>, όπου βαπτίστηκε ο Χριστός από τον Ιωάννη τον Βαπτιστή, αλλά  και το </a:t>
            </a:r>
            <a:r>
              <a:rPr lang="el-GR" sz="1200" dirty="0">
                <a:solidFill>
                  <a:srgbClr val="002060"/>
                </a:solidFill>
              </a:rPr>
              <a:t>νερό της κολυμπήθρας</a:t>
            </a:r>
            <a:r>
              <a:rPr lang="el-GR" sz="1200" dirty="0"/>
              <a:t> </a:t>
            </a:r>
            <a:r>
              <a:rPr lang="el-GR" sz="1200" dirty="0">
                <a:solidFill>
                  <a:schemeClr val="tx2"/>
                </a:solidFill>
              </a:rPr>
              <a:t>το οποίο ξεπλένει κάθε νεοφώτιστο από το αμάρτημα των πρωτοπλάστων.</a:t>
            </a:r>
          </a:p>
          <a:p>
            <a:pPr marL="285750" indent="-285750" algn="just">
              <a:buFont typeface="Wingdings" panose="05000000000000000000" pitchFamily="2" charset="2"/>
              <a:buChar char="Ø"/>
            </a:pPr>
            <a:r>
              <a:rPr lang="el-GR" sz="1200" dirty="0">
                <a:solidFill>
                  <a:srgbClr val="002060"/>
                </a:solidFill>
              </a:rPr>
              <a:t>Τελετή Αγιασμού </a:t>
            </a:r>
            <a:r>
              <a:rPr lang="el-GR" sz="1200" dirty="0">
                <a:solidFill>
                  <a:schemeClr val="tx2"/>
                </a:solidFill>
              </a:rPr>
              <a:t>των Υδάτων (Φώτα)</a:t>
            </a:r>
          </a:p>
          <a:p>
            <a:pPr marL="285750" indent="-285750" algn="just">
              <a:buFont typeface="Wingdings" panose="05000000000000000000" pitchFamily="2" charset="2"/>
              <a:buChar char="Ø"/>
            </a:pPr>
            <a:r>
              <a:rPr lang="el-GR" sz="1200" dirty="0">
                <a:solidFill>
                  <a:schemeClr val="tx2"/>
                </a:solidFill>
              </a:rPr>
              <a:t>Μετά την </a:t>
            </a:r>
            <a:r>
              <a:rPr lang="el-GR" sz="1200" dirty="0">
                <a:solidFill>
                  <a:srgbClr val="002060"/>
                </a:solidFill>
              </a:rPr>
              <a:t>ταφή</a:t>
            </a:r>
            <a:r>
              <a:rPr lang="el-GR" sz="1200" dirty="0"/>
              <a:t> </a:t>
            </a:r>
            <a:r>
              <a:rPr lang="el-GR" sz="1200" dirty="0">
                <a:solidFill>
                  <a:schemeClr val="tx2"/>
                </a:solidFill>
              </a:rPr>
              <a:t>οι παρευρισκόμενοι πλένουν τα χέρια τους ως ένδειξη εξαγνισμού.</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endParaRPr lang="el-GR" dirty="0"/>
          </a:p>
          <a:p>
            <a:endParaRPr lang="el-GR" dirty="0"/>
          </a:p>
          <a:p>
            <a:endParaRPr lang="el-GR" dirty="0"/>
          </a:p>
          <a:p>
            <a:endParaRPr lang="el-GR" dirty="0"/>
          </a:p>
        </p:txBody>
      </p:sp>
      <p:sp>
        <p:nvSpPr>
          <p:cNvPr id="6" name="Arrow: Down 5">
            <a:extLst>
              <a:ext uri="{FF2B5EF4-FFF2-40B4-BE49-F238E27FC236}">
                <a16:creationId xmlns:a16="http://schemas.microsoft.com/office/drawing/2014/main" id="{9C762B5C-8761-434B-A7D3-903752B5C712}"/>
              </a:ext>
            </a:extLst>
          </p:cNvPr>
          <p:cNvSpPr/>
          <p:nvPr/>
        </p:nvSpPr>
        <p:spPr>
          <a:xfrm>
            <a:off x="3247352" y="1335657"/>
            <a:ext cx="332479" cy="502667"/>
          </a:xfrm>
          <a:prstGeom prst="downArrow">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Y"/>
          </a:p>
        </p:txBody>
      </p:sp>
    </p:spTree>
    <p:extLst>
      <p:ext uri="{BB962C8B-B14F-4D97-AF65-F5344CB8AC3E}">
        <p14:creationId xmlns:p14="http://schemas.microsoft.com/office/powerpoint/2010/main" val="304332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4000" dirty="0"/>
              <a:t>≠ Κατακλυσμός, τσουνάμι, παλίρροια, ανομβρία</a:t>
            </a:r>
            <a:br>
              <a:rPr lang="el-GR" dirty="0"/>
            </a:br>
            <a:r>
              <a:rPr lang="el-GR" sz="2200" b="1" dirty="0"/>
              <a:t>Το νερό αλλά και η έλλειψή του καταλύει και καταστρέφει  κάθε μορφή ζωής στον πλανήτη</a:t>
            </a:r>
            <a:endParaRPr lang="en-US" sz="2200" b="1" dirty="0"/>
          </a:p>
        </p:txBody>
      </p:sp>
      <p:pic>
        <p:nvPicPr>
          <p:cNvPr id="14" name="Picture Placeholder 13">
            <a:extLst>
              <a:ext uri="{FF2B5EF4-FFF2-40B4-BE49-F238E27FC236}">
                <a16:creationId xmlns:a16="http://schemas.microsoft.com/office/drawing/2014/main" id="{4C03FD8E-23D8-4E5F-AFB4-2929B69E35B3}"/>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7164" b="7164"/>
          <a:stretch>
            <a:fillRect/>
          </a:stretch>
        </p:blipFill>
        <p:spPr/>
      </p:pic>
      <p:pic>
        <p:nvPicPr>
          <p:cNvPr id="16" name="Picture Placeholder 15">
            <a:extLst>
              <a:ext uri="{FF2B5EF4-FFF2-40B4-BE49-F238E27FC236}">
                <a16:creationId xmlns:a16="http://schemas.microsoft.com/office/drawing/2014/main" id="{3E112B4A-0231-4347-BD34-433363F7D2DE}"/>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0955" b="10955"/>
          <a:stretch>
            <a:fillRect/>
          </a:stretch>
        </p:blipFill>
        <p:spPr/>
      </p:pic>
      <p:pic>
        <p:nvPicPr>
          <p:cNvPr id="18" name="Picture Placeholder 17">
            <a:extLst>
              <a:ext uri="{FF2B5EF4-FFF2-40B4-BE49-F238E27FC236}">
                <a16:creationId xmlns:a16="http://schemas.microsoft.com/office/drawing/2014/main" id="{A7A5313E-037C-4BE1-9668-58C792493DC0}"/>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247" b="247"/>
          <a:stretch>
            <a:fillRect/>
          </a:stretch>
        </p:blipFill>
        <p:spPr/>
      </p:pic>
      <p:pic>
        <p:nvPicPr>
          <p:cNvPr id="12" name="Picture Placeholder 11">
            <a:extLst>
              <a:ext uri="{FF2B5EF4-FFF2-40B4-BE49-F238E27FC236}">
                <a16:creationId xmlns:a16="http://schemas.microsoft.com/office/drawing/2014/main" id="{37BEE268-364B-46EE-B803-1F3BC64BB581}"/>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2259" b="2259"/>
          <a:stretch>
            <a:fillRect/>
          </a:stretch>
        </p:blipFill>
        <p:spPr/>
      </p:pic>
    </p:spTree>
    <p:extLst>
      <p:ext uri="{BB962C8B-B14F-4D97-AF65-F5344CB8AC3E}">
        <p14:creationId xmlns:p14="http://schemas.microsoft.com/office/powerpoint/2010/main" val="32944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5726"/>
            <a:ext cx="10895014" cy="1162049"/>
          </a:xfrm>
        </p:spPr>
        <p:txBody>
          <a:bodyPr/>
          <a:lstStyle/>
          <a:p>
            <a:r>
              <a:rPr lang="el-GR" dirty="0"/>
              <a:t>Αέρας (</a:t>
            </a:r>
            <a:r>
              <a:rPr lang="el-GR" dirty="0" err="1"/>
              <a:t>ὁ</a:t>
            </a:r>
            <a:r>
              <a:rPr lang="el-GR" dirty="0"/>
              <a:t> </a:t>
            </a:r>
            <a:r>
              <a:rPr lang="el-GR" dirty="0" err="1"/>
              <a:t>ἀήρ</a:t>
            </a:r>
            <a:r>
              <a:rPr lang="el-GR" dirty="0"/>
              <a:t>)</a:t>
            </a:r>
            <a:endParaRPr lang="en-US" dirty="0"/>
          </a:p>
        </p:txBody>
      </p:sp>
      <p:sp>
        <p:nvSpPr>
          <p:cNvPr id="3" name="Text Placeholder 2"/>
          <p:cNvSpPr>
            <a:spLocks noGrp="1"/>
          </p:cNvSpPr>
          <p:nvPr>
            <p:ph type="body" idx="1"/>
          </p:nvPr>
        </p:nvSpPr>
        <p:spPr>
          <a:xfrm>
            <a:off x="180975" y="1504949"/>
            <a:ext cx="11687175" cy="5200651"/>
          </a:xfrm>
          <a:solidFill>
            <a:schemeClr val="accent2">
              <a:lumMod val="20000"/>
              <a:lumOff val="80000"/>
            </a:schemeClr>
          </a:solidFill>
        </p:spPr>
        <p:txBody>
          <a:bodyPr/>
          <a:lstStyle/>
          <a:p>
            <a:pPr marL="342900" indent="-342900">
              <a:buFont typeface="Wingdings" panose="05000000000000000000" pitchFamily="2" charset="2"/>
              <a:buChar char="v"/>
            </a:pPr>
            <a:r>
              <a:rPr lang="el-GR" dirty="0"/>
              <a:t>όχι σταθερό στοιχείο</a:t>
            </a:r>
          </a:p>
          <a:p>
            <a:pPr marL="342900" indent="-342900">
              <a:buFont typeface="Wingdings" panose="05000000000000000000" pitchFamily="2" charset="2"/>
              <a:buChar char="v"/>
            </a:pPr>
            <a:r>
              <a:rPr lang="el-GR" dirty="0"/>
              <a:t>βρίσκεται σε κίνηση</a:t>
            </a:r>
          </a:p>
          <a:p>
            <a:pPr marL="342900" indent="-342900">
              <a:buFont typeface="Wingdings" panose="05000000000000000000" pitchFamily="2" charset="2"/>
              <a:buChar char="v"/>
            </a:pPr>
            <a:r>
              <a:rPr lang="el-GR" dirty="0"/>
              <a:t>δίνει πνοή και ζωή </a:t>
            </a:r>
          </a:p>
          <a:p>
            <a:endParaRPr lang="el-GR" dirty="0"/>
          </a:p>
          <a:p>
            <a:pPr algn="just"/>
            <a:r>
              <a:rPr lang="el-GR" dirty="0"/>
              <a:t>Στην αρχαία ελληνική μυθολογία ο Αίολος είχε διοριστεί από τον Δία ως ο «ταμίας των ανέμων». Κρατούσε τους ανέμους μέσα στον ασκό του και τους άφηνε με εντολή του Δία. </a:t>
            </a:r>
          </a:p>
          <a:p>
            <a:endParaRPr lang="el-GR" dirty="0"/>
          </a:p>
          <a:p>
            <a:pPr algn="just"/>
            <a:r>
              <a:rPr lang="el-GR" dirty="0"/>
              <a:t>Στους ανέμους οι άνθρωποι πρόσφεραν θυσίες. Τούς τιμούσαν σαν Θεούς, αφού η βοήθειά τους ήταν καθοριστική στην εξέλιξη της ζωής τους.</a:t>
            </a:r>
          </a:p>
          <a:p>
            <a:endParaRPr lang="el-GR" dirty="0"/>
          </a:p>
        </p:txBody>
      </p:sp>
      <p:pic>
        <p:nvPicPr>
          <p:cNvPr id="6" name="Picture 5">
            <a:extLst>
              <a:ext uri="{FF2B5EF4-FFF2-40B4-BE49-F238E27FC236}">
                <a16:creationId xmlns:a16="http://schemas.microsoft.com/office/drawing/2014/main" id="{67557438-8033-44EE-BDFD-FD59D4324F93}"/>
              </a:ext>
            </a:extLst>
          </p:cNvPr>
          <p:cNvPicPr>
            <a:picLocks noChangeAspect="1"/>
          </p:cNvPicPr>
          <p:nvPr/>
        </p:nvPicPr>
        <p:blipFill>
          <a:blip r:embed="rId2"/>
          <a:stretch>
            <a:fillRect/>
          </a:stretch>
        </p:blipFill>
        <p:spPr>
          <a:xfrm>
            <a:off x="7048500" y="150349"/>
            <a:ext cx="4962525" cy="3297880"/>
          </a:xfrm>
          <a:prstGeom prst="rect">
            <a:avLst/>
          </a:prstGeom>
        </p:spPr>
      </p:pic>
    </p:spTree>
    <p:extLst>
      <p:ext uri="{BB962C8B-B14F-4D97-AF65-F5344CB8AC3E}">
        <p14:creationId xmlns:p14="http://schemas.microsoft.com/office/powerpoint/2010/main" val="14689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mily Photo Album 16x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0_NEW.potx" id="{9803BD3A-0B45-41E6-A2F4-67A9741975B0}" vid="{91138E99-C523-4318-B34A-44467EDD2E6E}"/>
    </a:ext>
  </a:extLst>
</a:theme>
</file>

<file path=ppt/theme/theme2.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Family photo album (green leaf nature design)</Template>
  <TotalTime>2086</TotalTime>
  <Words>1748</Words>
  <Application>Microsoft Macintosh PowerPoint</Application>
  <PresentationFormat>Widescreen</PresentationFormat>
  <Paragraphs>113</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Cambria</vt:lpstr>
      <vt:lpstr>Wingdings</vt:lpstr>
      <vt:lpstr>Family Photo Album 16x9</vt:lpstr>
      <vt:lpstr>Τα τέσσερα στοιχεία της φύσης και η διττή τους όψη:   </vt:lpstr>
      <vt:lpstr>    Γη (ἡ γῆ)  μήτρα της ζωής μητέρα γη- σύμβολο γονιμότητας- μητέρα τροφός                              Γεννά και θρέφει όλα τα όντα που κατοικούν σ’ αυτή.                                                      ὁ χοῦς = το χώμα</vt:lpstr>
      <vt:lpstr>                                          Χριστιανισμός   "Ποιήσωμεν ἄνθρωπον κατ' εἰκόνα ἡμετέραν καί καθ' ὁμοίωσιν"    Ο Θεός διέπλασε το σώμα του ανθρώπου από το χώμα της γης και του έδωσε λογική και νοερή ψυχή με τη δική του πνοή. Είναι το μόνο δημιούργημα το οποίο έπλασε ο Θεός με τα χέρια Του και όχι με τον λόγο Του.   «Από όλη τη δημιουργία μόνο ο άνθρωπος είναι θεόπλαστος»   </vt:lpstr>
      <vt:lpstr>Οι Αρχαίοι Έλληνες στην προσπάθεια τους να κατανοήσουν, να εξηγήσουν τα φυσικά φαινόμενα και να δαμάσουν κάποια στοιχεία της φύσης επινόησαν δυνάμεις που να εξουσιάζουν το περιβάλλον και να ευθύνονται για τις μεταβολές του. Στη συνέχεια οι δυνάμεις αυτές προσωποποιήθηκαν και θεοποιήθηκαν.  Η πρώτη θεά που λάτρεψαν ήταν η Γη, που την έλεγαν τότε Γαία. Είχαν καταλάβει πόσο πολύτιμη ήταν, αφού αυτή τους έδινε τροφή και καταφύγιο.  Επομένως, της έδωσαν την πιο τιμητική θέση : αυτή γέννησε τον ουρανό, τη θάλασσα, τα βουνά, τους θεούς και τους ανθρώπους. (στ. 126-133 Ησίοδος, Θεογονία)        </vt:lpstr>
      <vt:lpstr>         Η φύση παραμένει η μεγαλύτερη δύναμη στον πλανήτη Αντεπίθεση της φύσης στην παραβίαση των ορίων της από τον άνθρωπο  σ ε ι σ μ ο ί –  η φ α ί σ τ ε ι α – τ σ ο υ ν ά μ ια </vt:lpstr>
      <vt:lpstr>Νερό (τὸ ὕδωρ) Σύμβολο κάθαρσης</vt:lpstr>
      <vt:lpstr>       </vt:lpstr>
      <vt:lpstr>≠ Κατακλυσμός, τσουνάμι, παλίρροια, ανομβρία Το νερό αλλά και η έλλειψή του καταλύει και καταστρέφει  κάθε μορφή ζωής στον πλανήτη</vt:lpstr>
      <vt:lpstr>Αέρας (ὁ ἀήρ)</vt:lpstr>
      <vt:lpstr>  Το στοιχείο του αέρα στον Χριστιανισμό </vt:lpstr>
      <vt:lpstr>Το στοιχείο του αέρα στην αρχαιότητα </vt:lpstr>
      <vt:lpstr>Φωτιά (τὸ πῦρ)</vt:lpstr>
      <vt:lpstr>Στην αρχαία Ελληνική Μυθολογία  Ο Προμηθέας από αγάπη για τον άνθρωπο, κλέβει τη φωτιά από το εργαστήρι του Ηφαίστου, που την είχαν αποκλειστικά οι Θεοί και την χαρίζει στους ανθρώπους. Με τη φωτιά τούς έμαθε να λιώνουν το μέταλλο και να φτιάχνουν εργαλεία  Για την πράξη του αυτή τιμωρήθηκε. Ο Ήφαιστος τον έδεσε με αλυσίδες σε μία κορυφή του Καυκάσου και με εντολή του Δία ένας αετός έτρωγε το συκώτι του καθημερινά, ενώ κάθε νύχτα ανανεωνόταν, μέχρι που ο Ηρακλής σκότωσε τον αετό.          Ο Προμηθέας λοιπόν με τη φωτιά οδηγεί τον άνθρωπο στην εξέλιξη: Ο άνθρωπος χρησιμοποιεί τη φωτιά για να ζεσταίνεται και να έχει φως το βράδυ, ψήνει την τροφή του, φτιάχνει πήλινα αγγεία και τα ψήνει, λιώνει τα μέταλλα και φτιάχνει εργαλεία.</vt:lpstr>
      <vt:lpstr>Η σημασία της φωτιάς στην Αρχαία Ελλάδα</vt:lpstr>
      <vt:lpstr>Το φως στον Χριστιανισμό </vt:lpstr>
      <vt:lpstr>Συνοψίζοντας…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τέσσερα στοιχεία της φύσης:</dc:title>
  <dc:creator>Στέλλα Παναγιώτου</dc:creator>
  <cp:lastModifiedBy>George Zaggoulos</cp:lastModifiedBy>
  <cp:revision>179</cp:revision>
  <dcterms:created xsi:type="dcterms:W3CDTF">2023-01-18T09:56:44Z</dcterms:created>
  <dcterms:modified xsi:type="dcterms:W3CDTF">2023-05-17T07:49:12Z</dcterms:modified>
</cp:coreProperties>
</file>