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handoutMasterIdLst>
    <p:handoutMasterId r:id="rId24"/>
  </p:handoutMasterIdLst>
  <p:sldIdLst>
    <p:sldId id="257" r:id="rId2"/>
    <p:sldId id="258" r:id="rId3"/>
    <p:sldId id="263" r:id="rId4"/>
    <p:sldId id="262" r:id="rId5"/>
    <p:sldId id="261" r:id="rId6"/>
    <p:sldId id="260" r:id="rId7"/>
    <p:sldId id="265" r:id="rId8"/>
    <p:sldId id="266" r:id="rId9"/>
    <p:sldId id="267" r:id="rId10"/>
    <p:sldId id="269" r:id="rId11"/>
    <p:sldId id="272" r:id="rId12"/>
    <p:sldId id="270" r:id="rId13"/>
    <p:sldId id="277" r:id="rId14"/>
    <p:sldId id="279" r:id="rId15"/>
    <p:sldId id="280" r:id="rId16"/>
    <p:sldId id="281" r:id="rId17"/>
    <p:sldId id="282" r:id="rId18"/>
    <p:sldId id="275" r:id="rId19"/>
    <p:sldId id="284" r:id="rId20"/>
    <p:sldId id="285" r:id="rId21"/>
    <p:sldId id="286"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Vt1b0hpOM57d7X7tzmHHQ==" hashData="4JeYqDx38lC2mcM7wC9N6k3e1qUgem63SeeambZ5E/PFbDivHvndX2VP6yNNuY6wiSEZmPd6OSGeiBh/9r7eNQ=="/>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τέλλα Παναγιώτου" initials="ΣΠ" lastIdx="2" clrIdx="0">
    <p:extLst>
      <p:ext uri="{19B8F6BF-5375-455C-9EA6-DF929625EA0E}">
        <p15:presenceInfo xmlns:p15="http://schemas.microsoft.com/office/powerpoint/2012/main" userId="S-1-5-21-4063137017-3506370752-2774090886-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108E"/>
    <a:srgbClr val="6CA62C"/>
    <a:srgbClr val="F0F9E7"/>
    <a:srgbClr val="DDA2F4"/>
    <a:srgbClr val="C053EB"/>
    <a:srgbClr val="D1EBD7"/>
    <a:srgbClr val="E3FBF5"/>
    <a:srgbClr val="7ECFD8"/>
    <a:srgbClr val="9FA7CD"/>
    <a:srgbClr val="CC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howGuides="1">
      <p:cViewPr varScale="1">
        <p:scale>
          <a:sx n="105" d="100"/>
          <a:sy n="105" d="100"/>
        </p:scale>
        <p:origin x="336" y="192"/>
      </p:cViewPr>
      <p:guideLst>
        <p:guide orient="horz" pos="2160"/>
        <p:guide orient="horz" pos="1008"/>
        <p:guide orient="horz" pos="3888"/>
        <p:guide orient="horz" pos="864"/>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25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28T12:32:16.518"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001EC-BC3E-451C-BB13-B99F54A9272F}"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2B24A59F-7B1C-432B-88B6-CAEA87331082}">
      <dgm:prSet phldrT="[Text]" custT="1"/>
      <dgm:spPr/>
      <dgm:t>
        <a:bodyPr/>
        <a:lstStyle/>
        <a:p>
          <a:r>
            <a:rPr lang="el-GR" sz="2000" b="0" dirty="0">
              <a:solidFill>
                <a:schemeClr val="accent6">
                  <a:lumMod val="50000"/>
                </a:schemeClr>
              </a:solidFill>
            </a:rPr>
            <a:t>Πειραματίζεται</a:t>
          </a:r>
          <a:r>
            <a:rPr lang="el-GR" sz="2000" b="1" dirty="0">
              <a:solidFill>
                <a:schemeClr val="accent6">
                  <a:lumMod val="50000"/>
                </a:schemeClr>
              </a:solidFill>
            </a:rPr>
            <a:t> </a:t>
          </a:r>
          <a:endParaRPr lang="en-CY" sz="2000" b="1" dirty="0">
            <a:solidFill>
              <a:schemeClr val="accent6">
                <a:lumMod val="50000"/>
              </a:schemeClr>
            </a:solidFill>
          </a:endParaRPr>
        </a:p>
      </dgm:t>
    </dgm:pt>
    <dgm:pt modelId="{610D4BD4-5BA7-4C73-BC14-C2FDE80A05D3}" type="parTrans" cxnId="{63B0764B-C376-4E96-9BA4-23B7D9880C0F}">
      <dgm:prSet/>
      <dgm:spPr/>
      <dgm:t>
        <a:bodyPr/>
        <a:lstStyle/>
        <a:p>
          <a:endParaRPr lang="en-CY"/>
        </a:p>
      </dgm:t>
    </dgm:pt>
    <dgm:pt modelId="{FD7407A5-F7D0-4207-AFA5-523496E3F4E4}" type="sibTrans" cxnId="{63B0764B-C376-4E96-9BA4-23B7D9880C0F}">
      <dgm:prSet/>
      <dgm:spPr/>
      <dgm:t>
        <a:bodyPr/>
        <a:lstStyle/>
        <a:p>
          <a:endParaRPr lang="en-CY"/>
        </a:p>
      </dgm:t>
    </dgm:pt>
    <dgm:pt modelId="{9C0F34D0-9A87-4656-A898-2E2A614443D6}">
      <dgm:prSet phldrT="[Text]" custT="1"/>
      <dgm:spPr/>
      <dgm:t>
        <a:bodyPr/>
        <a:lstStyle/>
        <a:p>
          <a:pPr algn="ctr"/>
          <a:r>
            <a:rPr lang="el-GR" sz="2000" b="0" i="0" dirty="0">
              <a:solidFill>
                <a:schemeClr val="accent6">
                  <a:lumMod val="50000"/>
                </a:schemeClr>
              </a:solidFill>
            </a:rPr>
            <a:t>Ανακαλύπτει: δηλητηριώδη/ ευεργετικά</a:t>
          </a:r>
          <a:endParaRPr lang="en-CY" sz="2000" b="0" dirty="0">
            <a:solidFill>
              <a:schemeClr val="accent6">
                <a:lumMod val="50000"/>
              </a:schemeClr>
            </a:solidFill>
          </a:endParaRPr>
        </a:p>
      </dgm:t>
    </dgm:pt>
    <dgm:pt modelId="{6626A7CB-2EF1-45D3-A790-100D85A56EFA}" type="parTrans" cxnId="{7E7C4935-AD8E-4AF9-9F26-3D7BA8AC08E4}">
      <dgm:prSet/>
      <dgm:spPr/>
      <dgm:t>
        <a:bodyPr/>
        <a:lstStyle/>
        <a:p>
          <a:endParaRPr lang="en-CY"/>
        </a:p>
      </dgm:t>
    </dgm:pt>
    <dgm:pt modelId="{C636FF50-F660-4FE2-B08D-5DDCE9445C29}" type="sibTrans" cxnId="{7E7C4935-AD8E-4AF9-9F26-3D7BA8AC08E4}">
      <dgm:prSet/>
      <dgm:spPr/>
      <dgm:t>
        <a:bodyPr/>
        <a:lstStyle/>
        <a:p>
          <a:endParaRPr lang="en-CY"/>
        </a:p>
      </dgm:t>
    </dgm:pt>
    <dgm:pt modelId="{47E30535-8E1F-4B31-AD7E-F922DE9A8644}">
      <dgm:prSet phldrT="[Text]" custT="1"/>
      <dgm:spPr/>
      <dgm:t>
        <a:bodyPr/>
        <a:lstStyle/>
        <a:p>
          <a:r>
            <a:rPr lang="el-GR" sz="2000" b="0" i="0" dirty="0">
              <a:solidFill>
                <a:schemeClr val="accent6">
                  <a:lumMod val="50000"/>
                </a:schemeClr>
              </a:solidFill>
            </a:rPr>
            <a:t>Παρατηρεί τη φύση </a:t>
          </a:r>
          <a:endParaRPr lang="en-CY" sz="2000" b="0" i="0" dirty="0">
            <a:solidFill>
              <a:schemeClr val="accent6">
                <a:lumMod val="50000"/>
              </a:schemeClr>
            </a:solidFill>
          </a:endParaRPr>
        </a:p>
      </dgm:t>
    </dgm:pt>
    <dgm:pt modelId="{0B5771D7-C9A5-439F-8B1D-A06A49DC8A4D}" type="sibTrans" cxnId="{14BA1EB9-3B7A-44C2-9C13-615989B3BF98}">
      <dgm:prSet/>
      <dgm:spPr/>
      <dgm:t>
        <a:bodyPr/>
        <a:lstStyle/>
        <a:p>
          <a:endParaRPr lang="en-CY"/>
        </a:p>
      </dgm:t>
    </dgm:pt>
    <dgm:pt modelId="{799FA81A-F655-471E-8F60-EE1287F55BDC}" type="parTrans" cxnId="{14BA1EB9-3B7A-44C2-9C13-615989B3BF98}">
      <dgm:prSet/>
      <dgm:spPr/>
      <dgm:t>
        <a:bodyPr/>
        <a:lstStyle/>
        <a:p>
          <a:endParaRPr lang="en-CY"/>
        </a:p>
      </dgm:t>
    </dgm:pt>
    <dgm:pt modelId="{2561071D-099C-45D2-A802-7BA7F36442C6}" type="pres">
      <dgm:prSet presAssocID="{498001EC-BC3E-451C-BB13-B99F54A9272F}" presName="Name0" presStyleCnt="0">
        <dgm:presLayoutVars>
          <dgm:dir/>
          <dgm:resizeHandles val="exact"/>
        </dgm:presLayoutVars>
      </dgm:prSet>
      <dgm:spPr/>
    </dgm:pt>
    <dgm:pt modelId="{DBE63C57-745C-4AC4-B433-CD49EC0D8F69}" type="pres">
      <dgm:prSet presAssocID="{47E30535-8E1F-4B31-AD7E-F922DE9A8644}" presName="composite" presStyleCnt="0"/>
      <dgm:spPr/>
    </dgm:pt>
    <dgm:pt modelId="{115D04BD-C09E-4C76-B0D0-1E4004F2DDD6}" type="pres">
      <dgm:prSet presAssocID="{47E30535-8E1F-4B31-AD7E-F922DE9A8644}" presName="bgChev" presStyleLbl="node1" presStyleIdx="0" presStyleCnt="3" custLinFactNeighborX="1007" custLinFactNeighborY="-3498"/>
      <dgm:spPr>
        <a:solidFill>
          <a:srgbClr val="7030A0"/>
        </a:solidFill>
      </dgm:spPr>
    </dgm:pt>
    <dgm:pt modelId="{A8CA5AB6-636B-486A-A31C-B02624E04E8C}" type="pres">
      <dgm:prSet presAssocID="{47E30535-8E1F-4B31-AD7E-F922DE9A8644}" presName="txNode" presStyleLbl="fgAcc1" presStyleIdx="0" presStyleCnt="3" custLinFactNeighborX="-1604" custLinFactNeighborY="-1486">
        <dgm:presLayoutVars>
          <dgm:bulletEnabled val="1"/>
        </dgm:presLayoutVars>
      </dgm:prSet>
      <dgm:spPr/>
    </dgm:pt>
    <dgm:pt modelId="{6EAA1044-8268-4417-B222-C778281D8D77}" type="pres">
      <dgm:prSet presAssocID="{0B5771D7-C9A5-439F-8B1D-A06A49DC8A4D}" presName="compositeSpace" presStyleCnt="0"/>
      <dgm:spPr/>
    </dgm:pt>
    <dgm:pt modelId="{E2D03A23-2C97-4D1D-AFE0-61C3A304D8A8}" type="pres">
      <dgm:prSet presAssocID="{2B24A59F-7B1C-432B-88B6-CAEA87331082}" presName="composite" presStyleCnt="0"/>
      <dgm:spPr/>
    </dgm:pt>
    <dgm:pt modelId="{3D82D580-5E8E-4CCA-A7AD-7CFF9C36632E}" type="pres">
      <dgm:prSet presAssocID="{2B24A59F-7B1C-432B-88B6-CAEA87331082}" presName="bgChev" presStyleLbl="node1" presStyleIdx="1" presStyleCnt="3"/>
      <dgm:spPr>
        <a:solidFill>
          <a:srgbClr val="6CA62C"/>
        </a:solidFill>
      </dgm:spPr>
    </dgm:pt>
    <dgm:pt modelId="{4C0D8B73-3C7C-4120-953E-6783ABE92634}" type="pres">
      <dgm:prSet presAssocID="{2B24A59F-7B1C-432B-88B6-CAEA87331082}" presName="txNode" presStyleLbl="fgAcc1" presStyleIdx="1" presStyleCnt="3">
        <dgm:presLayoutVars>
          <dgm:bulletEnabled val="1"/>
        </dgm:presLayoutVars>
      </dgm:prSet>
      <dgm:spPr/>
    </dgm:pt>
    <dgm:pt modelId="{A7F68C11-8110-4DB2-B90B-52A5E3CC55E5}" type="pres">
      <dgm:prSet presAssocID="{FD7407A5-F7D0-4207-AFA5-523496E3F4E4}" presName="compositeSpace" presStyleCnt="0"/>
      <dgm:spPr/>
    </dgm:pt>
    <dgm:pt modelId="{FA1258C9-51A9-49D6-B5A7-C71AAE83B7CA}" type="pres">
      <dgm:prSet presAssocID="{9C0F34D0-9A87-4656-A898-2E2A614443D6}" presName="composite" presStyleCnt="0"/>
      <dgm:spPr/>
    </dgm:pt>
    <dgm:pt modelId="{704F4B46-73CB-43CD-BE23-B972FABABBE4}" type="pres">
      <dgm:prSet presAssocID="{9C0F34D0-9A87-4656-A898-2E2A614443D6}" presName="bgChev" presStyleLbl="node1" presStyleIdx="2" presStyleCnt="3"/>
      <dgm:spPr>
        <a:solidFill>
          <a:schemeClr val="accent4"/>
        </a:solidFill>
        <a:ln>
          <a:noFill/>
        </a:ln>
      </dgm:spPr>
    </dgm:pt>
    <dgm:pt modelId="{600F2FB1-FCBE-464A-A779-29CE823F6E64}" type="pres">
      <dgm:prSet presAssocID="{9C0F34D0-9A87-4656-A898-2E2A614443D6}" presName="txNode" presStyleLbl="fgAcc1" presStyleIdx="2" presStyleCnt="3" custScaleY="102085" custLinFactNeighborX="-1257" custLinFactNeighborY="-1486">
        <dgm:presLayoutVars>
          <dgm:bulletEnabled val="1"/>
        </dgm:presLayoutVars>
      </dgm:prSet>
      <dgm:spPr/>
    </dgm:pt>
  </dgm:ptLst>
  <dgm:cxnLst>
    <dgm:cxn modelId="{7E7C4935-AD8E-4AF9-9F26-3D7BA8AC08E4}" srcId="{498001EC-BC3E-451C-BB13-B99F54A9272F}" destId="{9C0F34D0-9A87-4656-A898-2E2A614443D6}" srcOrd="2" destOrd="0" parTransId="{6626A7CB-2EF1-45D3-A790-100D85A56EFA}" sibTransId="{C636FF50-F660-4FE2-B08D-5DDCE9445C29}"/>
    <dgm:cxn modelId="{63B0764B-C376-4E96-9BA4-23B7D9880C0F}" srcId="{498001EC-BC3E-451C-BB13-B99F54A9272F}" destId="{2B24A59F-7B1C-432B-88B6-CAEA87331082}" srcOrd="1" destOrd="0" parTransId="{610D4BD4-5BA7-4C73-BC14-C2FDE80A05D3}" sibTransId="{FD7407A5-F7D0-4207-AFA5-523496E3F4E4}"/>
    <dgm:cxn modelId="{5F41DC65-7CF2-45BA-B959-902F8B86F4D8}" type="presOf" srcId="{9C0F34D0-9A87-4656-A898-2E2A614443D6}" destId="{600F2FB1-FCBE-464A-A779-29CE823F6E64}" srcOrd="0" destOrd="0" presId="urn:microsoft.com/office/officeart/2005/8/layout/chevronAccent+Icon"/>
    <dgm:cxn modelId="{22C6E6A8-ED82-4808-8073-09F7EC837029}" type="presOf" srcId="{47E30535-8E1F-4B31-AD7E-F922DE9A8644}" destId="{A8CA5AB6-636B-486A-A31C-B02624E04E8C}" srcOrd="0" destOrd="0" presId="urn:microsoft.com/office/officeart/2005/8/layout/chevronAccent+Icon"/>
    <dgm:cxn modelId="{14BA1EB9-3B7A-44C2-9C13-615989B3BF98}" srcId="{498001EC-BC3E-451C-BB13-B99F54A9272F}" destId="{47E30535-8E1F-4B31-AD7E-F922DE9A8644}" srcOrd="0" destOrd="0" parTransId="{799FA81A-F655-471E-8F60-EE1287F55BDC}" sibTransId="{0B5771D7-C9A5-439F-8B1D-A06A49DC8A4D}"/>
    <dgm:cxn modelId="{3E014BC0-166B-47CC-877A-0EECF371220A}" type="presOf" srcId="{498001EC-BC3E-451C-BB13-B99F54A9272F}" destId="{2561071D-099C-45D2-A802-7BA7F36442C6}" srcOrd="0" destOrd="0" presId="urn:microsoft.com/office/officeart/2005/8/layout/chevronAccent+Icon"/>
    <dgm:cxn modelId="{48F484F5-58F0-477A-AEA0-C412E4D4EEC5}" type="presOf" srcId="{2B24A59F-7B1C-432B-88B6-CAEA87331082}" destId="{4C0D8B73-3C7C-4120-953E-6783ABE92634}" srcOrd="0" destOrd="0" presId="urn:microsoft.com/office/officeart/2005/8/layout/chevronAccent+Icon"/>
    <dgm:cxn modelId="{C8209AED-01F5-4A97-95B1-CB9E33666D37}" type="presParOf" srcId="{2561071D-099C-45D2-A802-7BA7F36442C6}" destId="{DBE63C57-745C-4AC4-B433-CD49EC0D8F69}" srcOrd="0" destOrd="0" presId="urn:microsoft.com/office/officeart/2005/8/layout/chevronAccent+Icon"/>
    <dgm:cxn modelId="{C4CCFD25-DB32-4DBD-A318-91B1CED0CA0F}" type="presParOf" srcId="{DBE63C57-745C-4AC4-B433-CD49EC0D8F69}" destId="{115D04BD-C09E-4C76-B0D0-1E4004F2DDD6}" srcOrd="0" destOrd="0" presId="urn:microsoft.com/office/officeart/2005/8/layout/chevronAccent+Icon"/>
    <dgm:cxn modelId="{69726961-49F3-4E5B-9DD3-3EDCEF4887B2}" type="presParOf" srcId="{DBE63C57-745C-4AC4-B433-CD49EC0D8F69}" destId="{A8CA5AB6-636B-486A-A31C-B02624E04E8C}" srcOrd="1" destOrd="0" presId="urn:microsoft.com/office/officeart/2005/8/layout/chevronAccent+Icon"/>
    <dgm:cxn modelId="{61823876-4E69-4758-8C60-3433C6DE8487}" type="presParOf" srcId="{2561071D-099C-45D2-A802-7BA7F36442C6}" destId="{6EAA1044-8268-4417-B222-C778281D8D77}" srcOrd="1" destOrd="0" presId="urn:microsoft.com/office/officeart/2005/8/layout/chevronAccent+Icon"/>
    <dgm:cxn modelId="{DF2EDB07-2138-413B-A4C3-6EB3EFEF3354}" type="presParOf" srcId="{2561071D-099C-45D2-A802-7BA7F36442C6}" destId="{E2D03A23-2C97-4D1D-AFE0-61C3A304D8A8}" srcOrd="2" destOrd="0" presId="urn:microsoft.com/office/officeart/2005/8/layout/chevronAccent+Icon"/>
    <dgm:cxn modelId="{1E7EC667-9BB7-4565-8478-33D4DEE3F886}" type="presParOf" srcId="{E2D03A23-2C97-4D1D-AFE0-61C3A304D8A8}" destId="{3D82D580-5E8E-4CCA-A7AD-7CFF9C36632E}" srcOrd="0" destOrd="0" presId="urn:microsoft.com/office/officeart/2005/8/layout/chevronAccent+Icon"/>
    <dgm:cxn modelId="{E932E92E-672F-4D05-9E15-649F1E3D4B47}" type="presParOf" srcId="{E2D03A23-2C97-4D1D-AFE0-61C3A304D8A8}" destId="{4C0D8B73-3C7C-4120-953E-6783ABE92634}" srcOrd="1" destOrd="0" presId="urn:microsoft.com/office/officeart/2005/8/layout/chevronAccent+Icon"/>
    <dgm:cxn modelId="{83E8CBED-42D0-4A52-A569-0E624DF61ECC}" type="presParOf" srcId="{2561071D-099C-45D2-A802-7BA7F36442C6}" destId="{A7F68C11-8110-4DB2-B90B-52A5E3CC55E5}" srcOrd="3" destOrd="0" presId="urn:microsoft.com/office/officeart/2005/8/layout/chevronAccent+Icon"/>
    <dgm:cxn modelId="{59A65D23-3905-4058-BEA6-CD0FFF1CFA5B}" type="presParOf" srcId="{2561071D-099C-45D2-A802-7BA7F36442C6}" destId="{FA1258C9-51A9-49D6-B5A7-C71AAE83B7CA}" srcOrd="4" destOrd="0" presId="urn:microsoft.com/office/officeart/2005/8/layout/chevronAccent+Icon"/>
    <dgm:cxn modelId="{88F397D0-1B02-4630-A6A6-49097CD964DD}" type="presParOf" srcId="{FA1258C9-51A9-49D6-B5A7-C71AAE83B7CA}" destId="{704F4B46-73CB-43CD-BE23-B972FABABBE4}" srcOrd="0" destOrd="0" presId="urn:microsoft.com/office/officeart/2005/8/layout/chevronAccent+Icon"/>
    <dgm:cxn modelId="{6EF073DD-DF8A-46B9-8CA3-1905CA7A3E2D}" type="presParOf" srcId="{FA1258C9-51A9-49D6-B5A7-C71AAE83B7CA}" destId="{600F2FB1-FCBE-464A-A779-29CE823F6E6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48EAB-712C-4A72-90E3-87B02D6758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Y"/>
        </a:p>
      </dgm:t>
    </dgm:pt>
    <dgm:pt modelId="{A07CE4FB-17E8-4329-A5BE-1A3724347682}">
      <dgm:prSet phldrT="[Text]"/>
      <dgm:spPr>
        <a:solidFill>
          <a:schemeClr val="accent2"/>
        </a:solidFill>
      </dgm:spPr>
      <dgm:t>
        <a:bodyPr/>
        <a:lstStyle/>
        <a:p>
          <a:r>
            <a:rPr lang="el-GR" dirty="0"/>
            <a:t>Ε</a:t>
          </a:r>
          <a:r>
            <a:rPr lang="el-GR" b="0" i="0" dirty="0"/>
            <a:t>νστικτώδης &amp; εμπειρική</a:t>
          </a:r>
          <a:endParaRPr lang="en-CY" dirty="0"/>
        </a:p>
      </dgm:t>
    </dgm:pt>
    <dgm:pt modelId="{D81498E8-FF41-4C47-A258-44B2634DBACF}" type="parTrans" cxnId="{5ABD46FB-0C9A-4EC8-AC96-741BF6585B15}">
      <dgm:prSet/>
      <dgm:spPr/>
      <dgm:t>
        <a:bodyPr/>
        <a:lstStyle/>
        <a:p>
          <a:endParaRPr lang="en-CY"/>
        </a:p>
      </dgm:t>
    </dgm:pt>
    <dgm:pt modelId="{6D828BD0-514D-4ADD-9B66-905242CFEE4A}" type="sibTrans" cxnId="{5ABD46FB-0C9A-4EC8-AC96-741BF6585B15}">
      <dgm:prSet/>
      <dgm:spPr/>
      <dgm:t>
        <a:bodyPr/>
        <a:lstStyle/>
        <a:p>
          <a:endParaRPr lang="en-CY"/>
        </a:p>
      </dgm:t>
    </dgm:pt>
    <dgm:pt modelId="{DA8A5F60-609F-47CA-905F-DBD386AEF67E}">
      <dgm:prSet phldrT="[Text]"/>
      <dgm:spPr>
        <a:solidFill>
          <a:schemeClr val="accent6">
            <a:lumMod val="75000"/>
          </a:schemeClr>
        </a:solidFill>
      </dgm:spPr>
      <dgm:t>
        <a:bodyPr/>
        <a:lstStyle/>
        <a:p>
          <a:pPr algn="ctr"/>
          <a:r>
            <a:rPr lang="el-GR" b="0" i="0" dirty="0"/>
            <a:t>Δαιμονιακή</a:t>
          </a:r>
          <a:endParaRPr lang="en-CY" dirty="0"/>
        </a:p>
      </dgm:t>
    </dgm:pt>
    <dgm:pt modelId="{7B272D91-A5AC-40F0-87BE-9EA1B0C2A6C7}" type="parTrans" cxnId="{A5F09BC3-EEA5-4FF9-A761-BA6AF409D154}">
      <dgm:prSet/>
      <dgm:spPr/>
      <dgm:t>
        <a:bodyPr/>
        <a:lstStyle/>
        <a:p>
          <a:endParaRPr lang="en-CY"/>
        </a:p>
      </dgm:t>
    </dgm:pt>
    <dgm:pt modelId="{B93BB733-9B75-4660-A8D5-7D8C2FDC470E}" type="sibTrans" cxnId="{A5F09BC3-EEA5-4FF9-A761-BA6AF409D154}">
      <dgm:prSet/>
      <dgm:spPr/>
      <dgm:t>
        <a:bodyPr/>
        <a:lstStyle/>
        <a:p>
          <a:endParaRPr lang="en-CY"/>
        </a:p>
      </dgm:t>
    </dgm:pt>
    <dgm:pt modelId="{03AE1D8C-2472-4DBD-8824-51A6ED5C19F0}">
      <dgm:prSet phldrT="[Text]"/>
      <dgm:spPr>
        <a:solidFill>
          <a:schemeClr val="accent4">
            <a:lumMod val="75000"/>
          </a:schemeClr>
        </a:solidFill>
      </dgm:spPr>
      <dgm:t>
        <a:bodyPr/>
        <a:lstStyle/>
        <a:p>
          <a:r>
            <a:rPr lang="el-GR" dirty="0"/>
            <a:t>Μαγική &amp; θεοκρατική</a:t>
          </a:r>
          <a:endParaRPr lang="en-CY" dirty="0"/>
        </a:p>
      </dgm:t>
    </dgm:pt>
    <dgm:pt modelId="{F5237CF8-046B-430A-8BB3-9DFC692EA8DD}" type="parTrans" cxnId="{9A549257-3126-4F9B-B28F-E0E762BCB81B}">
      <dgm:prSet/>
      <dgm:spPr/>
      <dgm:t>
        <a:bodyPr/>
        <a:lstStyle/>
        <a:p>
          <a:endParaRPr lang="en-CY"/>
        </a:p>
      </dgm:t>
    </dgm:pt>
    <dgm:pt modelId="{79C9443D-5217-4697-A180-EFC9A831F9BC}" type="sibTrans" cxnId="{9A549257-3126-4F9B-B28F-E0E762BCB81B}">
      <dgm:prSet/>
      <dgm:spPr/>
      <dgm:t>
        <a:bodyPr/>
        <a:lstStyle/>
        <a:p>
          <a:endParaRPr lang="en-CY"/>
        </a:p>
      </dgm:t>
    </dgm:pt>
    <dgm:pt modelId="{F05C3E72-F176-4113-B030-7EBA0253CA85}" type="pres">
      <dgm:prSet presAssocID="{5DB48EAB-712C-4A72-90E3-87B02D67588A}" presName="linear" presStyleCnt="0">
        <dgm:presLayoutVars>
          <dgm:dir/>
          <dgm:animLvl val="lvl"/>
          <dgm:resizeHandles val="exact"/>
        </dgm:presLayoutVars>
      </dgm:prSet>
      <dgm:spPr/>
    </dgm:pt>
    <dgm:pt modelId="{1F394B37-CED8-4BDE-A972-85298C327774}" type="pres">
      <dgm:prSet presAssocID="{A07CE4FB-17E8-4329-A5BE-1A3724347682}" presName="parentLin" presStyleCnt="0"/>
      <dgm:spPr/>
    </dgm:pt>
    <dgm:pt modelId="{8693BFE5-4F97-4C2E-A08C-B36BB499FC15}" type="pres">
      <dgm:prSet presAssocID="{A07CE4FB-17E8-4329-A5BE-1A3724347682}" presName="parentLeftMargin" presStyleLbl="node1" presStyleIdx="0" presStyleCnt="3"/>
      <dgm:spPr/>
    </dgm:pt>
    <dgm:pt modelId="{118BC95A-AFEF-4465-92F5-0DE4B2A6927F}" type="pres">
      <dgm:prSet presAssocID="{A07CE4FB-17E8-4329-A5BE-1A3724347682}" presName="parentText" presStyleLbl="node1" presStyleIdx="0" presStyleCnt="3" custLinFactNeighborX="-10637" custLinFactNeighborY="3926">
        <dgm:presLayoutVars>
          <dgm:chMax val="0"/>
          <dgm:bulletEnabled val="1"/>
        </dgm:presLayoutVars>
      </dgm:prSet>
      <dgm:spPr/>
    </dgm:pt>
    <dgm:pt modelId="{4D8E52E1-A638-4062-A7C6-423D5FBDC633}" type="pres">
      <dgm:prSet presAssocID="{A07CE4FB-17E8-4329-A5BE-1A3724347682}" presName="negativeSpace" presStyleCnt="0"/>
      <dgm:spPr/>
    </dgm:pt>
    <dgm:pt modelId="{D0031286-124D-4C22-8534-D4D57739A9B7}" type="pres">
      <dgm:prSet presAssocID="{A07CE4FB-17E8-4329-A5BE-1A3724347682}" presName="childText" presStyleLbl="conFgAcc1" presStyleIdx="0" presStyleCnt="3">
        <dgm:presLayoutVars>
          <dgm:bulletEnabled val="1"/>
        </dgm:presLayoutVars>
      </dgm:prSet>
      <dgm:spPr/>
    </dgm:pt>
    <dgm:pt modelId="{A73344A1-4B68-4A47-998C-C8686B409F0A}" type="pres">
      <dgm:prSet presAssocID="{6D828BD0-514D-4ADD-9B66-905242CFEE4A}" presName="spaceBetweenRectangles" presStyleCnt="0"/>
      <dgm:spPr/>
    </dgm:pt>
    <dgm:pt modelId="{32A4A2CF-C850-4A10-886A-B5FD880EE3DB}" type="pres">
      <dgm:prSet presAssocID="{DA8A5F60-609F-47CA-905F-DBD386AEF67E}" presName="parentLin" presStyleCnt="0"/>
      <dgm:spPr/>
    </dgm:pt>
    <dgm:pt modelId="{DE524210-E9EC-479C-A663-F072F9AEE874}" type="pres">
      <dgm:prSet presAssocID="{DA8A5F60-609F-47CA-905F-DBD386AEF67E}" presName="parentLeftMargin" presStyleLbl="node1" presStyleIdx="0" presStyleCnt="3"/>
      <dgm:spPr/>
    </dgm:pt>
    <dgm:pt modelId="{F0583B6E-1513-4909-981C-E60FA5C61F50}" type="pres">
      <dgm:prSet presAssocID="{DA8A5F60-609F-47CA-905F-DBD386AEF67E}" presName="parentText" presStyleLbl="node1" presStyleIdx="1" presStyleCnt="3">
        <dgm:presLayoutVars>
          <dgm:chMax val="0"/>
          <dgm:bulletEnabled val="1"/>
        </dgm:presLayoutVars>
      </dgm:prSet>
      <dgm:spPr/>
    </dgm:pt>
    <dgm:pt modelId="{F6B2EE56-A240-43C8-B3BB-2C77610A4D87}" type="pres">
      <dgm:prSet presAssocID="{DA8A5F60-609F-47CA-905F-DBD386AEF67E}" presName="negativeSpace" presStyleCnt="0"/>
      <dgm:spPr/>
    </dgm:pt>
    <dgm:pt modelId="{4BE33794-3F60-4255-B324-363F11967452}" type="pres">
      <dgm:prSet presAssocID="{DA8A5F60-609F-47CA-905F-DBD386AEF67E}" presName="childText" presStyleLbl="conFgAcc1" presStyleIdx="1" presStyleCnt="3">
        <dgm:presLayoutVars>
          <dgm:bulletEnabled val="1"/>
        </dgm:presLayoutVars>
      </dgm:prSet>
      <dgm:spPr/>
    </dgm:pt>
    <dgm:pt modelId="{F332788F-EA9F-4E1A-A79B-43D01CB374A9}" type="pres">
      <dgm:prSet presAssocID="{B93BB733-9B75-4660-A8D5-7D8C2FDC470E}" presName="spaceBetweenRectangles" presStyleCnt="0"/>
      <dgm:spPr/>
    </dgm:pt>
    <dgm:pt modelId="{D8C69B60-6109-4DC8-8D3F-D2EE0A1853E5}" type="pres">
      <dgm:prSet presAssocID="{03AE1D8C-2472-4DBD-8824-51A6ED5C19F0}" presName="parentLin" presStyleCnt="0"/>
      <dgm:spPr/>
    </dgm:pt>
    <dgm:pt modelId="{0461E448-8E5C-4419-A977-F5E118D5E1D2}" type="pres">
      <dgm:prSet presAssocID="{03AE1D8C-2472-4DBD-8824-51A6ED5C19F0}" presName="parentLeftMargin" presStyleLbl="node1" presStyleIdx="1" presStyleCnt="3"/>
      <dgm:spPr/>
    </dgm:pt>
    <dgm:pt modelId="{D0956698-C873-4648-97C8-39DDE18EDECC}" type="pres">
      <dgm:prSet presAssocID="{03AE1D8C-2472-4DBD-8824-51A6ED5C19F0}" presName="parentText" presStyleLbl="node1" presStyleIdx="2" presStyleCnt="3">
        <dgm:presLayoutVars>
          <dgm:chMax val="0"/>
          <dgm:bulletEnabled val="1"/>
        </dgm:presLayoutVars>
      </dgm:prSet>
      <dgm:spPr/>
    </dgm:pt>
    <dgm:pt modelId="{14AB44BF-2F2D-4DA4-B008-22F3B8F25A27}" type="pres">
      <dgm:prSet presAssocID="{03AE1D8C-2472-4DBD-8824-51A6ED5C19F0}" presName="negativeSpace" presStyleCnt="0"/>
      <dgm:spPr/>
    </dgm:pt>
    <dgm:pt modelId="{A6F8B149-E0D9-4CE2-A98F-30C0BCB66177}" type="pres">
      <dgm:prSet presAssocID="{03AE1D8C-2472-4DBD-8824-51A6ED5C19F0}" presName="childText" presStyleLbl="conFgAcc1" presStyleIdx="2" presStyleCnt="3">
        <dgm:presLayoutVars>
          <dgm:bulletEnabled val="1"/>
        </dgm:presLayoutVars>
      </dgm:prSet>
      <dgm:spPr/>
    </dgm:pt>
  </dgm:ptLst>
  <dgm:cxnLst>
    <dgm:cxn modelId="{43690639-3AEB-4B06-A007-DDE29673C5EE}" type="presOf" srcId="{03AE1D8C-2472-4DBD-8824-51A6ED5C19F0}" destId="{D0956698-C873-4648-97C8-39DDE18EDECC}" srcOrd="1" destOrd="0" presId="urn:microsoft.com/office/officeart/2005/8/layout/list1"/>
    <dgm:cxn modelId="{9A549257-3126-4F9B-B28F-E0E762BCB81B}" srcId="{5DB48EAB-712C-4A72-90E3-87B02D67588A}" destId="{03AE1D8C-2472-4DBD-8824-51A6ED5C19F0}" srcOrd="2" destOrd="0" parTransId="{F5237CF8-046B-430A-8BB3-9DFC692EA8DD}" sibTransId="{79C9443D-5217-4697-A180-EFC9A831F9BC}"/>
    <dgm:cxn modelId="{CDD86F87-1278-435A-BA6E-51BB93D0DB4E}" type="presOf" srcId="{DA8A5F60-609F-47CA-905F-DBD386AEF67E}" destId="{F0583B6E-1513-4909-981C-E60FA5C61F50}" srcOrd="1" destOrd="0" presId="urn:microsoft.com/office/officeart/2005/8/layout/list1"/>
    <dgm:cxn modelId="{15B8FE91-2029-4F75-B22E-821255FBB72E}" type="presOf" srcId="{DA8A5F60-609F-47CA-905F-DBD386AEF67E}" destId="{DE524210-E9EC-479C-A663-F072F9AEE874}" srcOrd="0" destOrd="0" presId="urn:microsoft.com/office/officeart/2005/8/layout/list1"/>
    <dgm:cxn modelId="{80152594-41D4-44BC-89FE-ADEE5143E4C6}" type="presOf" srcId="{03AE1D8C-2472-4DBD-8824-51A6ED5C19F0}" destId="{0461E448-8E5C-4419-A977-F5E118D5E1D2}" srcOrd="0" destOrd="0" presId="urn:microsoft.com/office/officeart/2005/8/layout/list1"/>
    <dgm:cxn modelId="{A7BB02C0-1D84-4C01-8E8D-D817932A86B1}" type="presOf" srcId="{A07CE4FB-17E8-4329-A5BE-1A3724347682}" destId="{118BC95A-AFEF-4465-92F5-0DE4B2A6927F}" srcOrd="1" destOrd="0" presId="urn:microsoft.com/office/officeart/2005/8/layout/list1"/>
    <dgm:cxn modelId="{A5F09BC3-EEA5-4FF9-A761-BA6AF409D154}" srcId="{5DB48EAB-712C-4A72-90E3-87B02D67588A}" destId="{DA8A5F60-609F-47CA-905F-DBD386AEF67E}" srcOrd="1" destOrd="0" parTransId="{7B272D91-A5AC-40F0-87BE-9EA1B0C2A6C7}" sibTransId="{B93BB733-9B75-4660-A8D5-7D8C2FDC470E}"/>
    <dgm:cxn modelId="{5308B2D0-D53A-4F1F-B389-A309EC796D0C}" type="presOf" srcId="{A07CE4FB-17E8-4329-A5BE-1A3724347682}" destId="{8693BFE5-4F97-4C2E-A08C-B36BB499FC15}" srcOrd="0" destOrd="0" presId="urn:microsoft.com/office/officeart/2005/8/layout/list1"/>
    <dgm:cxn modelId="{D52117E7-0326-4D00-A706-9A1FA1A386D6}" type="presOf" srcId="{5DB48EAB-712C-4A72-90E3-87B02D67588A}" destId="{F05C3E72-F176-4113-B030-7EBA0253CA85}" srcOrd="0" destOrd="0" presId="urn:microsoft.com/office/officeart/2005/8/layout/list1"/>
    <dgm:cxn modelId="{5ABD46FB-0C9A-4EC8-AC96-741BF6585B15}" srcId="{5DB48EAB-712C-4A72-90E3-87B02D67588A}" destId="{A07CE4FB-17E8-4329-A5BE-1A3724347682}" srcOrd="0" destOrd="0" parTransId="{D81498E8-FF41-4C47-A258-44B2634DBACF}" sibTransId="{6D828BD0-514D-4ADD-9B66-905242CFEE4A}"/>
    <dgm:cxn modelId="{218CACF6-1C57-4EBC-8595-13DE1E74CF23}" type="presParOf" srcId="{F05C3E72-F176-4113-B030-7EBA0253CA85}" destId="{1F394B37-CED8-4BDE-A972-85298C327774}" srcOrd="0" destOrd="0" presId="urn:microsoft.com/office/officeart/2005/8/layout/list1"/>
    <dgm:cxn modelId="{A6EC7C02-7EEA-40F4-9726-84D78BFE8A21}" type="presParOf" srcId="{1F394B37-CED8-4BDE-A972-85298C327774}" destId="{8693BFE5-4F97-4C2E-A08C-B36BB499FC15}" srcOrd="0" destOrd="0" presId="urn:microsoft.com/office/officeart/2005/8/layout/list1"/>
    <dgm:cxn modelId="{9330D98F-B6A2-43D4-B22A-CCB187FA9E46}" type="presParOf" srcId="{1F394B37-CED8-4BDE-A972-85298C327774}" destId="{118BC95A-AFEF-4465-92F5-0DE4B2A6927F}" srcOrd="1" destOrd="0" presId="urn:microsoft.com/office/officeart/2005/8/layout/list1"/>
    <dgm:cxn modelId="{CB5DF94B-6A0D-420A-8DA4-58F9BB7F76EE}" type="presParOf" srcId="{F05C3E72-F176-4113-B030-7EBA0253CA85}" destId="{4D8E52E1-A638-4062-A7C6-423D5FBDC633}" srcOrd="1" destOrd="0" presId="urn:microsoft.com/office/officeart/2005/8/layout/list1"/>
    <dgm:cxn modelId="{01512993-0DFD-4EB5-9701-D374C9E39A9B}" type="presParOf" srcId="{F05C3E72-F176-4113-B030-7EBA0253CA85}" destId="{D0031286-124D-4C22-8534-D4D57739A9B7}" srcOrd="2" destOrd="0" presId="urn:microsoft.com/office/officeart/2005/8/layout/list1"/>
    <dgm:cxn modelId="{CE925E2B-B14D-4A70-85A9-6D20AF5EAE7A}" type="presParOf" srcId="{F05C3E72-F176-4113-B030-7EBA0253CA85}" destId="{A73344A1-4B68-4A47-998C-C8686B409F0A}" srcOrd="3" destOrd="0" presId="urn:microsoft.com/office/officeart/2005/8/layout/list1"/>
    <dgm:cxn modelId="{AFD07A2B-15B4-4393-943C-DE417E465160}" type="presParOf" srcId="{F05C3E72-F176-4113-B030-7EBA0253CA85}" destId="{32A4A2CF-C850-4A10-886A-B5FD880EE3DB}" srcOrd="4" destOrd="0" presId="urn:microsoft.com/office/officeart/2005/8/layout/list1"/>
    <dgm:cxn modelId="{B36B5C9C-789F-4C99-B660-F89A35839C8B}" type="presParOf" srcId="{32A4A2CF-C850-4A10-886A-B5FD880EE3DB}" destId="{DE524210-E9EC-479C-A663-F072F9AEE874}" srcOrd="0" destOrd="0" presId="urn:microsoft.com/office/officeart/2005/8/layout/list1"/>
    <dgm:cxn modelId="{77862432-2CE7-44EA-9923-2CCCFE8955F5}" type="presParOf" srcId="{32A4A2CF-C850-4A10-886A-B5FD880EE3DB}" destId="{F0583B6E-1513-4909-981C-E60FA5C61F50}" srcOrd="1" destOrd="0" presId="urn:microsoft.com/office/officeart/2005/8/layout/list1"/>
    <dgm:cxn modelId="{B5999205-1C4E-4F6A-A85F-1A747EA6DAF8}" type="presParOf" srcId="{F05C3E72-F176-4113-B030-7EBA0253CA85}" destId="{F6B2EE56-A240-43C8-B3BB-2C77610A4D87}" srcOrd="5" destOrd="0" presId="urn:microsoft.com/office/officeart/2005/8/layout/list1"/>
    <dgm:cxn modelId="{9A535305-C58F-4F4F-9F0B-CA9A744D3EA6}" type="presParOf" srcId="{F05C3E72-F176-4113-B030-7EBA0253CA85}" destId="{4BE33794-3F60-4255-B324-363F11967452}" srcOrd="6" destOrd="0" presId="urn:microsoft.com/office/officeart/2005/8/layout/list1"/>
    <dgm:cxn modelId="{C2818A4B-8A87-4A6E-AC88-C2B340F3CAC8}" type="presParOf" srcId="{F05C3E72-F176-4113-B030-7EBA0253CA85}" destId="{F332788F-EA9F-4E1A-A79B-43D01CB374A9}" srcOrd="7" destOrd="0" presId="urn:microsoft.com/office/officeart/2005/8/layout/list1"/>
    <dgm:cxn modelId="{D1BD9EB9-124E-4996-989D-649D6D76B8DC}" type="presParOf" srcId="{F05C3E72-F176-4113-B030-7EBA0253CA85}" destId="{D8C69B60-6109-4DC8-8D3F-D2EE0A1853E5}" srcOrd="8" destOrd="0" presId="urn:microsoft.com/office/officeart/2005/8/layout/list1"/>
    <dgm:cxn modelId="{FA73FAA7-7B94-4916-97C5-38BFBBC1BF0F}" type="presParOf" srcId="{D8C69B60-6109-4DC8-8D3F-D2EE0A1853E5}" destId="{0461E448-8E5C-4419-A977-F5E118D5E1D2}" srcOrd="0" destOrd="0" presId="urn:microsoft.com/office/officeart/2005/8/layout/list1"/>
    <dgm:cxn modelId="{17F8A92B-D6B3-4470-A036-5E31525A6BAB}" type="presParOf" srcId="{D8C69B60-6109-4DC8-8D3F-D2EE0A1853E5}" destId="{D0956698-C873-4648-97C8-39DDE18EDECC}" srcOrd="1" destOrd="0" presId="urn:microsoft.com/office/officeart/2005/8/layout/list1"/>
    <dgm:cxn modelId="{0A0BFBF3-B5A3-4C1E-90F0-6ED63A6DA038}" type="presParOf" srcId="{F05C3E72-F176-4113-B030-7EBA0253CA85}" destId="{14AB44BF-2F2D-4DA4-B008-22F3B8F25A27}" srcOrd="9" destOrd="0" presId="urn:microsoft.com/office/officeart/2005/8/layout/list1"/>
    <dgm:cxn modelId="{86C2FAD2-1CED-4E77-AE18-6CCC6BFCFF76}" type="presParOf" srcId="{F05C3E72-F176-4113-B030-7EBA0253CA85}" destId="{A6F8B149-E0D9-4CE2-A98F-30C0BCB661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4DF9FE7B-F642-4898-A360-D4E3814E1A3D}">
      <dgm:prSet phldrT="[Text]"/>
      <dgm:spPr>
        <a:solidFill>
          <a:schemeClr val="accent2">
            <a:lumMod val="75000"/>
          </a:schemeClr>
        </a:solidFill>
      </dgm:spPr>
      <dgm:t>
        <a:bodyPr/>
        <a:lstStyle/>
        <a:p>
          <a:pPr algn="l"/>
          <a:endParaRPr lang="el-GR" dirty="0"/>
        </a:p>
        <a:p>
          <a:pPr algn="ctr"/>
          <a:r>
            <a:rPr lang="el-GR" dirty="0"/>
            <a:t>Ενστικτώδης </a:t>
          </a:r>
          <a:r>
            <a:rPr lang="en-US" dirty="0"/>
            <a:t>–</a:t>
          </a:r>
          <a:r>
            <a:rPr lang="el-GR" dirty="0"/>
            <a:t> εμπειρική θεραπευτική</a:t>
          </a:r>
        </a:p>
        <a:p>
          <a:pPr algn="l"/>
          <a:r>
            <a:rPr lang="el-GR" dirty="0"/>
            <a:t> </a:t>
          </a:r>
          <a:endParaRPr lang="en-CY" dirty="0"/>
        </a:p>
      </dgm:t>
      <dgm:extLst>
        <a:ext uri="{E40237B7-FDA0-4F09-8148-C483321AD2D9}">
          <dgm14:cNvPr xmlns:dgm14="http://schemas.microsoft.com/office/drawing/2010/diagram" id="0" name="" title="Group A"/>
        </a:ext>
      </dgm:extLs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pPr algn="l"/>
          <a:r>
            <a:rPr lang="el-GR" dirty="0"/>
            <a:t>Παρατηρεί και συσχετίζει τη χρήση των βοτάνων, ως θεραπευτικών μέσων, με συγκεκριμένες ασθένειες στον άνθρωπο.</a:t>
          </a:r>
          <a:endParaRPr lang="en-US"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1B1F4C-DE92-474A-AF07-52014810ADA1}">
      <dgm:prSet phldrT="[Text]"/>
      <dgm:spPr/>
      <dgm:t>
        <a:bodyPr/>
        <a:lstStyle/>
        <a:p>
          <a:r>
            <a:rPr lang="el-GR" dirty="0"/>
            <a:t>Εξασκείται από τους ιερείς που είχαν την επιθυμία να επιτύχουν σωματική και πνευματική ανακούφιση των ανθρώπων.</a:t>
          </a:r>
          <a:endParaRPr lang="en-US" dirty="0"/>
        </a:p>
      </dgm:t>
    </dgm:pt>
    <dgm:pt modelId="{BCA02010-0F93-4B29-A4DE-2F951476D5BA}" type="parTrans" cxnId="{C72D39C4-414B-4133-BC0D-3A2B6F6631C8}">
      <dgm:prSet/>
      <dgm:spPr/>
      <dgm:t>
        <a:bodyPr/>
        <a:lstStyle/>
        <a:p>
          <a:endParaRPr lang="en-US"/>
        </a:p>
      </dgm:t>
    </dgm:pt>
    <dgm:pt modelId="{50B85641-8D95-40C6-96BD-22F72789EE8A}" type="sibTrans" cxnId="{C72D39C4-414B-4133-BC0D-3A2B6F6631C8}">
      <dgm:prSet/>
      <dgm:spPr/>
      <dgm:t>
        <a:bodyPr/>
        <a:lstStyle/>
        <a:p>
          <a:endParaRPr lang="en-US"/>
        </a:p>
      </dgm:t>
    </dgm:pt>
    <dgm:pt modelId="{BC19AF15-C646-4801-B93B-23E713E12E39}">
      <dgm:prSet/>
      <dgm:spPr/>
      <dgm:t>
        <a:bodyPr/>
        <a:lstStyle/>
        <a:p>
          <a:pPr algn="just"/>
          <a:endParaRPr lang="en-CY" dirty="0"/>
        </a:p>
      </dgm:t>
    </dgm:pt>
    <dgm:pt modelId="{C1C3C565-31AD-4865-A2B4-370EB653F9F3}" type="parTrans" cxnId="{592962FB-8905-4DA7-BC3B-E4245FEB1B71}">
      <dgm:prSet/>
      <dgm:spPr/>
      <dgm:t>
        <a:bodyPr/>
        <a:lstStyle/>
        <a:p>
          <a:endParaRPr lang="en-CY"/>
        </a:p>
      </dgm:t>
    </dgm:pt>
    <dgm:pt modelId="{207DEF6B-13FC-4022-8454-2AA05BA04154}" type="sibTrans" cxnId="{592962FB-8905-4DA7-BC3B-E4245FEB1B71}">
      <dgm:prSet/>
      <dgm:spPr/>
      <dgm:t>
        <a:bodyPr/>
        <a:lstStyle/>
        <a:p>
          <a:endParaRPr lang="en-CY"/>
        </a:p>
      </dgm:t>
    </dgm:pt>
    <dgm:pt modelId="{50629C12-7464-4473-ADEF-1A284F8A9957}">
      <dgm:prSet phldrT="[Text]"/>
      <dgm:spPr/>
      <dgm:t>
        <a:bodyPr/>
        <a:lstStyle/>
        <a:p>
          <a:r>
            <a:rPr lang="el-GR" b="0" dirty="0"/>
            <a:t>Θρησκεία και ιατρική συνδέθηκαν</a:t>
          </a:r>
          <a:r>
            <a:rPr lang="en-US" b="0" dirty="0"/>
            <a:t>. </a:t>
          </a:r>
        </a:p>
      </dgm:t>
      <dgm:extLst>
        <a:ext uri="{E40237B7-FDA0-4F09-8148-C483321AD2D9}">
          <dgm14:cNvPr xmlns:dgm14="http://schemas.microsoft.com/office/drawing/2010/diagram" id="0" name="" title="Group C task"/>
        </a:ext>
      </dgm:extLst>
    </dgm:pt>
    <dgm:pt modelId="{4576BCC5-0598-4332-A2E7-87AC3ADD4EB8}" type="sibTrans" cxnId="{1D32FCC9-657C-4348-9C0D-52115D559FEB}">
      <dgm:prSet/>
      <dgm:spPr/>
      <dgm:t>
        <a:bodyPr/>
        <a:lstStyle/>
        <a:p>
          <a:endParaRPr lang="en-US"/>
        </a:p>
      </dgm:t>
    </dgm:pt>
    <dgm:pt modelId="{9D1CB46C-0CFA-4B27-9224-267431FBD094}" type="parTrans" cxnId="{1D32FCC9-657C-4348-9C0D-52115D559FEB}">
      <dgm:prSet/>
      <dgm:spPr/>
      <dgm:t>
        <a:bodyPr/>
        <a:lstStyle/>
        <a:p>
          <a:endParaRPr lang="en-US"/>
        </a:p>
      </dgm:t>
    </dgm:pt>
    <dgm:pt modelId="{3929B1E1-4BC4-4C73-ABE8-27CEF96A3652}">
      <dgm:prSet phldrT="[Text]"/>
      <dgm:spPr>
        <a:solidFill>
          <a:schemeClr val="accent6">
            <a:lumMod val="75000"/>
          </a:schemeClr>
        </a:solidFill>
      </dgm:spPr>
      <dgm:t>
        <a:bodyPr/>
        <a:lstStyle/>
        <a:p>
          <a:pPr algn="ctr"/>
          <a:r>
            <a:rPr lang="el-GR" b="0" i="0" dirty="0"/>
            <a:t>Δαιμονιακή θεραπευτική </a:t>
          </a:r>
          <a:endParaRPr lang="en-US" dirty="0"/>
        </a:p>
      </dgm:t>
      <dgm:extLst>
        <a:ext uri="{E40237B7-FDA0-4F09-8148-C483321AD2D9}">
          <dgm14:cNvPr xmlns:dgm14="http://schemas.microsoft.com/office/drawing/2010/diagram" id="0" name="" title="Group B"/>
        </a:ext>
      </dgm:extLst>
    </dgm:pt>
    <dgm:pt modelId="{19BA0C22-38BB-4E9F-89D5-0FF5FF9F12CE}" type="sibTrans" cxnId="{1339090C-9A95-4C05-841C-FA3AF987601B}">
      <dgm:prSet/>
      <dgm:spPr/>
      <dgm:t>
        <a:bodyPr/>
        <a:lstStyle/>
        <a:p>
          <a:endParaRPr lang="en-US"/>
        </a:p>
      </dgm:t>
    </dgm:pt>
    <dgm:pt modelId="{F356CC76-9117-4B79-A270-BBBAFD3E9C79}" type="parTrans" cxnId="{1339090C-9A95-4C05-841C-FA3AF987601B}">
      <dgm:prSet/>
      <dgm:spPr/>
      <dgm:t>
        <a:bodyPr/>
        <a:lstStyle/>
        <a:p>
          <a:endParaRPr lang="en-US"/>
        </a:p>
      </dgm:t>
    </dgm:pt>
    <dgm:pt modelId="{99E0600D-9954-43F4-8926-13B8777FAAA1}">
      <dgm:prSet phldrT="[Text]"/>
      <dgm:spPr/>
      <dgm:t>
        <a:bodyPr/>
        <a:lstStyle/>
        <a:p>
          <a:pPr algn="just"/>
          <a:r>
            <a:rPr lang="el-GR" dirty="0"/>
            <a:t>Μη κατανοώντας τα αίτια μιας ασθένειας, ο άνθρωπος τα απέδιδε σε κακές δυνάμεις/δαιμόνια και κατέφευγε σε εξορκισμούς → δαιμονιακή θεραπευτική από τον ιατρό – μάγο.</a:t>
          </a:r>
          <a:endParaRPr lang="en-US" dirty="0"/>
        </a:p>
      </dgm:t>
      <dgm:extLst>
        <a:ext uri="{E40237B7-FDA0-4F09-8148-C483321AD2D9}">
          <dgm14:cNvPr xmlns:dgm14="http://schemas.microsoft.com/office/drawing/2010/diagram" id="0" name="" title="Group B task"/>
        </a:ext>
      </dgm:extLst>
    </dgm:pt>
    <dgm:pt modelId="{C44937DC-4907-4769-AA8B-1B3E7391D7B0}" type="sibTrans" cxnId="{09FCCB9D-A30A-4326-970E-26252D39327F}">
      <dgm:prSet/>
      <dgm:spPr/>
      <dgm:t>
        <a:bodyPr/>
        <a:lstStyle/>
        <a:p>
          <a:endParaRPr lang="en-US"/>
        </a:p>
      </dgm:t>
    </dgm:pt>
    <dgm:pt modelId="{BE23F476-2C5C-42ED-BF2B-CD5FC7ADDDF6}" type="parTrans" cxnId="{09FCCB9D-A30A-4326-970E-26252D39327F}">
      <dgm:prSet/>
      <dgm:spPr/>
      <dgm:t>
        <a:bodyPr/>
        <a:lstStyle/>
        <a:p>
          <a:endParaRPr lang="en-US"/>
        </a:p>
      </dgm:t>
    </dgm:pt>
    <dgm:pt modelId="{60CDF8D0-D4FC-4467-A51E-79C5A58B0B2C}">
      <dgm:prSet phldrT="[Text]"/>
      <dgm:spPr>
        <a:solidFill>
          <a:schemeClr val="accent4">
            <a:lumMod val="75000"/>
          </a:schemeClr>
        </a:solidFill>
      </dgm:spPr>
      <dgm:t>
        <a:bodyPr/>
        <a:lstStyle/>
        <a:p>
          <a:pPr algn="ctr"/>
          <a:r>
            <a:rPr lang="el-GR" dirty="0"/>
            <a:t>Μαγική </a:t>
          </a:r>
          <a:r>
            <a:rPr lang="en-US" dirty="0"/>
            <a:t>–</a:t>
          </a:r>
          <a:r>
            <a:rPr lang="el-GR" dirty="0"/>
            <a:t> θεοκρατική θεραπευτική</a:t>
          </a:r>
          <a:endParaRPr lang="en-US" dirty="0"/>
        </a:p>
      </dgm:t>
      <dgm:extLst>
        <a:ext uri="{E40237B7-FDA0-4F09-8148-C483321AD2D9}">
          <dgm14:cNvPr xmlns:dgm14="http://schemas.microsoft.com/office/drawing/2010/diagram" id="0" name="" title="Group C"/>
        </a:ext>
      </dgm:extLst>
    </dgm:pt>
    <dgm:pt modelId="{3F7FD59D-A716-4310-A89A-AB6F740D9FFF}" type="sibTrans" cxnId="{2BA65DEC-E719-4ED3-8135-48349D42DD04}">
      <dgm:prSet/>
      <dgm:spPr/>
      <dgm:t>
        <a:bodyPr/>
        <a:lstStyle/>
        <a:p>
          <a:endParaRPr lang="en-US"/>
        </a:p>
      </dgm:t>
    </dgm:pt>
    <dgm:pt modelId="{E12A269F-AB82-486A-9077-80F2BBBE48C2}" type="parTrans" cxnId="{2BA65DEC-E719-4ED3-8135-48349D42DD04}">
      <dgm:prSet/>
      <dgm:spPr/>
      <dgm:t>
        <a:bodyPr/>
        <a:lstStyle/>
        <a:p>
          <a:endParaRPr lang="en-US"/>
        </a:p>
      </dgm:t>
    </dgm:pt>
    <dgm:pt modelId="{8B8F5519-7060-4ED4-B8CB-F84C4AC41AF1}">
      <dgm:prSet phldrT="[Text]"/>
      <dgm:spPr/>
      <dgm:t>
        <a:bodyPr/>
        <a:lstStyle/>
        <a:p>
          <a:endParaRPr lang="en-US" dirty="0"/>
        </a:p>
      </dgm:t>
    </dgm:pt>
    <dgm:pt modelId="{7D51EB57-719E-4830-972B-E80ECB14BAD7}" type="parTrans" cxnId="{95983C8D-6C77-4F2B-94B2-8ACC3EDBDDC3}">
      <dgm:prSet/>
      <dgm:spPr/>
      <dgm:t>
        <a:bodyPr/>
        <a:lstStyle/>
        <a:p>
          <a:endParaRPr lang="en-CY"/>
        </a:p>
      </dgm:t>
    </dgm:pt>
    <dgm:pt modelId="{3F58D37B-003A-4F27-87EE-6FD5D426443D}" type="sibTrans" cxnId="{95983C8D-6C77-4F2B-94B2-8ACC3EDBDDC3}">
      <dgm:prSet/>
      <dgm:spPr/>
      <dgm:t>
        <a:bodyPr/>
        <a:lstStyle/>
        <a:p>
          <a:endParaRPr lang="en-CY"/>
        </a:p>
      </dgm:t>
    </dgm:pt>
    <dgm:pt modelId="{25C10D96-F77C-450C-82E0-32EB9096CA7A}">
      <dgm:prSet phldrT="[Text]"/>
      <dgm:spPr/>
      <dgm:t>
        <a:bodyPr/>
        <a:lstStyle/>
        <a:p>
          <a:r>
            <a:rPr lang="el-GR" b="0" dirty="0"/>
            <a:t>Γίνονται τελετουργίες για την απομάκρυνση του πονηρού πνεύματος.</a:t>
          </a:r>
          <a:endParaRPr lang="en-US" b="0" dirty="0"/>
        </a:p>
      </dgm:t>
    </dgm:pt>
    <dgm:pt modelId="{C9510FD9-059C-4613-BDCF-212C4A0ADB58}" type="parTrans" cxnId="{83F82582-6454-4083-84A7-4C36DED90503}">
      <dgm:prSet/>
      <dgm:spPr/>
      <dgm:t>
        <a:bodyPr/>
        <a:lstStyle/>
        <a:p>
          <a:endParaRPr lang="en-CY"/>
        </a:p>
      </dgm:t>
    </dgm:pt>
    <dgm:pt modelId="{6D288B43-A68B-45DB-BCE3-B9AD04AFFCEA}" type="sibTrans" cxnId="{83F82582-6454-4083-84A7-4C36DED90503}">
      <dgm:prSet/>
      <dgm:spPr/>
      <dgm:t>
        <a:bodyPr/>
        <a:lstStyle/>
        <a:p>
          <a:endParaRPr lang="en-CY"/>
        </a:p>
      </dgm:t>
    </dgm:pt>
    <dgm:pt modelId="{20C49C64-D5F1-468D-B81B-0881D6A80DB9}">
      <dgm:prSet phldrT="[Text]"/>
      <dgm:spPr/>
      <dgm:t>
        <a:bodyPr/>
        <a:lstStyle/>
        <a:p>
          <a:pPr algn="just"/>
          <a:r>
            <a:rPr lang="el-GR" dirty="0"/>
            <a:t>Εξασκεί τη θεραπευτική ελεύθερα </a:t>
          </a:r>
          <a:r>
            <a:rPr lang="en-US" dirty="0"/>
            <a:t>o </a:t>
          </a:r>
          <a:r>
            <a:rPr lang="el-GR" dirty="0"/>
            <a:t>οποιοσδήποτε στην οικογένεια ή στη φυλή. </a:t>
          </a:r>
          <a:endParaRPr lang="en-US" dirty="0"/>
        </a:p>
      </dgm:t>
    </dgm:pt>
    <dgm:pt modelId="{16DA8BA1-F20D-4C99-ADB5-86BEC20486DA}" type="parTrans" cxnId="{7DFC0727-9F18-4B83-A2A5-6D4112777ED6}">
      <dgm:prSet/>
      <dgm:spPr/>
      <dgm:t>
        <a:bodyPr/>
        <a:lstStyle/>
        <a:p>
          <a:endParaRPr lang="en-CY"/>
        </a:p>
      </dgm:t>
    </dgm:pt>
    <dgm:pt modelId="{783E8380-D0ED-47AD-BB13-BE46C1F7C3C0}" type="sibTrans" cxnId="{7DFC0727-9F18-4B83-A2A5-6D4112777ED6}">
      <dgm:prSet/>
      <dgm:spPr/>
      <dgm:t>
        <a:bodyPr/>
        <a:lstStyle/>
        <a:p>
          <a:endParaRPr lang="en-CY"/>
        </a:p>
      </dgm:t>
    </dgm:pt>
    <dgm:pt modelId="{1A953E90-F942-43B9-B25F-9B7B17B25385}">
      <dgm:prSet phldrT="[Text]"/>
      <dgm:spPr/>
      <dgm:t>
        <a:bodyPr/>
        <a:lstStyle/>
        <a:p>
          <a:pPr algn="l"/>
          <a:r>
            <a:rPr lang="el-GR" dirty="0"/>
            <a:t>Παρατηρεί τις επιδράσεις των βοτάνων στα ζώα</a:t>
          </a:r>
          <a:r>
            <a:rPr lang="en-US" dirty="0"/>
            <a:t>.</a:t>
          </a:r>
        </a:p>
      </dgm:t>
      <dgm:extLst>
        <a:ext uri="{E40237B7-FDA0-4F09-8148-C483321AD2D9}">
          <dgm14:cNvPr xmlns:dgm14="http://schemas.microsoft.com/office/drawing/2010/diagram" id="0" name="" title="Group A task"/>
        </a:ext>
      </dgm:extLst>
    </dgm:pt>
    <dgm:pt modelId="{1B6BE085-B149-4C70-B815-1394CE47018E}" type="parTrans" cxnId="{FB6BFCC2-5C5F-423E-8B5C-D65768A678D7}">
      <dgm:prSet/>
      <dgm:spPr/>
      <dgm:t>
        <a:bodyPr/>
        <a:lstStyle/>
        <a:p>
          <a:endParaRPr lang="en-CY"/>
        </a:p>
      </dgm:t>
    </dgm:pt>
    <dgm:pt modelId="{9BC7CB7F-412B-4017-936C-BA167D588E75}" type="sibTrans" cxnId="{FB6BFCC2-5C5F-423E-8B5C-D65768A678D7}">
      <dgm:prSet/>
      <dgm:spPr/>
      <dgm:t>
        <a:bodyPr/>
        <a:lstStyle/>
        <a:p>
          <a:endParaRPr lang="en-CY"/>
        </a:p>
      </dgm:t>
    </dgm:pt>
    <dgm:pt modelId="{E6A445EE-D086-4B01-B491-D67950A5A065}" type="pres">
      <dgm:prSet presAssocID="{3F442EA2-39BA-4C9A-AD59-755D4917D532}" presName="linear" presStyleCnt="0">
        <dgm:presLayoutVars>
          <dgm:dir/>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pt>
    <dgm:pt modelId="{674922F1-7266-4681-AD4F-1C618A5FFF23}" type="pres">
      <dgm:prSet presAssocID="{4DF9FE7B-F642-4898-A360-D4E3814E1A3D}" presName="parentText" presStyleLbl="node1" presStyleIdx="0" presStyleCnt="3">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pt>
    <dgm:pt modelId="{21EEBBE2-729F-4D85-8CAE-C2B30FF126D2}" type="pres">
      <dgm:prSet presAssocID="{3929B1E1-4BC4-4C73-ABE8-27CEF96A3652}" presName="parentText" presStyleLbl="node1" presStyleIdx="1" presStyleCnt="3">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pt>
    <dgm:pt modelId="{5B203A22-00AF-46E7-9415-C6DAFD7E01CC}" type="pres">
      <dgm:prSet presAssocID="{60CDF8D0-D4FC-4467-A51E-79C5A58B0B2C}" presName="parentText" presStyleLbl="node1" presStyleIdx="2" presStyleCnt="3">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dgm:presLayoutVars>
          <dgm:bulletEnabled val="1"/>
        </dgm:presLayoutVars>
      </dgm:prSet>
      <dgm:spPr/>
    </dgm:pt>
  </dgm:ptLst>
  <dgm:cxnLst>
    <dgm:cxn modelId="{1339090C-9A95-4C05-841C-FA3AF987601B}" srcId="{3F442EA2-39BA-4C9A-AD59-755D4917D532}" destId="{3929B1E1-4BC4-4C73-ABE8-27CEF96A3652}" srcOrd="1" destOrd="0" parTransId="{F356CC76-9117-4B79-A270-BBBAFD3E9C79}" sibTransId="{19BA0C22-38BB-4E9F-89D5-0FF5FF9F12CE}"/>
    <dgm:cxn modelId="{7DFC0727-9F18-4B83-A2A5-6D4112777ED6}" srcId="{4DF9FE7B-F642-4898-A360-D4E3814E1A3D}" destId="{20C49C64-D5F1-468D-B81B-0881D6A80DB9}" srcOrd="2" destOrd="0" parTransId="{16DA8BA1-F20D-4C99-ADB5-86BEC20486DA}" sibTransId="{783E8380-D0ED-47AD-BB13-BE46C1F7C3C0}"/>
    <dgm:cxn modelId="{EB5CF53D-891C-489D-A5BC-4ABBBADD05C6}" type="presOf" srcId="{60CDF8D0-D4FC-4467-A51E-79C5A58B0B2C}" destId="{864CB39B-29F9-473D-90E5-0686D86E278F}" srcOrd="0" destOrd="0" presId="urn:microsoft.com/office/officeart/2005/8/layout/list1"/>
    <dgm:cxn modelId="{80D31340-DF71-498E-A736-57EEB1E2CF66}" type="presOf" srcId="{50629C12-7464-4473-ADEF-1A284F8A9957}" destId="{964E6811-5072-4466-B721-689C35A65029}" srcOrd="0" destOrd="0" presId="urn:microsoft.com/office/officeart/2005/8/layout/list1"/>
    <dgm:cxn modelId="{844B8F43-6741-4EFE-A5A3-71FD22996757}" type="presOf" srcId="{1A953E90-F942-43B9-B25F-9B7B17B25385}" destId="{80259B02-529C-422B-91BE-D70198BA9F6C}" srcOrd="0" destOrd="0" presId="urn:microsoft.com/office/officeart/2005/8/layout/list1"/>
    <dgm:cxn modelId="{35E51344-8990-43B9-992C-B097ADD30CDD}" type="presOf" srcId="{3929B1E1-4BC4-4C73-ABE8-27CEF96A3652}" destId="{21EEBBE2-729F-4D85-8CAE-C2B30FF126D2}" srcOrd="1" destOrd="0" presId="urn:microsoft.com/office/officeart/2005/8/layout/list1"/>
    <dgm:cxn modelId="{018BF54A-528B-43B1-81D2-397C1F3E269B}" type="presOf" srcId="{4DF9FE7B-F642-4898-A360-D4E3814E1A3D}" destId="{674922F1-7266-4681-AD4F-1C618A5FFF23}" srcOrd="1" destOrd="0" presId="urn:microsoft.com/office/officeart/2005/8/layout/list1"/>
    <dgm:cxn modelId="{E285B570-A936-4A7A-BA62-C7467521231B}" type="presOf" srcId="{3929B1E1-4BC4-4C73-ABE8-27CEF96A3652}" destId="{D0037F0D-DB9A-4BA4-97B4-D939B26E14DA}" srcOrd="0" destOrd="0" presId="urn:microsoft.com/office/officeart/2005/8/layout/list1"/>
    <dgm:cxn modelId="{F0845B7D-AB8D-48F2-901D-9DB5785551D3}" type="presOf" srcId="{EFF2750D-B4B3-474C-8B62-8B638DC31F7E}" destId="{80259B02-529C-422B-91BE-D70198BA9F6C}" srcOrd="0" destOrd="1" presId="urn:microsoft.com/office/officeart/2005/8/layout/list1"/>
    <dgm:cxn modelId="{83F82582-6454-4083-84A7-4C36DED90503}" srcId="{60CDF8D0-D4FC-4467-A51E-79C5A58B0B2C}" destId="{25C10D96-F77C-450C-82E0-32EB9096CA7A}" srcOrd="1" destOrd="0" parTransId="{C9510FD9-059C-4613-BDCF-212C4A0ADB58}" sibTransId="{6D288B43-A68B-45DB-BCE3-B9AD04AFFCEA}"/>
    <dgm:cxn modelId="{95983C8D-6C77-4F2B-94B2-8ACC3EDBDDC3}" srcId="{60CDF8D0-D4FC-4467-A51E-79C5A58B0B2C}" destId="{8B8F5519-7060-4ED4-B8CB-F84C4AC41AF1}" srcOrd="3" destOrd="0" parTransId="{7D51EB57-719E-4830-972B-E80ECB14BAD7}" sibTransId="{3F58D37B-003A-4F27-87EE-6FD5D426443D}"/>
    <dgm:cxn modelId="{EBD8BE8D-6018-43E2-B081-034BB5656EB6}" srcId="{3F442EA2-39BA-4C9A-AD59-755D4917D532}" destId="{4DF9FE7B-F642-4898-A360-D4E3814E1A3D}" srcOrd="0" destOrd="0" parTransId="{1C10F06D-860A-4604-A7AD-02E614FE3976}" sibTransId="{43C18EFF-81FC-4D70-8C6B-E95FF3730413}"/>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1" destOrd="0" parTransId="{AEBC78E6-CDDC-4C8F-A157-3C51E907FACD}" sibTransId="{75C067D7-FCD2-4969-8F27-4BBDA88E75ED}"/>
    <dgm:cxn modelId="{430BDFA4-DC50-4C78-BCB6-6A97557D15AE}" type="presOf" srcId="{4DF9FE7B-F642-4898-A360-D4E3814E1A3D}" destId="{7E290D25-335D-4339-A8E8-B036E46B5EB5}" srcOrd="0" destOrd="0" presId="urn:microsoft.com/office/officeart/2005/8/layout/list1"/>
    <dgm:cxn modelId="{776579A6-730A-4D1F-B27C-7155203B914A}" type="presOf" srcId="{25C10D96-F77C-450C-82E0-32EB9096CA7A}" destId="{964E6811-5072-4466-B721-689C35A65029}" srcOrd="0" destOrd="1" presId="urn:microsoft.com/office/officeart/2005/8/layout/list1"/>
    <dgm:cxn modelId="{C4B173B1-473B-4D5F-A684-0123FCBE405B}" type="presOf" srcId="{BC19AF15-C646-4801-B93B-23E713E12E39}" destId="{80259B02-529C-422B-91BE-D70198BA9F6C}" srcOrd="0" destOrd="3" presId="urn:microsoft.com/office/officeart/2005/8/layout/list1"/>
    <dgm:cxn modelId="{5F74B6B9-0865-492F-9595-1BB74A8ACAA2}" type="presOf" srcId="{60CDF8D0-D4FC-4467-A51E-79C5A58B0B2C}" destId="{5B203A22-00AF-46E7-9415-C6DAFD7E01CC}" srcOrd="1" destOrd="0" presId="urn:microsoft.com/office/officeart/2005/8/layout/list1"/>
    <dgm:cxn modelId="{3CF3C5BB-111C-4146-965F-24A645E7B049}" type="presOf" srcId="{8B8F5519-7060-4ED4-B8CB-F84C4AC41AF1}" destId="{964E6811-5072-4466-B721-689C35A65029}" srcOrd="0" destOrd="3" presId="urn:microsoft.com/office/officeart/2005/8/layout/list1"/>
    <dgm:cxn modelId="{FB6BFCC2-5C5F-423E-8B5C-D65768A678D7}" srcId="{4DF9FE7B-F642-4898-A360-D4E3814E1A3D}" destId="{1A953E90-F942-43B9-B25F-9B7B17B25385}" srcOrd="0" destOrd="0" parTransId="{1B6BE085-B149-4C70-B815-1394CE47018E}" sibTransId="{9BC7CB7F-412B-4017-936C-BA167D588E75}"/>
    <dgm:cxn modelId="{C72D39C4-414B-4133-BC0D-3A2B6F6631C8}" srcId="{60CDF8D0-D4FC-4467-A51E-79C5A58B0B2C}" destId="{781B1F4C-DE92-474A-AF07-52014810ADA1}" srcOrd="2" destOrd="0" parTransId="{BCA02010-0F93-4B29-A4DE-2F951476D5BA}" sibTransId="{50B85641-8D95-40C6-96BD-22F72789EE8A}"/>
    <dgm:cxn modelId="{F4F52BC5-A631-4BF9-9722-585B968BAF3A}" type="presOf" srcId="{781B1F4C-DE92-474A-AF07-52014810ADA1}" destId="{964E6811-5072-4466-B721-689C35A65029}" srcOrd="0" destOrd="2"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F327B1E4-1DEF-4944-9B7B-0D4B210D709B}" type="presOf" srcId="{3F442EA2-39BA-4C9A-AD59-755D4917D532}" destId="{E6A445EE-D086-4B01-B491-D67950A5A065}"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8922DEEC-2ACC-47DA-BAE8-FBC7E3D49C1F}" type="presOf" srcId="{20C49C64-D5F1-468D-B81B-0881D6A80DB9}" destId="{80259B02-529C-422B-91BE-D70198BA9F6C}" srcOrd="0" destOrd="2" presId="urn:microsoft.com/office/officeart/2005/8/layout/list1"/>
    <dgm:cxn modelId="{937D19ED-A384-4A38-8FCF-5DE84408C161}" type="presOf" srcId="{99E0600D-9954-43F4-8926-13B8777FAAA1}" destId="{5282638F-EFF2-4770-BB1A-21455422E45D}" srcOrd="0" destOrd="0" presId="urn:microsoft.com/office/officeart/2005/8/layout/list1"/>
    <dgm:cxn modelId="{592962FB-8905-4DA7-BC3B-E4245FEB1B71}" srcId="{4DF9FE7B-F642-4898-A360-D4E3814E1A3D}" destId="{BC19AF15-C646-4801-B93B-23E713E12E39}" srcOrd="3" destOrd="0" parTransId="{C1C3C565-31AD-4865-A2B4-370EB653F9F3}" sibTransId="{207DEF6B-13FC-4022-8454-2AA05BA04154}"/>
    <dgm:cxn modelId="{75C9B1AC-5A87-4668-B02D-82E3A7B3DE32}" type="presParOf" srcId="{E6A445EE-D086-4B01-B491-D67950A5A065}" destId="{6D3A9625-D3EB-4CA1-AB05-34452283708A}" srcOrd="0" destOrd="0" presId="urn:microsoft.com/office/officeart/2005/8/layout/list1"/>
    <dgm:cxn modelId="{0BC5A9A0-4F1E-47F7-9633-5DB4606195A3}" type="presParOf" srcId="{6D3A9625-D3EB-4CA1-AB05-34452283708A}" destId="{7E290D25-335D-4339-A8E8-B036E46B5EB5}" srcOrd="0" destOrd="0" presId="urn:microsoft.com/office/officeart/2005/8/layout/list1"/>
    <dgm:cxn modelId="{A5CF6AF8-B27D-4252-8C00-D45C5CA66C33}" type="presParOf" srcId="{6D3A9625-D3EB-4CA1-AB05-34452283708A}" destId="{674922F1-7266-4681-AD4F-1C618A5FFF23}" srcOrd="1" destOrd="0" presId="urn:microsoft.com/office/officeart/2005/8/layout/list1"/>
    <dgm:cxn modelId="{53BC635B-B66B-4BB6-B67B-5E308E6DBB8D}" type="presParOf" srcId="{E6A445EE-D086-4B01-B491-D67950A5A065}" destId="{96C29850-0672-4B77-B5DE-2E1563038631}" srcOrd="1" destOrd="0" presId="urn:microsoft.com/office/officeart/2005/8/layout/list1"/>
    <dgm:cxn modelId="{95DA9A8E-E307-40CE-8345-1BA865FF3808}" type="presParOf" srcId="{E6A445EE-D086-4B01-B491-D67950A5A065}" destId="{80259B02-529C-422B-91BE-D70198BA9F6C}" srcOrd="2" destOrd="0" presId="urn:microsoft.com/office/officeart/2005/8/layout/list1"/>
    <dgm:cxn modelId="{9A391751-1CCB-4059-942E-743D33194855}" type="presParOf" srcId="{E6A445EE-D086-4B01-B491-D67950A5A065}" destId="{E53EFB4E-D3DB-42E1-82AC-148F7D29254F}" srcOrd="3" destOrd="0" presId="urn:microsoft.com/office/officeart/2005/8/layout/list1"/>
    <dgm:cxn modelId="{2C863F8C-313B-4956-93D2-7FCD89C736AB}" type="presParOf" srcId="{E6A445EE-D086-4B01-B491-D67950A5A065}" destId="{07AC1C38-F728-4390-9C76-57A49ED97DBB}" srcOrd="4" destOrd="0" presId="urn:microsoft.com/office/officeart/2005/8/layout/list1"/>
    <dgm:cxn modelId="{4411D49A-18D1-42F6-8D11-5A3F7F2C55D6}" type="presParOf" srcId="{07AC1C38-F728-4390-9C76-57A49ED97DBB}" destId="{D0037F0D-DB9A-4BA4-97B4-D939B26E14DA}" srcOrd="0" destOrd="0" presId="urn:microsoft.com/office/officeart/2005/8/layout/list1"/>
    <dgm:cxn modelId="{C913ED4B-5AB4-4497-A8B7-45000178B74A}" type="presParOf" srcId="{07AC1C38-F728-4390-9C76-57A49ED97DBB}" destId="{21EEBBE2-729F-4D85-8CAE-C2B30FF126D2}" srcOrd="1" destOrd="0" presId="urn:microsoft.com/office/officeart/2005/8/layout/list1"/>
    <dgm:cxn modelId="{1F12AF40-6796-4B49-A65B-1323D4DD25E1}" type="presParOf" srcId="{E6A445EE-D086-4B01-B491-D67950A5A065}" destId="{AACB3FAF-C320-430D-84D4-71BA6D1761D1}" srcOrd="5" destOrd="0" presId="urn:microsoft.com/office/officeart/2005/8/layout/list1"/>
    <dgm:cxn modelId="{AE66D236-6310-4110-907D-22C916DED3A3}" type="presParOf" srcId="{E6A445EE-D086-4B01-B491-D67950A5A065}" destId="{5282638F-EFF2-4770-BB1A-21455422E45D}" srcOrd="6" destOrd="0" presId="urn:microsoft.com/office/officeart/2005/8/layout/list1"/>
    <dgm:cxn modelId="{4793FE60-C989-41E7-A6EC-0A403449CC36}" type="presParOf" srcId="{E6A445EE-D086-4B01-B491-D67950A5A065}" destId="{8CE827AA-77D8-4146-A665-00110A17769E}" srcOrd="7" destOrd="0" presId="urn:microsoft.com/office/officeart/2005/8/layout/list1"/>
    <dgm:cxn modelId="{22F313A2-F765-43D6-8B6F-EF2B55C821F8}" type="presParOf" srcId="{E6A445EE-D086-4B01-B491-D67950A5A065}" destId="{34C9EE47-81AF-461E-8292-AB107AA0D367}" srcOrd="8" destOrd="0" presId="urn:microsoft.com/office/officeart/2005/8/layout/list1"/>
    <dgm:cxn modelId="{BD52494E-F681-4692-AFC6-7513E4A24BB4}" type="presParOf" srcId="{34C9EE47-81AF-461E-8292-AB107AA0D367}" destId="{864CB39B-29F9-473D-90E5-0686D86E278F}" srcOrd="0" destOrd="0" presId="urn:microsoft.com/office/officeart/2005/8/layout/list1"/>
    <dgm:cxn modelId="{A8A5359E-B633-4BA4-8664-FE0F537F9A06}" type="presParOf" srcId="{34C9EE47-81AF-461E-8292-AB107AA0D367}" destId="{5B203A22-00AF-46E7-9415-C6DAFD7E01CC}" srcOrd="1" destOrd="0" presId="urn:microsoft.com/office/officeart/2005/8/layout/list1"/>
    <dgm:cxn modelId="{2B588F7A-522A-45A2-B858-D88FDBA6908E}" type="presParOf" srcId="{E6A445EE-D086-4B01-B491-D67950A5A065}" destId="{DF9C1F84-81DE-4E5D-9537-C2D1A211B8B6}" srcOrd="9" destOrd="0" presId="urn:microsoft.com/office/officeart/2005/8/layout/list1"/>
    <dgm:cxn modelId="{68E9C99B-8CA3-47B3-AE4C-90B903FF01B8}"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FEFFC-1E70-4AFA-A08A-94F9D220FEC1}" type="doc">
      <dgm:prSet loTypeId="urn:microsoft.com/office/officeart/2005/8/layout/pyramid2" loCatId="pyramid" qsTypeId="urn:microsoft.com/office/officeart/2005/8/quickstyle/simple1" qsCatId="simple" csTypeId="urn:microsoft.com/office/officeart/2005/8/colors/accent1_2" csCatId="accent1" phldr="1"/>
      <dgm:spPr/>
    </dgm:pt>
    <dgm:pt modelId="{09A58364-0F55-4630-9605-0EA5564576C3}">
      <dgm:prSet phldrT="[Text]" custT="1"/>
      <dgm:spPr/>
      <dgm:t>
        <a:bodyPr/>
        <a:lstStyle/>
        <a:p>
          <a:r>
            <a:rPr lang="el-GR" sz="1400" dirty="0"/>
            <a:t>ανώτερη συνειδητότητα-ανώτερος εαυτός</a:t>
          </a:r>
          <a:endParaRPr lang="en-CY" sz="1400" dirty="0"/>
        </a:p>
      </dgm:t>
    </dgm:pt>
    <dgm:pt modelId="{D6F10101-3E3C-4384-B060-E4BC10987D7D}" type="parTrans" cxnId="{3F0CBE2A-0E2F-4496-83D5-592D2D48842C}">
      <dgm:prSet/>
      <dgm:spPr/>
      <dgm:t>
        <a:bodyPr/>
        <a:lstStyle/>
        <a:p>
          <a:endParaRPr lang="en-CY"/>
        </a:p>
      </dgm:t>
    </dgm:pt>
    <dgm:pt modelId="{CDD05332-A840-406C-9E01-3E6C15C574FD}" type="sibTrans" cxnId="{3F0CBE2A-0E2F-4496-83D5-592D2D48842C}">
      <dgm:prSet/>
      <dgm:spPr/>
      <dgm:t>
        <a:bodyPr/>
        <a:lstStyle/>
        <a:p>
          <a:endParaRPr lang="en-CY"/>
        </a:p>
      </dgm:t>
    </dgm:pt>
    <dgm:pt modelId="{E2A47041-D0D0-482F-A037-C97C0A570ADB}">
      <dgm:prSet phldrT="[Text]" custT="1"/>
      <dgm:spPr/>
      <dgm:t>
        <a:bodyPr/>
        <a:lstStyle/>
        <a:p>
          <a:pPr algn="ctr"/>
          <a:r>
            <a:rPr lang="el-GR" sz="1200" b="1" i="1" dirty="0">
              <a:solidFill>
                <a:srgbClr val="002060"/>
              </a:solidFill>
            </a:rPr>
            <a:t>ἔθος</a:t>
          </a:r>
          <a:r>
            <a:rPr lang="el-GR" sz="1200" b="0" i="0" dirty="0"/>
            <a:t> </a:t>
          </a:r>
          <a:r>
            <a:rPr lang="el-GR" sz="1200" dirty="0"/>
            <a:t>(=συνήθεια)</a:t>
          </a:r>
        </a:p>
        <a:p>
          <a:pPr algn="ctr"/>
          <a:r>
            <a:rPr lang="el-GR" sz="1200" dirty="0">
              <a:latin typeface="Cambria" panose="02040503050406030204" pitchFamily="18" charset="0"/>
              <a:ea typeface="Cambria" panose="02040503050406030204" pitchFamily="18" charset="0"/>
            </a:rPr>
            <a:t>   ↓</a:t>
          </a:r>
        </a:p>
        <a:p>
          <a:pPr algn="ctr"/>
          <a:r>
            <a:rPr lang="el-GR" sz="1200" dirty="0">
              <a:latin typeface="Cambria" panose="02040503050406030204" pitchFamily="18" charset="0"/>
              <a:ea typeface="Cambria" panose="02040503050406030204" pitchFamily="18" charset="0"/>
            </a:rPr>
            <a:t>καλλιεργεί</a:t>
          </a:r>
          <a:endParaRPr lang="el-GR" sz="1200" dirty="0"/>
        </a:p>
        <a:p>
          <a:pPr algn="ctr"/>
          <a:r>
            <a:rPr lang="el-GR" sz="1200" b="1" i="1" dirty="0">
              <a:solidFill>
                <a:srgbClr val="002060"/>
              </a:solidFill>
            </a:rPr>
            <a:t>ἦθος</a:t>
          </a:r>
          <a:r>
            <a:rPr lang="el-GR" sz="1200" b="0" i="1" dirty="0"/>
            <a:t>(= </a:t>
          </a:r>
          <a:r>
            <a:rPr lang="el-GR" sz="1200" b="0" i="0" dirty="0"/>
            <a:t>ο χαρακτήρας-ηθική συμπεριφορά</a:t>
          </a:r>
          <a:r>
            <a:rPr lang="el-GR" sz="1200" b="0" i="1" dirty="0"/>
            <a:t>)</a:t>
          </a:r>
        </a:p>
        <a:p>
          <a:pPr algn="ctr"/>
          <a:r>
            <a:rPr lang="el-GR" sz="1200" dirty="0">
              <a:latin typeface="Cambria" panose="02040503050406030204" pitchFamily="18" charset="0"/>
              <a:ea typeface="Cambria" panose="02040503050406030204" pitchFamily="18" charset="0"/>
            </a:rPr>
            <a:t>↓                     διαμορφώνει</a:t>
          </a:r>
        </a:p>
        <a:p>
          <a:pPr algn="ctr"/>
          <a:r>
            <a:rPr lang="el-GR" sz="1200" b="1" dirty="0">
              <a:solidFill>
                <a:srgbClr val="002060"/>
              </a:solidFill>
              <a:latin typeface="Cambria" panose="02040503050406030204" pitchFamily="18" charset="0"/>
              <a:ea typeface="Cambria" panose="02040503050406030204" pitchFamily="18" charset="0"/>
            </a:rPr>
            <a:t>καρδιά &amp; ψυχή</a:t>
          </a:r>
          <a:endParaRPr lang="en-CY" sz="1200" b="1" dirty="0">
            <a:solidFill>
              <a:srgbClr val="002060"/>
            </a:solidFill>
          </a:endParaRPr>
        </a:p>
      </dgm:t>
    </dgm:pt>
    <dgm:pt modelId="{B62D11CF-1E7B-4C2B-9AF0-E3439F69DEEA}" type="parTrans" cxnId="{559D1DD5-35BC-47B7-AB08-CB43F4D17CF1}">
      <dgm:prSet/>
      <dgm:spPr/>
      <dgm:t>
        <a:bodyPr/>
        <a:lstStyle/>
        <a:p>
          <a:endParaRPr lang="en-CY"/>
        </a:p>
      </dgm:t>
    </dgm:pt>
    <dgm:pt modelId="{E6C1AA21-057D-4723-BD39-B13CE300E6AD}" type="sibTrans" cxnId="{559D1DD5-35BC-47B7-AB08-CB43F4D17CF1}">
      <dgm:prSet/>
      <dgm:spPr/>
      <dgm:t>
        <a:bodyPr/>
        <a:lstStyle/>
        <a:p>
          <a:endParaRPr lang="en-CY"/>
        </a:p>
      </dgm:t>
    </dgm:pt>
    <dgm:pt modelId="{71EF1296-857E-4543-9DD7-D722F139E049}">
      <dgm:prSet phldrT="[Text]" custT="1"/>
      <dgm:spPr/>
      <dgm:t>
        <a:bodyPr/>
        <a:lstStyle/>
        <a:p>
          <a:r>
            <a:rPr lang="el-GR" sz="1400" dirty="0"/>
            <a:t>θέληση- βούληση-πρόθεση</a:t>
          </a:r>
          <a:endParaRPr lang="en-CY" sz="1400" dirty="0"/>
        </a:p>
      </dgm:t>
    </dgm:pt>
    <dgm:pt modelId="{76CB18EA-F802-4457-912C-D26860533475}" type="parTrans" cxnId="{8FDD63F8-1A82-4830-98E5-C0B8411307A6}">
      <dgm:prSet/>
      <dgm:spPr/>
      <dgm:t>
        <a:bodyPr/>
        <a:lstStyle/>
        <a:p>
          <a:endParaRPr lang="en-CY"/>
        </a:p>
      </dgm:t>
    </dgm:pt>
    <dgm:pt modelId="{0255131E-38EB-4744-BBA9-BBEE6FD465CE}" type="sibTrans" cxnId="{8FDD63F8-1A82-4830-98E5-C0B8411307A6}">
      <dgm:prSet/>
      <dgm:spPr/>
      <dgm:t>
        <a:bodyPr/>
        <a:lstStyle/>
        <a:p>
          <a:endParaRPr lang="en-CY"/>
        </a:p>
      </dgm:t>
    </dgm:pt>
    <dgm:pt modelId="{3DF991E2-CD85-4647-8F37-2B2F5F3E44CD}">
      <dgm:prSet phldrT="[Text]" custT="1"/>
      <dgm:spPr/>
      <dgm:t>
        <a:bodyPr/>
        <a:lstStyle/>
        <a:p>
          <a:r>
            <a:rPr lang="el-GR" sz="1400" dirty="0"/>
            <a:t>ένστικτα</a:t>
          </a:r>
          <a:endParaRPr lang="en-CY" sz="1400" dirty="0"/>
        </a:p>
      </dgm:t>
    </dgm:pt>
    <dgm:pt modelId="{3B4B0162-DA4F-4101-9BD7-F189E990120C}" type="parTrans" cxnId="{E1C79D0A-F706-48C3-A3E1-E7AE6DBEA146}">
      <dgm:prSet/>
      <dgm:spPr/>
      <dgm:t>
        <a:bodyPr/>
        <a:lstStyle/>
        <a:p>
          <a:endParaRPr lang="en-CY"/>
        </a:p>
      </dgm:t>
    </dgm:pt>
    <dgm:pt modelId="{62B690DC-5FAB-41C2-BF36-24C577DE89A3}" type="sibTrans" cxnId="{E1C79D0A-F706-48C3-A3E1-E7AE6DBEA146}">
      <dgm:prSet/>
      <dgm:spPr/>
      <dgm:t>
        <a:bodyPr/>
        <a:lstStyle/>
        <a:p>
          <a:endParaRPr lang="en-CY"/>
        </a:p>
      </dgm:t>
    </dgm:pt>
    <dgm:pt modelId="{E48A7B65-F6EB-4F35-9DBF-029D3AEBC156}" type="pres">
      <dgm:prSet presAssocID="{33CFEFFC-1E70-4AFA-A08A-94F9D220FEC1}" presName="compositeShape" presStyleCnt="0">
        <dgm:presLayoutVars>
          <dgm:dir/>
          <dgm:resizeHandles/>
        </dgm:presLayoutVars>
      </dgm:prSet>
      <dgm:spPr/>
    </dgm:pt>
    <dgm:pt modelId="{B4BC1F43-03EB-40D6-9D97-7E4D96E45AB2}" type="pres">
      <dgm:prSet presAssocID="{33CFEFFC-1E70-4AFA-A08A-94F9D220FEC1}" presName="pyramid" presStyleLbl="node1" presStyleIdx="0" presStyleCnt="1"/>
      <dgm:spPr>
        <a:solidFill>
          <a:schemeClr val="accent2">
            <a:lumMod val="20000"/>
            <a:lumOff val="80000"/>
          </a:schemeClr>
        </a:solidFill>
      </dgm:spPr>
    </dgm:pt>
    <dgm:pt modelId="{C7CE8126-9D44-40A6-BEBF-BD883F60FABD}" type="pres">
      <dgm:prSet presAssocID="{33CFEFFC-1E70-4AFA-A08A-94F9D220FEC1}" presName="theList" presStyleCnt="0"/>
      <dgm:spPr/>
    </dgm:pt>
    <dgm:pt modelId="{F495E2A8-C678-46AC-BE8A-CABA64C78BC8}" type="pres">
      <dgm:prSet presAssocID="{09A58364-0F55-4630-9605-0EA5564576C3}" presName="aNode" presStyleLbl="fgAcc1" presStyleIdx="0" presStyleCnt="4" custScaleY="268771" custLinFactY="-20003" custLinFactNeighborX="6144" custLinFactNeighborY="-100000">
        <dgm:presLayoutVars>
          <dgm:bulletEnabled val="1"/>
        </dgm:presLayoutVars>
      </dgm:prSet>
      <dgm:spPr/>
    </dgm:pt>
    <dgm:pt modelId="{E2CA722E-F431-4B08-86C0-83C07E008EA5}" type="pres">
      <dgm:prSet presAssocID="{09A58364-0F55-4630-9605-0EA5564576C3}" presName="aSpace" presStyleCnt="0"/>
      <dgm:spPr/>
    </dgm:pt>
    <dgm:pt modelId="{8E3B403E-E633-45B8-94E2-A211747705EA}" type="pres">
      <dgm:prSet presAssocID="{E2A47041-D0D0-482F-A037-C97C0A570ADB}" presName="aNode" presStyleLbl="fgAcc1" presStyleIdx="1" presStyleCnt="4" custScaleX="121257" custScaleY="527152" custLinFactY="25650" custLinFactNeighborX="13656" custLinFactNeighborY="100000">
        <dgm:presLayoutVars>
          <dgm:bulletEnabled val="1"/>
        </dgm:presLayoutVars>
      </dgm:prSet>
      <dgm:spPr/>
    </dgm:pt>
    <dgm:pt modelId="{B0926467-AA3C-41E5-A1A3-AAE90D1F2E41}" type="pres">
      <dgm:prSet presAssocID="{E2A47041-D0D0-482F-A037-C97C0A570ADB}" presName="aSpace" presStyleCnt="0"/>
      <dgm:spPr/>
    </dgm:pt>
    <dgm:pt modelId="{FFE4183E-3728-4B2B-96E7-860004B52F8B}" type="pres">
      <dgm:prSet presAssocID="{71EF1296-857E-4543-9DD7-D722F139E049}" presName="aNode" presStyleLbl="fgAcc1" presStyleIdx="2" presStyleCnt="4" custScaleY="174937" custLinFactY="59983" custLinFactNeighborX="6732" custLinFactNeighborY="100000">
        <dgm:presLayoutVars>
          <dgm:bulletEnabled val="1"/>
        </dgm:presLayoutVars>
      </dgm:prSet>
      <dgm:spPr/>
    </dgm:pt>
    <dgm:pt modelId="{CD95D462-6889-4D04-AAC1-8FE27A09C660}" type="pres">
      <dgm:prSet presAssocID="{71EF1296-857E-4543-9DD7-D722F139E049}" presName="aSpace" presStyleCnt="0"/>
      <dgm:spPr/>
    </dgm:pt>
    <dgm:pt modelId="{E813267E-F5B0-42F2-AE22-5693575D76EB}" type="pres">
      <dgm:prSet presAssocID="{3DF991E2-CD85-4647-8F37-2B2F5F3E44CD}" presName="aNode" presStyleLbl="fgAcc1" presStyleIdx="3" presStyleCnt="4" custLinFactY="88034" custLinFactNeighborX="6732" custLinFactNeighborY="100000">
        <dgm:presLayoutVars>
          <dgm:bulletEnabled val="1"/>
        </dgm:presLayoutVars>
      </dgm:prSet>
      <dgm:spPr/>
    </dgm:pt>
    <dgm:pt modelId="{42C5B664-1047-40D1-A706-7BE384C2CC18}" type="pres">
      <dgm:prSet presAssocID="{3DF991E2-CD85-4647-8F37-2B2F5F3E44CD}" presName="aSpace" presStyleCnt="0"/>
      <dgm:spPr/>
    </dgm:pt>
  </dgm:ptLst>
  <dgm:cxnLst>
    <dgm:cxn modelId="{E1C79D0A-F706-48C3-A3E1-E7AE6DBEA146}" srcId="{33CFEFFC-1E70-4AFA-A08A-94F9D220FEC1}" destId="{3DF991E2-CD85-4647-8F37-2B2F5F3E44CD}" srcOrd="3" destOrd="0" parTransId="{3B4B0162-DA4F-4101-9BD7-F189E990120C}" sibTransId="{62B690DC-5FAB-41C2-BF36-24C577DE89A3}"/>
    <dgm:cxn modelId="{3F0CBE2A-0E2F-4496-83D5-592D2D48842C}" srcId="{33CFEFFC-1E70-4AFA-A08A-94F9D220FEC1}" destId="{09A58364-0F55-4630-9605-0EA5564576C3}" srcOrd="0" destOrd="0" parTransId="{D6F10101-3E3C-4384-B060-E4BC10987D7D}" sibTransId="{CDD05332-A840-406C-9E01-3E6C15C574FD}"/>
    <dgm:cxn modelId="{0A6B2136-D934-45F2-A2C6-82760D19CA4E}" type="presOf" srcId="{09A58364-0F55-4630-9605-0EA5564576C3}" destId="{F495E2A8-C678-46AC-BE8A-CABA64C78BC8}" srcOrd="0" destOrd="0" presId="urn:microsoft.com/office/officeart/2005/8/layout/pyramid2"/>
    <dgm:cxn modelId="{01DA7A7A-96EB-482E-A6C0-CDA0134A554A}" type="presOf" srcId="{71EF1296-857E-4543-9DD7-D722F139E049}" destId="{FFE4183E-3728-4B2B-96E7-860004B52F8B}" srcOrd="0" destOrd="0" presId="urn:microsoft.com/office/officeart/2005/8/layout/pyramid2"/>
    <dgm:cxn modelId="{C79DC289-1347-4DC0-A96B-0F3F124F63D0}" type="presOf" srcId="{33CFEFFC-1E70-4AFA-A08A-94F9D220FEC1}" destId="{E48A7B65-F6EB-4F35-9DBF-029D3AEBC156}" srcOrd="0" destOrd="0" presId="urn:microsoft.com/office/officeart/2005/8/layout/pyramid2"/>
    <dgm:cxn modelId="{C7E56D9D-9065-44D1-8889-F4FB8555532C}" type="presOf" srcId="{E2A47041-D0D0-482F-A037-C97C0A570ADB}" destId="{8E3B403E-E633-45B8-94E2-A211747705EA}" srcOrd="0" destOrd="0" presId="urn:microsoft.com/office/officeart/2005/8/layout/pyramid2"/>
    <dgm:cxn modelId="{534AB6C1-1F42-4A1D-880B-A571B6298946}" type="presOf" srcId="{3DF991E2-CD85-4647-8F37-2B2F5F3E44CD}" destId="{E813267E-F5B0-42F2-AE22-5693575D76EB}" srcOrd="0" destOrd="0" presId="urn:microsoft.com/office/officeart/2005/8/layout/pyramid2"/>
    <dgm:cxn modelId="{559D1DD5-35BC-47B7-AB08-CB43F4D17CF1}" srcId="{33CFEFFC-1E70-4AFA-A08A-94F9D220FEC1}" destId="{E2A47041-D0D0-482F-A037-C97C0A570ADB}" srcOrd="1" destOrd="0" parTransId="{B62D11CF-1E7B-4C2B-9AF0-E3439F69DEEA}" sibTransId="{E6C1AA21-057D-4723-BD39-B13CE300E6AD}"/>
    <dgm:cxn modelId="{8FDD63F8-1A82-4830-98E5-C0B8411307A6}" srcId="{33CFEFFC-1E70-4AFA-A08A-94F9D220FEC1}" destId="{71EF1296-857E-4543-9DD7-D722F139E049}" srcOrd="2" destOrd="0" parTransId="{76CB18EA-F802-4457-912C-D26860533475}" sibTransId="{0255131E-38EB-4744-BBA9-BBEE6FD465CE}"/>
    <dgm:cxn modelId="{1801D411-E379-4C0F-85D1-DE8E5E4907DA}" type="presParOf" srcId="{E48A7B65-F6EB-4F35-9DBF-029D3AEBC156}" destId="{B4BC1F43-03EB-40D6-9D97-7E4D96E45AB2}" srcOrd="0" destOrd="0" presId="urn:microsoft.com/office/officeart/2005/8/layout/pyramid2"/>
    <dgm:cxn modelId="{4204B2B6-FDB8-4AB6-8B2A-B86ACBB01384}" type="presParOf" srcId="{E48A7B65-F6EB-4F35-9DBF-029D3AEBC156}" destId="{C7CE8126-9D44-40A6-BEBF-BD883F60FABD}" srcOrd="1" destOrd="0" presId="urn:microsoft.com/office/officeart/2005/8/layout/pyramid2"/>
    <dgm:cxn modelId="{D0E9F55E-EBAC-4B2F-8F88-6D8C893A0660}" type="presParOf" srcId="{C7CE8126-9D44-40A6-BEBF-BD883F60FABD}" destId="{F495E2A8-C678-46AC-BE8A-CABA64C78BC8}" srcOrd="0" destOrd="0" presId="urn:microsoft.com/office/officeart/2005/8/layout/pyramid2"/>
    <dgm:cxn modelId="{DEAE9DD3-B314-4A83-9A1B-353D8E2E6C33}" type="presParOf" srcId="{C7CE8126-9D44-40A6-BEBF-BD883F60FABD}" destId="{E2CA722E-F431-4B08-86C0-83C07E008EA5}" srcOrd="1" destOrd="0" presId="urn:microsoft.com/office/officeart/2005/8/layout/pyramid2"/>
    <dgm:cxn modelId="{4ED9AB71-4001-4D87-829B-A60F32CCD8F0}" type="presParOf" srcId="{C7CE8126-9D44-40A6-BEBF-BD883F60FABD}" destId="{8E3B403E-E633-45B8-94E2-A211747705EA}" srcOrd="2" destOrd="0" presId="urn:microsoft.com/office/officeart/2005/8/layout/pyramid2"/>
    <dgm:cxn modelId="{2DF2C652-48B6-4322-AD2B-A7872D9BEC54}" type="presParOf" srcId="{C7CE8126-9D44-40A6-BEBF-BD883F60FABD}" destId="{B0926467-AA3C-41E5-A1A3-AAE90D1F2E41}" srcOrd="3" destOrd="0" presId="urn:microsoft.com/office/officeart/2005/8/layout/pyramid2"/>
    <dgm:cxn modelId="{09191591-F050-4911-BA6F-FE5179098ABE}" type="presParOf" srcId="{C7CE8126-9D44-40A6-BEBF-BD883F60FABD}" destId="{FFE4183E-3728-4B2B-96E7-860004B52F8B}" srcOrd="4" destOrd="0" presId="urn:microsoft.com/office/officeart/2005/8/layout/pyramid2"/>
    <dgm:cxn modelId="{8AD06401-2615-4E3E-AC90-213A4CA32644}" type="presParOf" srcId="{C7CE8126-9D44-40A6-BEBF-BD883F60FABD}" destId="{CD95D462-6889-4D04-AAC1-8FE27A09C660}" srcOrd="5" destOrd="0" presId="urn:microsoft.com/office/officeart/2005/8/layout/pyramid2"/>
    <dgm:cxn modelId="{0F4DEE0D-2674-4256-9674-1CF5E533FF50}" type="presParOf" srcId="{C7CE8126-9D44-40A6-BEBF-BD883F60FABD}" destId="{E813267E-F5B0-42F2-AE22-5693575D76EB}" srcOrd="6" destOrd="0" presId="urn:microsoft.com/office/officeart/2005/8/layout/pyramid2"/>
    <dgm:cxn modelId="{92DB8712-A1E6-42FE-8671-1C113A5A87C6}" type="presParOf" srcId="{C7CE8126-9D44-40A6-BEBF-BD883F60FABD}" destId="{42C5B664-1047-40D1-A706-7BE384C2CC18}"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D04BD-C09E-4C76-B0D0-1E4004F2DDD6}">
      <dsp:nvSpPr>
        <dsp:cNvPr id="0" name=""/>
        <dsp:cNvSpPr/>
      </dsp:nvSpPr>
      <dsp:spPr>
        <a:xfrm>
          <a:off x="30499" y="2160241"/>
          <a:ext cx="2913593" cy="1124647"/>
        </a:xfrm>
        <a:prstGeom prst="chevron">
          <a:avLst>
            <a:gd name="adj" fmla="val 4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A5AB6-636B-486A-A31C-B02624E04E8C}">
      <dsp:nvSpPr>
        <dsp:cNvPr id="0" name=""/>
        <dsp:cNvSpPr/>
      </dsp:nvSpPr>
      <dsp:spPr>
        <a:xfrm>
          <a:off x="738653" y="2464031"/>
          <a:ext cx="2460368" cy="1124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0" i="0" kern="1200" dirty="0">
              <a:solidFill>
                <a:schemeClr val="accent6">
                  <a:lumMod val="50000"/>
                </a:schemeClr>
              </a:solidFill>
            </a:rPr>
            <a:t>Παρατηρεί τη φύση </a:t>
          </a:r>
          <a:endParaRPr lang="en-CY" sz="2000" b="0" i="0" kern="1200" dirty="0">
            <a:solidFill>
              <a:schemeClr val="accent6">
                <a:lumMod val="50000"/>
              </a:schemeClr>
            </a:solidFill>
          </a:endParaRPr>
        </a:p>
      </dsp:txBody>
      <dsp:txXfrm>
        <a:off x="771593" y="2496971"/>
        <a:ext cx="2394488" cy="1058767"/>
      </dsp:txXfrm>
    </dsp:sp>
    <dsp:sp modelId="{3D82D580-5E8E-4CCA-A7AD-7CFF9C36632E}">
      <dsp:nvSpPr>
        <dsp:cNvPr id="0" name=""/>
        <dsp:cNvSpPr/>
      </dsp:nvSpPr>
      <dsp:spPr>
        <a:xfrm>
          <a:off x="3329131" y="2199581"/>
          <a:ext cx="2913593" cy="1124647"/>
        </a:xfrm>
        <a:prstGeom prst="chevron">
          <a:avLst>
            <a:gd name="adj" fmla="val 40000"/>
          </a:avLst>
        </a:prstGeom>
        <a:solidFill>
          <a:srgbClr val="6CA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D8B73-3C7C-4120-953E-6783ABE92634}">
      <dsp:nvSpPr>
        <dsp:cNvPr id="0" name=""/>
        <dsp:cNvSpPr/>
      </dsp:nvSpPr>
      <dsp:spPr>
        <a:xfrm>
          <a:off x="4106089" y="2480743"/>
          <a:ext cx="2460368" cy="11246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0" kern="1200" dirty="0">
              <a:solidFill>
                <a:schemeClr val="accent6">
                  <a:lumMod val="50000"/>
                </a:schemeClr>
              </a:solidFill>
            </a:rPr>
            <a:t>Πειραματίζεται</a:t>
          </a:r>
          <a:r>
            <a:rPr lang="el-GR" sz="2000" b="1" kern="1200" dirty="0">
              <a:solidFill>
                <a:schemeClr val="accent6">
                  <a:lumMod val="50000"/>
                </a:schemeClr>
              </a:solidFill>
            </a:rPr>
            <a:t> </a:t>
          </a:r>
          <a:endParaRPr lang="en-CY" sz="2000" b="1" kern="1200" dirty="0">
            <a:solidFill>
              <a:schemeClr val="accent6">
                <a:lumMod val="50000"/>
              </a:schemeClr>
            </a:solidFill>
          </a:endParaRPr>
        </a:p>
      </dsp:txBody>
      <dsp:txXfrm>
        <a:off x="4139029" y="2513683"/>
        <a:ext cx="2394488" cy="1058767"/>
      </dsp:txXfrm>
    </dsp:sp>
    <dsp:sp modelId="{704F4B46-73CB-43CD-BE23-B972FABABBE4}">
      <dsp:nvSpPr>
        <dsp:cNvPr id="0" name=""/>
        <dsp:cNvSpPr/>
      </dsp:nvSpPr>
      <dsp:spPr>
        <a:xfrm>
          <a:off x="6657102" y="2193719"/>
          <a:ext cx="2913593" cy="1124647"/>
        </a:xfrm>
        <a:prstGeom prst="chevron">
          <a:avLst>
            <a:gd name="adj" fmla="val 4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0F2FB1-FCBE-464A-A779-29CE823F6E64}">
      <dsp:nvSpPr>
        <dsp:cNvPr id="0" name=""/>
        <dsp:cNvSpPr/>
      </dsp:nvSpPr>
      <dsp:spPr>
        <a:xfrm>
          <a:off x="7403134" y="2446444"/>
          <a:ext cx="2460368" cy="11480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0" i="0" kern="1200" dirty="0">
              <a:solidFill>
                <a:schemeClr val="accent6">
                  <a:lumMod val="50000"/>
                </a:schemeClr>
              </a:solidFill>
            </a:rPr>
            <a:t>Ανακαλύπτει: δηλητηριώδη/ ευεργετικά</a:t>
          </a:r>
          <a:endParaRPr lang="en-CY" sz="2000" b="0" kern="1200" dirty="0">
            <a:solidFill>
              <a:schemeClr val="accent6">
                <a:lumMod val="50000"/>
              </a:schemeClr>
            </a:solidFill>
          </a:endParaRPr>
        </a:p>
      </dsp:txBody>
      <dsp:txXfrm>
        <a:off x="7436761" y="2480071"/>
        <a:ext cx="2393114" cy="1080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31286-124D-4C22-8534-D4D57739A9B7}">
      <dsp:nvSpPr>
        <dsp:cNvPr id="0" name=""/>
        <dsp:cNvSpPr/>
      </dsp:nvSpPr>
      <dsp:spPr>
        <a:xfrm>
          <a:off x="0" y="348828"/>
          <a:ext cx="4834706" cy="579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8BC95A-AFEF-4465-92F5-0DE4B2A6927F}">
      <dsp:nvSpPr>
        <dsp:cNvPr id="0" name=""/>
        <dsp:cNvSpPr/>
      </dsp:nvSpPr>
      <dsp:spPr>
        <a:xfrm>
          <a:off x="216021" y="36003"/>
          <a:ext cx="3384294" cy="6789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18" tIns="0" rIns="127918" bIns="0" numCol="1" spcCol="1270" anchor="ctr" anchorCtr="0">
          <a:noAutofit/>
        </a:bodyPr>
        <a:lstStyle/>
        <a:p>
          <a:pPr marL="0" lvl="0" indent="0" algn="l" defTabSz="1022350">
            <a:lnSpc>
              <a:spcPct val="90000"/>
            </a:lnSpc>
            <a:spcBef>
              <a:spcPct val="0"/>
            </a:spcBef>
            <a:spcAft>
              <a:spcPct val="35000"/>
            </a:spcAft>
            <a:buNone/>
          </a:pPr>
          <a:r>
            <a:rPr lang="el-GR" sz="2300" kern="1200" dirty="0"/>
            <a:t>Ε</a:t>
          </a:r>
          <a:r>
            <a:rPr lang="el-GR" sz="2300" b="0" i="0" kern="1200" dirty="0"/>
            <a:t>νστικτώδης &amp; εμπειρική</a:t>
          </a:r>
          <a:endParaRPr lang="en-CY" sz="2300" kern="1200" dirty="0"/>
        </a:p>
      </dsp:txBody>
      <dsp:txXfrm>
        <a:off x="249165" y="69147"/>
        <a:ext cx="3318006" cy="612672"/>
      </dsp:txXfrm>
    </dsp:sp>
    <dsp:sp modelId="{4BE33794-3F60-4255-B324-363F11967452}">
      <dsp:nvSpPr>
        <dsp:cNvPr id="0" name=""/>
        <dsp:cNvSpPr/>
      </dsp:nvSpPr>
      <dsp:spPr>
        <a:xfrm>
          <a:off x="0" y="1392108"/>
          <a:ext cx="4834706" cy="579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583B6E-1513-4909-981C-E60FA5C61F50}">
      <dsp:nvSpPr>
        <dsp:cNvPr id="0" name=""/>
        <dsp:cNvSpPr/>
      </dsp:nvSpPr>
      <dsp:spPr>
        <a:xfrm>
          <a:off x="241735" y="1052628"/>
          <a:ext cx="3384294" cy="67896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18" tIns="0" rIns="127918" bIns="0" numCol="1" spcCol="1270" anchor="ctr" anchorCtr="0">
          <a:noAutofit/>
        </a:bodyPr>
        <a:lstStyle/>
        <a:p>
          <a:pPr marL="0" lvl="0" indent="0" algn="ctr" defTabSz="1022350">
            <a:lnSpc>
              <a:spcPct val="90000"/>
            </a:lnSpc>
            <a:spcBef>
              <a:spcPct val="0"/>
            </a:spcBef>
            <a:spcAft>
              <a:spcPct val="35000"/>
            </a:spcAft>
            <a:buNone/>
          </a:pPr>
          <a:r>
            <a:rPr lang="el-GR" sz="2300" b="0" i="0" kern="1200" dirty="0"/>
            <a:t>Δαιμονιακή</a:t>
          </a:r>
          <a:endParaRPr lang="en-CY" sz="2300" kern="1200" dirty="0"/>
        </a:p>
      </dsp:txBody>
      <dsp:txXfrm>
        <a:off x="274879" y="1085772"/>
        <a:ext cx="3318006" cy="612672"/>
      </dsp:txXfrm>
    </dsp:sp>
    <dsp:sp modelId="{A6F8B149-E0D9-4CE2-A98F-30C0BCB66177}">
      <dsp:nvSpPr>
        <dsp:cNvPr id="0" name=""/>
        <dsp:cNvSpPr/>
      </dsp:nvSpPr>
      <dsp:spPr>
        <a:xfrm>
          <a:off x="0" y="2435387"/>
          <a:ext cx="4834706" cy="579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56698-C873-4648-97C8-39DDE18EDECC}">
      <dsp:nvSpPr>
        <dsp:cNvPr id="0" name=""/>
        <dsp:cNvSpPr/>
      </dsp:nvSpPr>
      <dsp:spPr>
        <a:xfrm>
          <a:off x="241735" y="2095908"/>
          <a:ext cx="3384294" cy="67896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918" tIns="0" rIns="127918" bIns="0" numCol="1" spcCol="1270" anchor="ctr" anchorCtr="0">
          <a:noAutofit/>
        </a:bodyPr>
        <a:lstStyle/>
        <a:p>
          <a:pPr marL="0" lvl="0" indent="0" algn="l" defTabSz="1022350">
            <a:lnSpc>
              <a:spcPct val="90000"/>
            </a:lnSpc>
            <a:spcBef>
              <a:spcPct val="0"/>
            </a:spcBef>
            <a:spcAft>
              <a:spcPct val="35000"/>
            </a:spcAft>
            <a:buNone/>
          </a:pPr>
          <a:r>
            <a:rPr lang="el-GR" sz="2300" kern="1200" dirty="0"/>
            <a:t>Μαγική &amp; θεοκρατική</a:t>
          </a:r>
          <a:endParaRPr lang="en-CY" sz="2300" kern="1200" dirty="0"/>
        </a:p>
      </dsp:txBody>
      <dsp:txXfrm>
        <a:off x="274879" y="2129052"/>
        <a:ext cx="331800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215396"/>
          <a:ext cx="4980451" cy="18963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6538" tIns="291592" rIns="386538"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dirty="0"/>
            <a:t>Παρατηρεί τις επιδράσεις των βοτάνων στα ζώα</a:t>
          </a:r>
          <a:r>
            <a:rPr lang="en-US" sz="1400" kern="1200" dirty="0"/>
            <a:t>.</a:t>
          </a:r>
        </a:p>
        <a:p>
          <a:pPr marL="114300" lvl="1" indent="-114300" algn="l" defTabSz="622300">
            <a:lnSpc>
              <a:spcPct val="90000"/>
            </a:lnSpc>
            <a:spcBef>
              <a:spcPct val="0"/>
            </a:spcBef>
            <a:spcAft>
              <a:spcPct val="15000"/>
            </a:spcAft>
            <a:buChar char="•"/>
          </a:pPr>
          <a:r>
            <a:rPr lang="el-GR" sz="1400" kern="1200" dirty="0"/>
            <a:t>Παρατηρεί και συσχετίζει τη χρήση των βοτάνων, ως θεραπευτικών μέσων, με συγκεκριμένες ασθένειες στον άνθρωπο.</a:t>
          </a:r>
          <a:endParaRPr lang="en-US" sz="1400" kern="1200" dirty="0"/>
        </a:p>
        <a:p>
          <a:pPr marL="114300" lvl="1" indent="-114300" algn="just" defTabSz="622300">
            <a:lnSpc>
              <a:spcPct val="90000"/>
            </a:lnSpc>
            <a:spcBef>
              <a:spcPct val="0"/>
            </a:spcBef>
            <a:spcAft>
              <a:spcPct val="15000"/>
            </a:spcAft>
            <a:buChar char="•"/>
          </a:pPr>
          <a:r>
            <a:rPr lang="el-GR" sz="1400" kern="1200" dirty="0"/>
            <a:t>Εξασκεί τη θεραπευτική ελεύθερα </a:t>
          </a:r>
          <a:r>
            <a:rPr lang="en-US" sz="1400" kern="1200" dirty="0"/>
            <a:t>o </a:t>
          </a:r>
          <a:r>
            <a:rPr lang="el-GR" sz="1400" kern="1200" dirty="0"/>
            <a:t>οποιοσδήποτε στην οικογένεια ή στη φυλή. </a:t>
          </a:r>
          <a:endParaRPr lang="en-US" sz="1400" kern="1200" dirty="0"/>
        </a:p>
        <a:p>
          <a:pPr marL="114300" lvl="1" indent="-114300" algn="just" defTabSz="622300">
            <a:lnSpc>
              <a:spcPct val="90000"/>
            </a:lnSpc>
            <a:spcBef>
              <a:spcPct val="0"/>
            </a:spcBef>
            <a:spcAft>
              <a:spcPct val="15000"/>
            </a:spcAft>
            <a:buChar char="•"/>
          </a:pPr>
          <a:endParaRPr lang="en-CY" sz="1400" kern="1200" dirty="0"/>
        </a:p>
      </dsp:txBody>
      <dsp:txXfrm>
        <a:off x="0" y="215396"/>
        <a:ext cx="4980451" cy="1896300"/>
      </dsp:txXfrm>
    </dsp:sp>
    <dsp:sp modelId="{674922F1-7266-4681-AD4F-1C618A5FFF23}">
      <dsp:nvSpPr>
        <dsp:cNvPr id="0" name=""/>
        <dsp:cNvSpPr/>
      </dsp:nvSpPr>
      <dsp:spPr>
        <a:xfrm>
          <a:off x="249022" y="8756"/>
          <a:ext cx="3486315" cy="41327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774" tIns="0" rIns="131774" bIns="0" numCol="1" spcCol="1270" anchor="ctr" anchorCtr="0">
          <a:noAutofit/>
        </a:bodyPr>
        <a:lstStyle/>
        <a:p>
          <a:pPr marL="0" lvl="0" indent="0" algn="l" defTabSz="622300">
            <a:lnSpc>
              <a:spcPct val="90000"/>
            </a:lnSpc>
            <a:spcBef>
              <a:spcPct val="0"/>
            </a:spcBef>
            <a:spcAft>
              <a:spcPct val="35000"/>
            </a:spcAft>
            <a:buNone/>
          </a:pPr>
          <a:endParaRPr lang="el-GR" sz="1400" kern="1200" dirty="0"/>
        </a:p>
        <a:p>
          <a:pPr marL="0" lvl="0" indent="0" algn="ctr" defTabSz="622300">
            <a:lnSpc>
              <a:spcPct val="90000"/>
            </a:lnSpc>
            <a:spcBef>
              <a:spcPct val="0"/>
            </a:spcBef>
            <a:spcAft>
              <a:spcPct val="35000"/>
            </a:spcAft>
            <a:buNone/>
          </a:pPr>
          <a:r>
            <a:rPr lang="el-GR" sz="1400" kern="1200" dirty="0"/>
            <a:t>Ενστικτώδης </a:t>
          </a:r>
          <a:r>
            <a:rPr lang="en-US" sz="1400" kern="1200" dirty="0"/>
            <a:t>–</a:t>
          </a:r>
          <a:r>
            <a:rPr lang="el-GR" sz="1400" kern="1200" dirty="0"/>
            <a:t> εμπειρική θεραπευτική</a:t>
          </a:r>
        </a:p>
        <a:p>
          <a:pPr marL="0" lvl="0" indent="0" algn="l" defTabSz="622300">
            <a:lnSpc>
              <a:spcPct val="90000"/>
            </a:lnSpc>
            <a:spcBef>
              <a:spcPct val="0"/>
            </a:spcBef>
            <a:spcAft>
              <a:spcPct val="35000"/>
            </a:spcAft>
            <a:buNone/>
          </a:pPr>
          <a:r>
            <a:rPr lang="el-GR" sz="1400" kern="1200" dirty="0"/>
            <a:t> </a:t>
          </a:r>
          <a:endParaRPr lang="en-CY" sz="1400" kern="1200" dirty="0"/>
        </a:p>
      </dsp:txBody>
      <dsp:txXfrm>
        <a:off x="269197" y="28931"/>
        <a:ext cx="3445965" cy="372929"/>
      </dsp:txXfrm>
    </dsp:sp>
    <dsp:sp modelId="{5282638F-EFF2-4770-BB1A-21455422E45D}">
      <dsp:nvSpPr>
        <dsp:cNvPr id="0" name=""/>
        <dsp:cNvSpPr/>
      </dsp:nvSpPr>
      <dsp:spPr>
        <a:xfrm>
          <a:off x="0" y="2393936"/>
          <a:ext cx="4980451" cy="119069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6538" tIns="291592" rIns="386538" bIns="99568" numCol="1" spcCol="1270" anchor="t" anchorCtr="0">
          <a:noAutofit/>
        </a:bodyPr>
        <a:lstStyle/>
        <a:p>
          <a:pPr marL="114300" lvl="1" indent="-114300" algn="just" defTabSz="622300">
            <a:lnSpc>
              <a:spcPct val="90000"/>
            </a:lnSpc>
            <a:spcBef>
              <a:spcPct val="0"/>
            </a:spcBef>
            <a:spcAft>
              <a:spcPct val="15000"/>
            </a:spcAft>
            <a:buChar char="•"/>
          </a:pPr>
          <a:r>
            <a:rPr lang="el-GR" sz="1400" kern="1200" dirty="0"/>
            <a:t>Μη κατανοώντας τα αίτια μιας ασθένειας, ο άνθρωπος τα απέδιδε σε κακές δυνάμεις/δαιμόνια και κατέφευγε σε εξορκισμούς → δαιμονιακή θεραπευτική από τον ιατρό – μάγο.</a:t>
          </a:r>
          <a:endParaRPr lang="en-US" sz="1400" kern="1200" dirty="0"/>
        </a:p>
      </dsp:txBody>
      <dsp:txXfrm>
        <a:off x="0" y="2393936"/>
        <a:ext cx="4980451" cy="1190699"/>
      </dsp:txXfrm>
    </dsp:sp>
    <dsp:sp modelId="{21EEBBE2-729F-4D85-8CAE-C2B30FF126D2}">
      <dsp:nvSpPr>
        <dsp:cNvPr id="0" name=""/>
        <dsp:cNvSpPr/>
      </dsp:nvSpPr>
      <dsp:spPr>
        <a:xfrm>
          <a:off x="249022" y="2187296"/>
          <a:ext cx="3486315" cy="41327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774" tIns="0" rIns="131774" bIns="0" numCol="1" spcCol="1270" anchor="ctr" anchorCtr="0">
          <a:noAutofit/>
        </a:bodyPr>
        <a:lstStyle/>
        <a:p>
          <a:pPr marL="0" lvl="0" indent="0" algn="ctr" defTabSz="622300">
            <a:lnSpc>
              <a:spcPct val="90000"/>
            </a:lnSpc>
            <a:spcBef>
              <a:spcPct val="0"/>
            </a:spcBef>
            <a:spcAft>
              <a:spcPct val="35000"/>
            </a:spcAft>
            <a:buNone/>
          </a:pPr>
          <a:r>
            <a:rPr lang="el-GR" sz="1400" b="0" i="0" kern="1200" dirty="0"/>
            <a:t>Δαιμονιακή θεραπευτική </a:t>
          </a:r>
          <a:endParaRPr lang="en-US" sz="1400" kern="1200" dirty="0"/>
        </a:p>
      </dsp:txBody>
      <dsp:txXfrm>
        <a:off x="269197" y="2207471"/>
        <a:ext cx="3445965" cy="372929"/>
      </dsp:txXfrm>
    </dsp:sp>
    <dsp:sp modelId="{964E6811-5072-4466-B721-689C35A65029}">
      <dsp:nvSpPr>
        <dsp:cNvPr id="0" name=""/>
        <dsp:cNvSpPr/>
      </dsp:nvSpPr>
      <dsp:spPr>
        <a:xfrm>
          <a:off x="0" y="3866876"/>
          <a:ext cx="4980451" cy="18963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6538" tIns="291592" rIns="386538" bIns="99568" numCol="1" spcCol="1270" anchor="t" anchorCtr="0">
          <a:noAutofit/>
        </a:bodyPr>
        <a:lstStyle/>
        <a:p>
          <a:pPr marL="114300" lvl="1" indent="-114300" algn="l" defTabSz="622300">
            <a:lnSpc>
              <a:spcPct val="90000"/>
            </a:lnSpc>
            <a:spcBef>
              <a:spcPct val="0"/>
            </a:spcBef>
            <a:spcAft>
              <a:spcPct val="15000"/>
            </a:spcAft>
            <a:buChar char="•"/>
          </a:pPr>
          <a:r>
            <a:rPr lang="el-GR" sz="1400" b="0" kern="1200" dirty="0"/>
            <a:t>Θρησκεία και ιατρική συνδέθηκαν</a:t>
          </a:r>
          <a:r>
            <a:rPr lang="en-US" sz="1400" b="0" kern="1200" dirty="0"/>
            <a:t>. </a:t>
          </a:r>
        </a:p>
        <a:p>
          <a:pPr marL="114300" lvl="1" indent="-114300" algn="l" defTabSz="622300">
            <a:lnSpc>
              <a:spcPct val="90000"/>
            </a:lnSpc>
            <a:spcBef>
              <a:spcPct val="0"/>
            </a:spcBef>
            <a:spcAft>
              <a:spcPct val="15000"/>
            </a:spcAft>
            <a:buChar char="•"/>
          </a:pPr>
          <a:r>
            <a:rPr lang="el-GR" sz="1400" b="0" kern="1200" dirty="0"/>
            <a:t>Γίνονται τελετουργίες για την απομάκρυνση του πονηρού πνεύματος.</a:t>
          </a:r>
          <a:endParaRPr lang="en-US" sz="1400" b="0" kern="1200" dirty="0"/>
        </a:p>
        <a:p>
          <a:pPr marL="114300" lvl="1" indent="-114300" algn="l" defTabSz="622300">
            <a:lnSpc>
              <a:spcPct val="90000"/>
            </a:lnSpc>
            <a:spcBef>
              <a:spcPct val="0"/>
            </a:spcBef>
            <a:spcAft>
              <a:spcPct val="15000"/>
            </a:spcAft>
            <a:buChar char="•"/>
          </a:pPr>
          <a:r>
            <a:rPr lang="el-GR" sz="1400" kern="1200" dirty="0"/>
            <a:t>Εξασκείται από τους ιερείς που είχαν την επιθυμία να επιτύχουν σωματική και πνευματική ανακούφιση των ανθρώπων.</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0" y="3866876"/>
        <a:ext cx="4980451" cy="1896300"/>
      </dsp:txXfrm>
    </dsp:sp>
    <dsp:sp modelId="{5B203A22-00AF-46E7-9415-C6DAFD7E01CC}">
      <dsp:nvSpPr>
        <dsp:cNvPr id="0" name=""/>
        <dsp:cNvSpPr/>
      </dsp:nvSpPr>
      <dsp:spPr>
        <a:xfrm>
          <a:off x="249022" y="3660236"/>
          <a:ext cx="3486315" cy="413279"/>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774" tIns="0" rIns="131774" bIns="0" numCol="1" spcCol="1270" anchor="ctr" anchorCtr="0">
          <a:noAutofit/>
        </a:bodyPr>
        <a:lstStyle/>
        <a:p>
          <a:pPr marL="0" lvl="0" indent="0" algn="ctr" defTabSz="622300">
            <a:lnSpc>
              <a:spcPct val="90000"/>
            </a:lnSpc>
            <a:spcBef>
              <a:spcPct val="0"/>
            </a:spcBef>
            <a:spcAft>
              <a:spcPct val="35000"/>
            </a:spcAft>
            <a:buNone/>
          </a:pPr>
          <a:r>
            <a:rPr lang="el-GR" sz="1400" kern="1200" dirty="0"/>
            <a:t>Μαγική </a:t>
          </a:r>
          <a:r>
            <a:rPr lang="en-US" sz="1400" kern="1200" dirty="0"/>
            <a:t>–</a:t>
          </a:r>
          <a:r>
            <a:rPr lang="el-GR" sz="1400" kern="1200" dirty="0"/>
            <a:t> θεοκρατική θεραπευτική</a:t>
          </a:r>
          <a:endParaRPr lang="en-US" sz="1400" kern="1200" dirty="0"/>
        </a:p>
      </dsp:txBody>
      <dsp:txXfrm>
        <a:off x="269197" y="3680411"/>
        <a:ext cx="3445965" cy="372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C1F43-03EB-40D6-9D97-7E4D96E45AB2}">
      <dsp:nvSpPr>
        <dsp:cNvPr id="0" name=""/>
        <dsp:cNvSpPr/>
      </dsp:nvSpPr>
      <dsp:spPr>
        <a:xfrm>
          <a:off x="505090" y="0"/>
          <a:ext cx="2344269" cy="4687415"/>
        </a:xfrm>
        <a:prstGeom prst="triangl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5E2A8-C678-46AC-BE8A-CABA64C78BC8}">
      <dsp:nvSpPr>
        <dsp:cNvPr id="0" name=""/>
        <dsp:cNvSpPr/>
      </dsp:nvSpPr>
      <dsp:spPr>
        <a:xfrm>
          <a:off x="1770845" y="362354"/>
          <a:ext cx="1523774" cy="8981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ανώτερη συνειδητότητα-ανώτερος εαυτός</a:t>
          </a:r>
          <a:endParaRPr lang="en-CY" sz="1400" kern="1200" dirty="0"/>
        </a:p>
      </dsp:txBody>
      <dsp:txXfrm>
        <a:off x="1814688" y="406197"/>
        <a:ext cx="1436088" cy="810443"/>
      </dsp:txXfrm>
    </dsp:sp>
    <dsp:sp modelId="{8E3B403E-E633-45B8-94E2-A211747705EA}">
      <dsp:nvSpPr>
        <dsp:cNvPr id="0" name=""/>
        <dsp:cNvSpPr/>
      </dsp:nvSpPr>
      <dsp:spPr>
        <a:xfrm>
          <a:off x="1723356" y="1538348"/>
          <a:ext cx="1847683" cy="176153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i="1" kern="1200" dirty="0">
              <a:solidFill>
                <a:srgbClr val="002060"/>
              </a:solidFill>
            </a:rPr>
            <a:t>ἔθος</a:t>
          </a:r>
          <a:r>
            <a:rPr lang="el-GR" sz="1200" b="0" i="0" kern="1200" dirty="0"/>
            <a:t> </a:t>
          </a:r>
          <a:r>
            <a:rPr lang="el-GR" sz="1200" kern="1200" dirty="0"/>
            <a:t>(=συνήθεια)</a:t>
          </a:r>
        </a:p>
        <a:p>
          <a:pPr marL="0" lvl="0" indent="0" algn="ctr" defTabSz="533400">
            <a:lnSpc>
              <a:spcPct val="90000"/>
            </a:lnSpc>
            <a:spcBef>
              <a:spcPct val="0"/>
            </a:spcBef>
            <a:spcAft>
              <a:spcPct val="35000"/>
            </a:spcAft>
            <a:buNone/>
          </a:pPr>
          <a:r>
            <a:rPr lang="el-GR" sz="1200" kern="1200" dirty="0">
              <a:latin typeface="Cambria" panose="02040503050406030204" pitchFamily="18" charset="0"/>
              <a:ea typeface="Cambria" panose="02040503050406030204" pitchFamily="18" charset="0"/>
            </a:rPr>
            <a:t>   ↓</a:t>
          </a:r>
        </a:p>
        <a:p>
          <a:pPr marL="0" lvl="0" indent="0" algn="ctr" defTabSz="533400">
            <a:lnSpc>
              <a:spcPct val="90000"/>
            </a:lnSpc>
            <a:spcBef>
              <a:spcPct val="0"/>
            </a:spcBef>
            <a:spcAft>
              <a:spcPct val="35000"/>
            </a:spcAft>
            <a:buNone/>
          </a:pPr>
          <a:r>
            <a:rPr lang="el-GR" sz="1200" kern="1200" dirty="0">
              <a:latin typeface="Cambria" panose="02040503050406030204" pitchFamily="18" charset="0"/>
              <a:ea typeface="Cambria" panose="02040503050406030204" pitchFamily="18" charset="0"/>
            </a:rPr>
            <a:t>καλλιεργεί</a:t>
          </a:r>
          <a:endParaRPr lang="el-GR" sz="1200" kern="1200" dirty="0"/>
        </a:p>
        <a:p>
          <a:pPr marL="0" lvl="0" indent="0" algn="ctr" defTabSz="533400">
            <a:lnSpc>
              <a:spcPct val="90000"/>
            </a:lnSpc>
            <a:spcBef>
              <a:spcPct val="0"/>
            </a:spcBef>
            <a:spcAft>
              <a:spcPct val="35000"/>
            </a:spcAft>
            <a:buNone/>
          </a:pPr>
          <a:r>
            <a:rPr lang="el-GR" sz="1200" b="1" i="1" kern="1200" dirty="0">
              <a:solidFill>
                <a:srgbClr val="002060"/>
              </a:solidFill>
            </a:rPr>
            <a:t>ἦθος</a:t>
          </a:r>
          <a:r>
            <a:rPr lang="el-GR" sz="1200" b="0" i="1" kern="1200" dirty="0"/>
            <a:t>(= </a:t>
          </a:r>
          <a:r>
            <a:rPr lang="el-GR" sz="1200" b="0" i="0" kern="1200" dirty="0"/>
            <a:t>ο χαρακτήρας-ηθική συμπεριφορά</a:t>
          </a:r>
          <a:r>
            <a:rPr lang="el-GR" sz="1200" b="0" i="1" kern="1200" dirty="0"/>
            <a:t>)</a:t>
          </a:r>
        </a:p>
        <a:p>
          <a:pPr marL="0" lvl="0" indent="0" algn="ctr" defTabSz="533400">
            <a:lnSpc>
              <a:spcPct val="90000"/>
            </a:lnSpc>
            <a:spcBef>
              <a:spcPct val="0"/>
            </a:spcBef>
            <a:spcAft>
              <a:spcPct val="35000"/>
            </a:spcAft>
            <a:buNone/>
          </a:pPr>
          <a:r>
            <a:rPr lang="el-GR" sz="1200" kern="1200" dirty="0">
              <a:latin typeface="Cambria" panose="02040503050406030204" pitchFamily="18" charset="0"/>
              <a:ea typeface="Cambria" panose="02040503050406030204" pitchFamily="18" charset="0"/>
            </a:rPr>
            <a:t>↓                     διαμορφώνει</a:t>
          </a:r>
        </a:p>
        <a:p>
          <a:pPr marL="0" lvl="0" indent="0" algn="ctr" defTabSz="533400">
            <a:lnSpc>
              <a:spcPct val="90000"/>
            </a:lnSpc>
            <a:spcBef>
              <a:spcPct val="0"/>
            </a:spcBef>
            <a:spcAft>
              <a:spcPct val="35000"/>
            </a:spcAft>
            <a:buNone/>
          </a:pPr>
          <a:r>
            <a:rPr lang="el-GR" sz="1200" b="1" kern="1200" dirty="0">
              <a:solidFill>
                <a:srgbClr val="002060"/>
              </a:solidFill>
              <a:latin typeface="Cambria" panose="02040503050406030204" pitchFamily="18" charset="0"/>
              <a:ea typeface="Cambria" panose="02040503050406030204" pitchFamily="18" charset="0"/>
            </a:rPr>
            <a:t>καρδιά &amp; ψυχή</a:t>
          </a:r>
          <a:endParaRPr lang="en-CY" sz="1200" b="1" kern="1200" dirty="0">
            <a:solidFill>
              <a:srgbClr val="002060"/>
            </a:solidFill>
          </a:endParaRPr>
        </a:p>
      </dsp:txBody>
      <dsp:txXfrm>
        <a:off x="1809347" y="1624339"/>
        <a:ext cx="1675701" cy="1589556"/>
      </dsp:txXfrm>
    </dsp:sp>
    <dsp:sp modelId="{FFE4183E-3728-4B2B-96E7-860004B52F8B}">
      <dsp:nvSpPr>
        <dsp:cNvPr id="0" name=""/>
        <dsp:cNvSpPr/>
      </dsp:nvSpPr>
      <dsp:spPr>
        <a:xfrm>
          <a:off x="1779805" y="3456385"/>
          <a:ext cx="1523774" cy="58457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θέληση- βούληση-πρόθεση</a:t>
          </a:r>
          <a:endParaRPr lang="en-CY" sz="1400" kern="1200" dirty="0"/>
        </a:p>
      </dsp:txBody>
      <dsp:txXfrm>
        <a:off x="1808341" y="3484921"/>
        <a:ext cx="1466702" cy="527500"/>
      </dsp:txXfrm>
    </dsp:sp>
    <dsp:sp modelId="{E813267E-F5B0-42F2-AE22-5693575D76EB}">
      <dsp:nvSpPr>
        <dsp:cNvPr id="0" name=""/>
        <dsp:cNvSpPr/>
      </dsp:nvSpPr>
      <dsp:spPr>
        <a:xfrm>
          <a:off x="1779805" y="4176463"/>
          <a:ext cx="1523774" cy="33416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ένστικτα</a:t>
          </a:r>
          <a:endParaRPr lang="en-CY" sz="1400" kern="1200" dirty="0"/>
        </a:p>
      </dsp:txBody>
      <dsp:txXfrm>
        <a:off x="1796117" y="4192775"/>
        <a:ext cx="1491150" cy="3015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5/17/23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5/17/23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3295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63540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2311636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p:spPr>
        <p:txBody>
          <a:bodyPr>
            <a:noAutofit/>
          </a:bodyPr>
          <a:lstStyle>
            <a:lvl1pPr>
              <a:defRPr sz="5400">
                <a:solidFill>
                  <a:schemeClr val="tx2">
                    <a:lumMod val="7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tx1"/>
                </a:solidFill>
              </a:defRPr>
            </a:lvl1pPr>
          </a:lstStyle>
          <a:p>
            <a:fld id="{80BBE6BF-C811-45BB-8BA9-22EFF2B83FFA}" type="datetime1">
              <a:rPr lang="en-US" smtClean="0"/>
              <a:t>5/17/23</a:t>
            </a:fld>
            <a:endParaRPr lang="en-US"/>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tx1"/>
                </a:solidFill>
              </a:defRPr>
            </a:lvl1pPr>
          </a:lstStyle>
          <a:p>
            <a:fld id="{7DC1BBB0-96F0-4077-A278-0F3FB5C104D3}" type="slidenum">
              <a:rPr lang="en-US" smtClean="0"/>
              <a:pPr/>
              <a:t>‹#›</a:t>
            </a:fld>
            <a:endParaRPr lang="en-US"/>
          </a:p>
        </p:txBody>
      </p:sp>
      <p:pic>
        <p:nvPicPr>
          <p:cNvPr id="55"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36" name="Rectangle 35"/>
          <p:cNvSpPr/>
          <p:nvPr userDrawn="1"/>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0114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Vertical Text Placeholder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42DF41C5-B5F2-469F-BA25-292CFCDAF6E0}" type="datetime1">
              <a:rPr lang="en-US" smtClean="0"/>
              <a:t>5/17/23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496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dirty="0"/>
          </a:p>
        </p:txBody>
      </p:sp>
      <p:sp>
        <p:nvSpPr>
          <p:cNvPr id="3" name="Vertical Text Placeholder 2"/>
          <p:cNvSpPr>
            <a:spLocks noGrp="1"/>
          </p:cNvSpPr>
          <p:nvPr>
            <p:ph type="body" orient="vert" idx="1" hasCustomPrompt="1"/>
          </p:nvPr>
        </p:nvSpPr>
        <p:spPr>
          <a:xfrm>
            <a:off x="1598613" y="685800"/>
            <a:ext cx="7848599" cy="5486400"/>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E69D85FE-5443-4629-8A1C-6F6EA57CBD60}" type="datetime1">
              <a:rPr lang="en-US" smtClean="0"/>
              <a:t>5/17/23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8" name="Rectangle 7"/>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8486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F39362CC-4597-4E8E-AFE5-237B3DA1FF07}" type="datetime1">
              <a:rPr lang="en-US" smtClean="0"/>
              <a:t>5/17/23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5321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19454" y="1600201"/>
            <a:ext cx="8283272" cy="2654064"/>
          </a:xfrm>
        </p:spPr>
        <p:txBody>
          <a:bodyPr anchor="b">
            <a:normAutofit/>
          </a:bodyPr>
          <a:lstStyle>
            <a:lvl1pPr algn="l">
              <a:defRPr sz="5400" b="0" cap="none" baseline="0">
                <a:solidFill>
                  <a:schemeClr val="tx2">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919454"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E1F63988-78D4-46C4-B808-1786C6A42859}" type="datetime1">
              <a:rPr lang="en-US" smtClean="0"/>
              <a:t>5/17/23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9" name="Rectangle 8"/>
          <p:cNvSpPr/>
          <p:nvPr/>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1287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a:p>
        </p:txBody>
      </p:sp>
      <p:sp>
        <p:nvSpPr>
          <p:cNvPr id="3" name="Content Placeholder 2"/>
          <p:cNvSpPr>
            <a:spLocks noGrp="1"/>
          </p:cNvSpPr>
          <p:nvPr>
            <p:ph sz="half" idx="1" hasCustomPrompt="1"/>
          </p:nvPr>
        </p:nvSpPr>
        <p:spPr>
          <a:xfrm>
            <a:off x="1935496"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6824328" y="1600200"/>
            <a:ext cx="4572000" cy="4572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baseline="0"/>
            </a:lvl6pPr>
            <a:lvl7pPr>
              <a:defRPr sz="1800" baseline="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lvl1pPr>
              <a:defRPr>
                <a:solidFill>
                  <a:schemeClr val="tx1"/>
                </a:solidFill>
              </a:defRPr>
            </a:lvl1pPr>
          </a:lstStyle>
          <a:p>
            <a:fld id="{A482C1EE-CCC0-4F27-8918-BF938AC1419F}" type="datetime1">
              <a:rPr lang="en-US" smtClean="0"/>
              <a:t>5/17/23</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0538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3413" y="177800"/>
            <a:ext cx="9472824" cy="1239837"/>
          </a:xfrm>
        </p:spPr>
        <p:txBody>
          <a:bodyPr/>
          <a:lstStyle>
            <a:lvl1pPr>
              <a:defRPr>
                <a:solidFill>
                  <a:schemeClr val="tx2">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936615"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936615" y="2514706"/>
            <a:ext cx="4572000" cy="3657493"/>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824328" y="1499616"/>
            <a:ext cx="4572000" cy="938784"/>
          </a:xfrm>
        </p:spPr>
        <p:txBody>
          <a:bodyPr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824328" y="2514600"/>
            <a:ext cx="4572000" cy="365556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lvl1pPr>
              <a:defRPr>
                <a:solidFill>
                  <a:schemeClr val="tx1"/>
                </a:solidFill>
              </a:defRPr>
            </a:lvl1pPr>
          </a:lstStyle>
          <a:p>
            <a:fld id="{B9A0C48B-9D86-4C33-9BD3-2929B1D74E3D}" type="datetime1">
              <a:rPr lang="en-US" smtClean="0"/>
              <a:t>5/17/23</a:t>
            </a:fld>
            <a:endParaRPr lang="en-US"/>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8489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dirty="0"/>
          </a:p>
        </p:txBody>
      </p:sp>
      <p:sp>
        <p:nvSpPr>
          <p:cNvPr id="3" name="Date Placeholder 2"/>
          <p:cNvSpPr>
            <a:spLocks noGrp="1"/>
          </p:cNvSpPr>
          <p:nvPr>
            <p:ph type="dt" sz="half" idx="10"/>
          </p:nvPr>
        </p:nvSpPr>
        <p:spPr/>
        <p:txBody>
          <a:bodyPr/>
          <a:lstStyle>
            <a:lvl1pPr>
              <a:defRPr>
                <a:solidFill>
                  <a:schemeClr val="tx1"/>
                </a:solidFill>
              </a:defRPr>
            </a:lvl1pPr>
          </a:lstStyle>
          <a:p>
            <a:fld id="{E87B711C-F9D6-42CE-B848-D107B7756573}" type="datetime1">
              <a:rPr lang="en-US" smtClean="0"/>
              <a:t>5/17/23</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879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5180250" y="6356351"/>
            <a:ext cx="1218883" cy="365125"/>
          </a:xfrm>
        </p:spPr>
        <p:txBody>
          <a:bodyPr/>
          <a:lstStyle/>
          <a:p>
            <a:fld id="{4C1EAC44-87EE-4E25-9BCB-D1B8F4FDD9D1}" type="datetime1">
              <a:rPr lang="en-US" smtClean="0"/>
              <a:t>5/17/23</a:t>
            </a:fld>
            <a:endParaRPr lang="en-US"/>
          </a:p>
        </p:txBody>
      </p:sp>
      <p:sp>
        <p:nvSpPr>
          <p:cNvPr id="6" name="Footer Placeholder 3"/>
          <p:cNvSpPr>
            <a:spLocks noGrp="1"/>
          </p:cNvSpPr>
          <p:nvPr>
            <p:ph type="ftr" sz="quarter" idx="11"/>
          </p:nvPr>
        </p:nvSpPr>
        <p:spPr>
          <a:xfrm>
            <a:off x="6595933" y="6356351"/>
            <a:ext cx="3974065" cy="365125"/>
          </a:xfrm>
        </p:spPr>
        <p:txBody>
          <a:bodyPr/>
          <a:lstStyle/>
          <a:p>
            <a:r>
              <a:rPr lang="en-US" dirty="0"/>
              <a:t>Add a footer</a:t>
            </a:r>
          </a:p>
        </p:txBody>
      </p:sp>
      <p:sp>
        <p:nvSpPr>
          <p:cNvPr id="7" name="Slide Number Placeholder 4"/>
          <p:cNvSpPr>
            <a:spLocks noGrp="1"/>
          </p:cNvSpPr>
          <p:nvPr>
            <p:ph type="sldNum" sz="quarter" idx="12"/>
          </p:nvPr>
        </p:nvSpPr>
        <p:spPr>
          <a:xfrm>
            <a:off x="10766796" y="6356351"/>
            <a:ext cx="609441" cy="365125"/>
          </a:xfrm>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9732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tx2">
                    <a:lumMod val="75000"/>
                  </a:schemeClr>
                </a:solidFill>
              </a:defRPr>
            </a:lvl1pPr>
          </a:lstStyle>
          <a:p>
            <a:r>
              <a:rPr lang="en-US"/>
              <a:t>Click to edit Master title style</a:t>
            </a:r>
            <a:endParaRPr dirty="0"/>
          </a:p>
        </p:txBody>
      </p:sp>
      <p:sp>
        <p:nvSpPr>
          <p:cNvPr id="3" name="Content Placeholder 2"/>
          <p:cNvSpPr>
            <a:spLocks noGrp="1"/>
          </p:cNvSpPr>
          <p:nvPr>
            <p:ph idx="1" hasCustomPrompt="1"/>
          </p:nvPr>
        </p:nvSpPr>
        <p:spPr>
          <a:xfrm>
            <a:off x="5180251" y="482600"/>
            <a:ext cx="6195986" cy="56896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baseline="0"/>
            </a:lvl8pPr>
            <a:lvl9pPr>
              <a:defRPr sz="18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fld id="{E68E44B9-3FFE-4574-9630-3E5A6F960186}" type="datetime1">
              <a:rPr lang="en-US" smtClean="0"/>
              <a:t>5/17/23</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4763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2">
                    <a:lumMod val="75000"/>
                  </a:schemeClr>
                </a:solidFill>
              </a:defRPr>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66F492-7803-4716-B969-A5873965FF8A}" type="datetime1">
              <a:rPr lang="en-US" smtClean="0"/>
              <a:t>5/17/23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2564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3413" y="177800"/>
            <a:ext cx="9472824" cy="1239837"/>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903413" y="1600200"/>
            <a:ext cx="9472824"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FD004168-AADC-4457-9784-543656FEE4FC}" type="datetime1">
              <a:rPr lang="en-US" smtClean="0"/>
              <a:pPr/>
              <a:t>5/17/23</a:t>
            </a:fld>
            <a:endParaRPr lang="en-US"/>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fld id="{7DC1BBB0-96F0-4077-A278-0F3FB5C104D3}" type="slidenum">
              <a:rPr lang="en-US" smtClean="0"/>
              <a:pPr/>
              <a:t>‹#›</a:t>
            </a:fld>
            <a:endParaRPr lang="en-US"/>
          </a:p>
        </p:txBody>
      </p:sp>
      <p:sp>
        <p:nvSpPr>
          <p:cNvPr id="9" name="Rectangle 8"/>
          <p:cNvSpPr/>
          <p:nvPr/>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pic>
        <p:nvPicPr>
          <p:cNvPr id="4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Tree>
    <p:extLst>
      <p:ext uri="{BB962C8B-B14F-4D97-AF65-F5344CB8AC3E}">
        <p14:creationId xmlns:p14="http://schemas.microsoft.com/office/powerpoint/2010/main" val="4141518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199"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80000">
              <a:schemeClr val="tx2">
                <a:lumMod val="20000"/>
                <a:lumOff val="80000"/>
              </a:schemeClr>
            </a:gs>
            <a:gs pos="90000">
              <a:srgbClr val="E3FBF5"/>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2420889"/>
            <a:ext cx="8329031" cy="1080119"/>
          </a:xfrm>
          <a:effectLst>
            <a:outerShdw blurRad="50800" dist="50800" dir="5400000" algn="ctr" rotWithShape="0">
              <a:schemeClr val="accent6">
                <a:lumMod val="20000"/>
                <a:lumOff val="80000"/>
              </a:schemeClr>
            </a:outerShdw>
          </a:effectLst>
        </p:spPr>
        <p:txBody>
          <a:bodyPr/>
          <a:lstStyle/>
          <a:p>
            <a:pPr algn="ctr"/>
            <a:br>
              <a:rPr lang="el-GR" dirty="0"/>
            </a:br>
            <a:br>
              <a:rPr lang="el-GR" dirty="0"/>
            </a:br>
            <a:r>
              <a:rPr lang="el-GR" dirty="0">
                <a:solidFill>
                  <a:schemeClr val="accent6">
                    <a:lumMod val="50000"/>
                  </a:schemeClr>
                </a:solidFill>
              </a:rPr>
              <a:t>Η χρήση των βοτάνων</a:t>
            </a:r>
            <a:endParaRPr lang="en-US" dirty="0">
              <a:solidFill>
                <a:schemeClr val="accent6">
                  <a:lumMod val="50000"/>
                </a:schemeClr>
              </a:solidFill>
            </a:endParaRPr>
          </a:p>
        </p:txBody>
      </p:sp>
      <p:sp>
        <p:nvSpPr>
          <p:cNvPr id="3" name="Subtitle 2"/>
          <p:cNvSpPr>
            <a:spLocks noGrp="1"/>
          </p:cNvSpPr>
          <p:nvPr>
            <p:ph type="subTitle" idx="1"/>
          </p:nvPr>
        </p:nvSpPr>
        <p:spPr>
          <a:xfrm>
            <a:off x="6814492" y="3573017"/>
            <a:ext cx="4248472" cy="1584175"/>
          </a:xfrm>
          <a:noFill/>
        </p:spPr>
        <p:txBody>
          <a:bodyPr>
            <a:normAutofit/>
          </a:bodyPr>
          <a:lstStyle/>
          <a:p>
            <a:pPr algn="ctr"/>
            <a:endParaRPr lang="el-GR" sz="3600" dirty="0">
              <a:solidFill>
                <a:schemeClr val="accent5">
                  <a:lumMod val="50000"/>
                </a:schemeClr>
              </a:solidFill>
            </a:endParaRPr>
          </a:p>
          <a:p>
            <a:pPr algn="r"/>
            <a:r>
              <a:rPr lang="el-GR" sz="4000" dirty="0">
                <a:solidFill>
                  <a:srgbClr val="7030A0"/>
                </a:solidFill>
              </a:rPr>
              <a:t>Ίαση &amp; μαγγανεία </a:t>
            </a:r>
            <a:endParaRPr lang="en-US" sz="4000" dirty="0">
              <a:solidFill>
                <a:srgbClr val="7030A0"/>
              </a:solidFill>
            </a:endParaRPr>
          </a:p>
        </p:txBody>
      </p:sp>
      <p:pic>
        <p:nvPicPr>
          <p:cNvPr id="4" name="Content Placeholder 6">
            <a:extLst>
              <a:ext uri="{FF2B5EF4-FFF2-40B4-BE49-F238E27FC236}">
                <a16:creationId xmlns:a16="http://schemas.microsoft.com/office/drawing/2014/main" id="{EFE44319-0C73-4B29-954C-41923A199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931" y="0"/>
            <a:ext cx="10131197" cy="2286000"/>
          </a:xfrm>
          <a:prstGeom prst="rect">
            <a:avLst/>
          </a:prstGeom>
        </p:spPr>
      </p:pic>
    </p:spTree>
    <p:extLst>
      <p:ext uri="{BB962C8B-B14F-4D97-AF65-F5344CB8AC3E}">
        <p14:creationId xmlns:p14="http://schemas.microsoft.com/office/powerpoint/2010/main" val="6675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E3FBF5"/>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2AA38E-7FCC-45DC-965D-0B83882AD3CD}"/>
              </a:ext>
            </a:extLst>
          </p:cNvPr>
          <p:cNvSpPr>
            <a:spLocks noGrp="1"/>
          </p:cNvSpPr>
          <p:nvPr>
            <p:ph type="title"/>
          </p:nvPr>
        </p:nvSpPr>
        <p:spPr>
          <a:xfrm>
            <a:off x="1917948" y="93581"/>
            <a:ext cx="4464496" cy="864096"/>
          </a:xfrm>
          <a:solidFill>
            <a:schemeClr val="accent4">
              <a:lumMod val="40000"/>
              <a:lumOff val="60000"/>
            </a:schemeClr>
          </a:solidFill>
          <a:ln w="19050">
            <a:solidFill>
              <a:schemeClr val="accent5">
                <a:lumMod val="75000"/>
              </a:schemeClr>
            </a:solidFill>
          </a:ln>
        </p:spPr>
        <p:txBody>
          <a:bodyPr/>
          <a:lstStyle/>
          <a:p>
            <a:r>
              <a:rPr lang="el-GR" sz="2800" cap="all" dirty="0" err="1">
                <a:solidFill>
                  <a:schemeClr val="accent6">
                    <a:lumMod val="50000"/>
                  </a:schemeClr>
                </a:solidFill>
              </a:rPr>
              <a:t>Αρχαϊκη</a:t>
            </a:r>
            <a:r>
              <a:rPr lang="el-GR" sz="2800" cap="all" dirty="0">
                <a:solidFill>
                  <a:schemeClr val="accent6">
                    <a:lumMod val="50000"/>
                  </a:schemeClr>
                </a:solidFill>
              </a:rPr>
              <a:t> </a:t>
            </a:r>
            <a:r>
              <a:rPr lang="el-GR" sz="2800" cap="all" dirty="0" err="1">
                <a:solidFill>
                  <a:schemeClr val="accent6">
                    <a:lumMod val="50000"/>
                  </a:schemeClr>
                </a:solidFill>
              </a:rPr>
              <a:t>επικη</a:t>
            </a:r>
            <a:r>
              <a:rPr lang="el-GR" sz="2800" cap="all" dirty="0">
                <a:solidFill>
                  <a:schemeClr val="accent6">
                    <a:lumMod val="50000"/>
                  </a:schemeClr>
                </a:solidFill>
              </a:rPr>
              <a:t> </a:t>
            </a:r>
            <a:r>
              <a:rPr lang="el-GR" sz="2800" cap="all" dirty="0" err="1">
                <a:solidFill>
                  <a:schemeClr val="accent6">
                    <a:lumMod val="50000"/>
                  </a:schemeClr>
                </a:solidFill>
              </a:rPr>
              <a:t>ποιηση</a:t>
            </a:r>
            <a:br>
              <a:rPr lang="el-GR" sz="2800" cap="all" dirty="0">
                <a:solidFill>
                  <a:schemeClr val="accent6">
                    <a:lumMod val="50000"/>
                  </a:schemeClr>
                </a:solidFill>
              </a:rPr>
            </a:br>
            <a:r>
              <a:rPr lang="el-GR" sz="2800" cap="all" dirty="0">
                <a:solidFill>
                  <a:schemeClr val="accent6">
                    <a:lumMod val="50000"/>
                  </a:schemeClr>
                </a:solidFill>
              </a:rPr>
              <a:t>«</a:t>
            </a:r>
            <a:r>
              <a:rPr lang="el-GR" sz="2800" cap="all" dirty="0" err="1">
                <a:solidFill>
                  <a:schemeClr val="accent6">
                    <a:lumMod val="50000"/>
                  </a:schemeClr>
                </a:solidFill>
              </a:rPr>
              <a:t>Οδυσσεια</a:t>
            </a:r>
            <a:r>
              <a:rPr lang="el-GR" sz="2800" cap="all" dirty="0">
                <a:solidFill>
                  <a:schemeClr val="accent6">
                    <a:lumMod val="50000"/>
                  </a:schemeClr>
                </a:solidFill>
              </a:rPr>
              <a:t>», </a:t>
            </a:r>
            <a:r>
              <a:rPr lang="el-GR" sz="2800" cap="all" dirty="0" err="1">
                <a:solidFill>
                  <a:schemeClr val="accent6">
                    <a:lumMod val="50000"/>
                  </a:schemeClr>
                </a:solidFill>
              </a:rPr>
              <a:t>ραψωδια</a:t>
            </a:r>
            <a:r>
              <a:rPr lang="el-GR" sz="2800" cap="all" dirty="0">
                <a:solidFill>
                  <a:schemeClr val="accent6">
                    <a:lumMod val="50000"/>
                  </a:schemeClr>
                </a:solidFill>
              </a:rPr>
              <a:t> </a:t>
            </a:r>
            <a:r>
              <a:rPr lang="el-GR" sz="2400" cap="all" dirty="0">
                <a:solidFill>
                  <a:schemeClr val="accent6">
                    <a:lumMod val="50000"/>
                  </a:schemeClr>
                </a:solidFill>
              </a:rPr>
              <a:t>κ</a:t>
            </a:r>
            <a:endParaRPr lang="en-CY" dirty="0">
              <a:solidFill>
                <a:schemeClr val="accent6">
                  <a:lumMod val="50000"/>
                </a:schemeClr>
              </a:solidFill>
            </a:endParaRPr>
          </a:p>
        </p:txBody>
      </p:sp>
      <p:sp>
        <p:nvSpPr>
          <p:cNvPr id="12" name="TextBox 11">
            <a:extLst>
              <a:ext uri="{FF2B5EF4-FFF2-40B4-BE49-F238E27FC236}">
                <a16:creationId xmlns:a16="http://schemas.microsoft.com/office/drawing/2014/main" id="{88928E42-3766-4AB7-BE61-F61C95BFDDF1}"/>
              </a:ext>
            </a:extLst>
          </p:cNvPr>
          <p:cNvSpPr txBox="1"/>
          <p:nvPr/>
        </p:nvSpPr>
        <p:spPr>
          <a:xfrm>
            <a:off x="2037225" y="4353239"/>
            <a:ext cx="4698619" cy="1448666"/>
          </a:xfrm>
          <a:prstGeom prst="rect">
            <a:avLst/>
          </a:prstGeom>
          <a:solidFill>
            <a:schemeClr val="accent4">
              <a:lumMod val="40000"/>
              <a:lumOff val="60000"/>
            </a:schemeClr>
          </a:solidFill>
          <a:ln>
            <a:solidFill>
              <a:schemeClr val="accent6">
                <a:lumMod val="50000"/>
              </a:schemeClr>
            </a:solidFill>
          </a:ln>
        </p:spPr>
        <p:txBody>
          <a:bodyPr wrap="square" rtlCol="0" anchor="ctr" anchorCtr="1">
            <a:spAutoFit/>
          </a:bodyPr>
          <a:lstStyle/>
          <a:p>
            <a:pPr algn="just">
              <a:lnSpc>
                <a:spcPct val="150000"/>
              </a:lnSpc>
            </a:pPr>
            <a:r>
              <a:rPr lang="el-GR" sz="1200" dirty="0"/>
              <a:t>Η Κίρκη απευθύνεται προς τον Οδυσσέα προβληματισμένη για το ποιος είναι, αφού δεν κατάφερε με τα βοτάνια της να πετύχει τον σκοπό της. Με το </a:t>
            </a:r>
            <a:r>
              <a:rPr lang="el-GR" sz="1200" dirty="0" err="1"/>
              <a:t>μώλυ</a:t>
            </a:r>
            <a:r>
              <a:rPr lang="el-GR" sz="1200" dirty="0"/>
              <a:t> ο Οδυσσέας γίνεται άτρωτος στα μαγικά τεχνάσματα της Κίρκης, υποχρεώνοντας τη μάγισσα σε όρκο ιερόπρεπο, να μην τον πειράξει με τις γητειές της. </a:t>
            </a:r>
          </a:p>
        </p:txBody>
      </p:sp>
      <p:sp>
        <p:nvSpPr>
          <p:cNvPr id="13" name="TextBox 12">
            <a:extLst>
              <a:ext uri="{FF2B5EF4-FFF2-40B4-BE49-F238E27FC236}">
                <a16:creationId xmlns:a16="http://schemas.microsoft.com/office/drawing/2014/main" id="{B3A34A07-0557-4A50-A09E-255CAFE95A63}"/>
              </a:ext>
            </a:extLst>
          </p:cNvPr>
          <p:cNvSpPr txBox="1"/>
          <p:nvPr/>
        </p:nvSpPr>
        <p:spPr>
          <a:xfrm>
            <a:off x="7966620" y="4565630"/>
            <a:ext cx="184731" cy="369332"/>
          </a:xfrm>
          <a:prstGeom prst="rect">
            <a:avLst/>
          </a:prstGeom>
          <a:noFill/>
          <a:ln>
            <a:solidFill>
              <a:schemeClr val="tx2">
                <a:lumMod val="20000"/>
                <a:lumOff val="80000"/>
              </a:schemeClr>
            </a:solidFill>
          </a:ln>
        </p:spPr>
        <p:txBody>
          <a:bodyPr wrap="none" rtlCol="0" anchor="ctr" anchorCtr="1">
            <a:spAutoFit/>
          </a:bodyPr>
          <a:lstStyle/>
          <a:p>
            <a:endParaRPr lang="en-CY" dirty="0"/>
          </a:p>
        </p:txBody>
      </p:sp>
      <p:sp>
        <p:nvSpPr>
          <p:cNvPr id="14" name="TextBox 13">
            <a:extLst>
              <a:ext uri="{FF2B5EF4-FFF2-40B4-BE49-F238E27FC236}">
                <a16:creationId xmlns:a16="http://schemas.microsoft.com/office/drawing/2014/main" id="{89A9FA99-A851-4A76-9ECF-287C5E605200}"/>
              </a:ext>
            </a:extLst>
          </p:cNvPr>
          <p:cNvSpPr txBox="1"/>
          <p:nvPr/>
        </p:nvSpPr>
        <p:spPr>
          <a:xfrm>
            <a:off x="2073424" y="1333062"/>
            <a:ext cx="4680520" cy="2879891"/>
          </a:xfrm>
          <a:prstGeom prst="rect">
            <a:avLst/>
          </a:prstGeom>
          <a:solidFill>
            <a:schemeClr val="accent4">
              <a:lumMod val="40000"/>
              <a:lumOff val="60000"/>
            </a:schemeClr>
          </a:solidFill>
          <a:ln w="19050">
            <a:solidFill>
              <a:schemeClr val="accent6">
                <a:lumMod val="50000"/>
              </a:schemeClr>
            </a:solidFill>
          </a:ln>
        </p:spPr>
        <p:txBody>
          <a:bodyPr wrap="square" rtlCol="0" anchor="ctr" anchorCtr="1">
            <a:spAutoFit/>
          </a:bodyPr>
          <a:lstStyle/>
          <a:p>
            <a:pPr>
              <a:lnSpc>
                <a:spcPct val="150000"/>
              </a:lnSpc>
            </a:pPr>
            <a:r>
              <a:rPr lang="el-GR" sz="1400" dirty="0"/>
              <a:t>[…] </a:t>
            </a:r>
          </a:p>
          <a:p>
            <a:pPr>
              <a:lnSpc>
                <a:spcPct val="150000"/>
              </a:lnSpc>
            </a:pPr>
            <a:r>
              <a:rPr lang="el-GR" sz="1400" dirty="0"/>
              <a:t>φωνάζει εκείνη και σκυφτή σφίγγει τα γόνατά μου,</a:t>
            </a:r>
          </a:p>
          <a:p>
            <a:pPr>
              <a:lnSpc>
                <a:spcPct val="150000"/>
              </a:lnSpc>
            </a:pPr>
            <a:r>
              <a:rPr lang="el-GR" sz="1400" dirty="0"/>
              <a:t>και κλαίοντας με προσφωνεί με λόγια πτερωμένα·</a:t>
            </a:r>
          </a:p>
          <a:p>
            <a:pPr>
              <a:lnSpc>
                <a:spcPct val="150000"/>
              </a:lnSpc>
            </a:pPr>
            <a:r>
              <a:rPr lang="el-GR" sz="1400" dirty="0"/>
              <a:t>«ποιος είσαι; πόθε; η πόλη σου πού είναι και οι γονείς σου;</a:t>
            </a:r>
          </a:p>
          <a:p>
            <a:pPr>
              <a:lnSpc>
                <a:spcPct val="150000"/>
              </a:lnSpc>
            </a:pPr>
            <a:r>
              <a:rPr lang="el-GR" sz="1400" dirty="0"/>
              <a:t>πώς </a:t>
            </a:r>
            <a:r>
              <a:rPr lang="el-GR" sz="1400" dirty="0" err="1"/>
              <a:t>έπιες</a:t>
            </a:r>
            <a:r>
              <a:rPr lang="el-GR" sz="1400" dirty="0"/>
              <a:t> και δεν σ' έπιασαν τα </a:t>
            </a:r>
            <a:r>
              <a:rPr lang="el-GR" sz="1400" b="1" dirty="0">
                <a:solidFill>
                  <a:schemeClr val="accent6">
                    <a:lumMod val="50000"/>
                  </a:schemeClr>
                </a:solidFill>
              </a:rPr>
              <a:t>βότανά </a:t>
            </a:r>
            <a:r>
              <a:rPr lang="el-GR" sz="1400" dirty="0"/>
              <a:t>μου τούτα!</a:t>
            </a:r>
          </a:p>
          <a:p>
            <a:pPr>
              <a:lnSpc>
                <a:spcPct val="150000"/>
              </a:lnSpc>
            </a:pPr>
            <a:r>
              <a:rPr lang="el-GR" sz="1400" dirty="0"/>
              <a:t>και αυτά τα </a:t>
            </a:r>
            <a:r>
              <a:rPr lang="el-GR" sz="1400" b="1" dirty="0">
                <a:solidFill>
                  <a:schemeClr val="accent6">
                    <a:lumMod val="50000"/>
                  </a:schemeClr>
                </a:solidFill>
              </a:rPr>
              <a:t>βότανα</a:t>
            </a:r>
            <a:r>
              <a:rPr lang="el-GR" sz="1400" dirty="0"/>
              <a:t> </a:t>
            </a:r>
            <a:r>
              <a:rPr lang="el-GR" sz="1400" u="sng" dirty="0"/>
              <a:t>κανείς θνητός δεν υποφέρει</a:t>
            </a:r>
            <a:r>
              <a:rPr lang="el-GR" sz="1400" dirty="0"/>
              <a:t>,</a:t>
            </a:r>
          </a:p>
          <a:p>
            <a:pPr>
              <a:lnSpc>
                <a:spcPct val="150000"/>
              </a:lnSpc>
            </a:pPr>
            <a:r>
              <a:rPr lang="el-GR" sz="1400" dirty="0"/>
              <a:t>άμα τα πιει και του διαβούν των </a:t>
            </a:r>
            <a:r>
              <a:rPr lang="el-GR" sz="1400" dirty="0" err="1"/>
              <a:t>οδοντιών</a:t>
            </a:r>
            <a:r>
              <a:rPr lang="el-GR" sz="1400" dirty="0"/>
              <a:t> το φράγμα·</a:t>
            </a:r>
          </a:p>
          <a:p>
            <a:pPr algn="r">
              <a:lnSpc>
                <a:spcPct val="150000"/>
              </a:lnSpc>
            </a:pPr>
            <a:r>
              <a:rPr lang="el-GR" sz="1200" dirty="0"/>
              <a:t>(Ομήρου Οδύσσεια κ’ 324-328 Μετάφραση: Ι. Πολυλά)</a:t>
            </a:r>
          </a:p>
          <a:p>
            <a:pPr>
              <a:lnSpc>
                <a:spcPct val="150000"/>
              </a:lnSpc>
            </a:pPr>
            <a:endParaRPr lang="en-CY" sz="1200" dirty="0"/>
          </a:p>
        </p:txBody>
      </p:sp>
      <p:sp>
        <p:nvSpPr>
          <p:cNvPr id="15" name="TextBox 14">
            <a:extLst>
              <a:ext uri="{FF2B5EF4-FFF2-40B4-BE49-F238E27FC236}">
                <a16:creationId xmlns:a16="http://schemas.microsoft.com/office/drawing/2014/main" id="{1BA7B025-1CAD-4DA5-9AA5-9BD998126EE1}"/>
              </a:ext>
            </a:extLst>
          </p:cNvPr>
          <p:cNvSpPr txBox="1"/>
          <p:nvPr/>
        </p:nvSpPr>
        <p:spPr>
          <a:xfrm>
            <a:off x="6899428" y="1321216"/>
            <a:ext cx="4879471" cy="3613746"/>
          </a:xfrm>
          <a:prstGeom prst="rect">
            <a:avLst/>
          </a:prstGeom>
          <a:solidFill>
            <a:schemeClr val="accent4">
              <a:lumMod val="40000"/>
              <a:lumOff val="60000"/>
            </a:schemeClr>
          </a:solidFill>
          <a:ln w="19050">
            <a:solidFill>
              <a:schemeClr val="accent6">
                <a:lumMod val="50000"/>
              </a:schemeClr>
            </a:solidFill>
          </a:ln>
        </p:spPr>
        <p:txBody>
          <a:bodyPr wrap="square" rtlCol="0" anchor="ctr" anchorCtr="1">
            <a:spAutoFit/>
          </a:bodyPr>
          <a:lstStyle/>
          <a:p>
            <a:pPr>
              <a:lnSpc>
                <a:spcPct val="150000"/>
              </a:lnSpc>
            </a:pPr>
            <a:r>
              <a:rPr lang="el-GR" sz="1400" dirty="0"/>
              <a:t>Είπα, και από το </a:t>
            </a:r>
            <a:r>
              <a:rPr lang="el-GR" sz="1400" dirty="0" err="1"/>
              <a:t>μέγαρον</a:t>
            </a:r>
            <a:r>
              <a:rPr lang="el-GR" sz="1400" dirty="0"/>
              <a:t> η Κίρκη εξήλθε κι είχε</a:t>
            </a:r>
          </a:p>
          <a:p>
            <a:pPr>
              <a:lnSpc>
                <a:spcPct val="150000"/>
              </a:lnSpc>
            </a:pPr>
            <a:r>
              <a:rPr lang="el-GR" sz="1400" dirty="0"/>
              <a:t>ραβδί στο χέρι, και </a:t>
            </a:r>
            <a:r>
              <a:rPr lang="el-GR" sz="1400" dirty="0" err="1"/>
              <a:t>άνοιξεν</a:t>
            </a:r>
            <a:r>
              <a:rPr lang="el-GR" sz="1400" dirty="0"/>
              <a:t> ευθύς την </a:t>
            </a:r>
            <a:r>
              <a:rPr lang="el-GR" sz="1400" dirty="0" err="1"/>
              <a:t>χοιρομάνδρα</a:t>
            </a:r>
            <a:r>
              <a:rPr lang="el-GR" sz="1400" dirty="0"/>
              <a:t>,</a:t>
            </a:r>
          </a:p>
          <a:p>
            <a:pPr>
              <a:lnSpc>
                <a:spcPct val="150000"/>
              </a:lnSpc>
            </a:pPr>
            <a:r>
              <a:rPr lang="el-GR" sz="1400" dirty="0"/>
              <a:t>κι έβγαλε αυτούς </a:t>
            </a:r>
            <a:r>
              <a:rPr lang="el-GR" sz="1400" dirty="0" err="1"/>
              <a:t>όπ</a:t>
            </a:r>
            <a:r>
              <a:rPr lang="el-GR" sz="1400" dirty="0"/>
              <a:t>' </a:t>
            </a:r>
            <a:r>
              <a:rPr lang="el-GR" sz="1400" dirty="0" err="1"/>
              <a:t>όμοιαζαν</a:t>
            </a:r>
            <a:r>
              <a:rPr lang="el-GR" sz="1400" dirty="0"/>
              <a:t> εννιάχρονα θρεφτάρια.</a:t>
            </a:r>
          </a:p>
          <a:p>
            <a:pPr>
              <a:lnSpc>
                <a:spcPct val="150000"/>
              </a:lnSpc>
            </a:pPr>
            <a:r>
              <a:rPr lang="el-GR" sz="1400" dirty="0"/>
              <a:t>εμπρός της 'κείνοι </a:t>
            </a:r>
            <a:r>
              <a:rPr lang="el-GR" sz="1400" dirty="0" err="1"/>
              <a:t>εστάθηκαν</a:t>
            </a:r>
            <a:r>
              <a:rPr lang="el-GR" sz="1400" dirty="0"/>
              <a:t> και </a:t>
            </a:r>
            <a:r>
              <a:rPr lang="el-GR" sz="1400" dirty="0" err="1"/>
              <a:t>αραδικώς</a:t>
            </a:r>
            <a:r>
              <a:rPr lang="el-GR" sz="1400" dirty="0"/>
              <a:t> η Κίρκη</a:t>
            </a:r>
          </a:p>
          <a:p>
            <a:pPr>
              <a:lnSpc>
                <a:spcPct val="150000"/>
              </a:lnSpc>
            </a:pPr>
            <a:r>
              <a:rPr lang="el-GR" sz="1400" dirty="0"/>
              <a:t>μ' </a:t>
            </a:r>
            <a:r>
              <a:rPr lang="el-GR" sz="1400" dirty="0" err="1"/>
              <a:t>άλειμμ</a:t>
            </a:r>
            <a:r>
              <a:rPr lang="el-GR" sz="1400" dirty="0"/>
              <a:t>' </a:t>
            </a:r>
            <a:r>
              <a:rPr lang="el-GR" sz="1400" b="1" dirty="0">
                <a:solidFill>
                  <a:schemeClr val="accent6">
                    <a:lumMod val="50000"/>
                  </a:schemeClr>
                </a:solidFill>
              </a:rPr>
              <a:t>απ' άλλο βότανο </a:t>
            </a:r>
            <a:r>
              <a:rPr lang="el-GR" sz="1400" dirty="0"/>
              <a:t>τους έχριζε περνώντας.</a:t>
            </a:r>
          </a:p>
          <a:p>
            <a:pPr>
              <a:lnSpc>
                <a:spcPct val="150000"/>
              </a:lnSpc>
            </a:pPr>
            <a:r>
              <a:rPr lang="el-GR" sz="1400" dirty="0"/>
              <a:t>κι </a:t>
            </a:r>
            <a:r>
              <a:rPr lang="el-GR" sz="1400" dirty="0" err="1"/>
              <a:t>ερέαν</a:t>
            </a:r>
            <a:r>
              <a:rPr lang="el-GR" sz="1400" dirty="0"/>
              <a:t> απ' τα μέλη τους οι τρίχες, οπού πρώτα</a:t>
            </a:r>
          </a:p>
          <a:p>
            <a:pPr>
              <a:lnSpc>
                <a:spcPct val="150000"/>
              </a:lnSpc>
            </a:pPr>
            <a:r>
              <a:rPr lang="el-GR" sz="1400" dirty="0"/>
              <a:t>είχε γεννήσει της θεάς το </a:t>
            </a:r>
            <a:r>
              <a:rPr lang="el-GR" sz="1400" b="1" dirty="0">
                <a:solidFill>
                  <a:schemeClr val="accent6">
                    <a:lumMod val="50000"/>
                  </a:schemeClr>
                </a:solidFill>
              </a:rPr>
              <a:t>φθαρτικό βοτάνι</a:t>
            </a:r>
            <a:r>
              <a:rPr lang="el-GR" sz="1400" dirty="0"/>
              <a:t>·</a:t>
            </a:r>
          </a:p>
          <a:p>
            <a:pPr>
              <a:lnSpc>
                <a:spcPct val="150000"/>
              </a:lnSpc>
            </a:pPr>
            <a:r>
              <a:rPr lang="el-GR" sz="1400" dirty="0"/>
              <a:t>κι έγιναν </a:t>
            </a:r>
            <a:r>
              <a:rPr lang="el-GR" sz="1400" dirty="0" err="1"/>
              <a:t>πάλιν</a:t>
            </a:r>
            <a:r>
              <a:rPr lang="el-GR" sz="1400" dirty="0"/>
              <a:t> άνθρωποι, στην νιότη και στην χάρη,</a:t>
            </a:r>
          </a:p>
          <a:p>
            <a:pPr>
              <a:lnSpc>
                <a:spcPct val="150000"/>
              </a:lnSpc>
            </a:pPr>
            <a:r>
              <a:rPr lang="el-GR" sz="1400" dirty="0"/>
              <a:t>στο κάλλος και στ' ανάστημα, καλύτεροι απ' </a:t>
            </a:r>
            <a:r>
              <a:rPr lang="el-GR" sz="1400" dirty="0" err="1"/>
              <a:t>ό,τ</a:t>
            </a:r>
            <a:r>
              <a:rPr lang="el-GR" sz="1400" dirty="0"/>
              <a:t>' </a:t>
            </a:r>
            <a:r>
              <a:rPr lang="el-GR" sz="1400" dirty="0" err="1"/>
              <a:t>ήσαν</a:t>
            </a:r>
            <a:r>
              <a:rPr lang="el-GR" sz="1400" dirty="0"/>
              <a:t>.</a:t>
            </a:r>
          </a:p>
          <a:p>
            <a:pPr algn="r">
              <a:lnSpc>
                <a:spcPct val="150000"/>
              </a:lnSpc>
            </a:pPr>
            <a:r>
              <a:rPr lang="el-GR" sz="1200" dirty="0"/>
              <a:t>(Ομήρου Οδύσσεια κ’ 388-396 Μετάφραση: Ι. Πολυλά)</a:t>
            </a:r>
          </a:p>
          <a:p>
            <a:pPr>
              <a:lnSpc>
                <a:spcPct val="150000"/>
              </a:lnSpc>
            </a:pPr>
            <a:endParaRPr lang="en-CY" sz="1400" dirty="0"/>
          </a:p>
        </p:txBody>
      </p:sp>
      <p:pic>
        <p:nvPicPr>
          <p:cNvPr id="16" name="Picture 15">
            <a:extLst>
              <a:ext uri="{FF2B5EF4-FFF2-40B4-BE49-F238E27FC236}">
                <a16:creationId xmlns:a16="http://schemas.microsoft.com/office/drawing/2014/main" id="{A4A98776-F2AA-44CB-8CDF-CDBEDC50C94A}"/>
              </a:ext>
            </a:extLst>
          </p:cNvPr>
          <p:cNvPicPr>
            <a:picLocks noChangeAspect="1"/>
          </p:cNvPicPr>
          <p:nvPr/>
        </p:nvPicPr>
        <p:blipFill>
          <a:blip r:embed="rId2"/>
          <a:stretch>
            <a:fillRect/>
          </a:stretch>
        </p:blipFill>
        <p:spPr>
          <a:xfrm rot="16200000">
            <a:off x="-2503111" y="2526023"/>
            <a:ext cx="6858000" cy="1805955"/>
          </a:xfrm>
          <a:prstGeom prst="rect">
            <a:avLst/>
          </a:prstGeom>
        </p:spPr>
      </p:pic>
      <p:sp>
        <p:nvSpPr>
          <p:cNvPr id="10" name="TextBox 9">
            <a:extLst>
              <a:ext uri="{FF2B5EF4-FFF2-40B4-BE49-F238E27FC236}">
                <a16:creationId xmlns:a16="http://schemas.microsoft.com/office/drawing/2014/main" id="{2777EC85-0D30-4CF0-B102-7F7800EE1AE8}"/>
              </a:ext>
            </a:extLst>
          </p:cNvPr>
          <p:cNvSpPr txBox="1"/>
          <p:nvPr/>
        </p:nvSpPr>
        <p:spPr>
          <a:xfrm>
            <a:off x="6894190" y="5085184"/>
            <a:ext cx="4879471" cy="1448730"/>
          </a:xfrm>
          <a:prstGeom prst="rect">
            <a:avLst/>
          </a:prstGeom>
          <a:solidFill>
            <a:schemeClr val="accent4">
              <a:lumMod val="40000"/>
              <a:lumOff val="60000"/>
            </a:schemeClr>
          </a:solidFill>
          <a:ln>
            <a:solidFill>
              <a:schemeClr val="accent6">
                <a:lumMod val="50000"/>
              </a:schemeClr>
            </a:solidFill>
          </a:ln>
        </p:spPr>
        <p:txBody>
          <a:bodyPr wrap="square" rtlCol="0" anchor="ctr" anchorCtr="1">
            <a:spAutoFit/>
          </a:bodyPr>
          <a:lstStyle/>
          <a:p>
            <a:pPr algn="just">
              <a:lnSpc>
                <a:spcPct val="150000"/>
              </a:lnSpc>
            </a:pPr>
            <a:r>
              <a:rPr lang="el-GR" sz="1200" dirty="0"/>
              <a:t>Η Κίρκη ερωτεύεται τον πολύτροπο Οδυσσέα και του ζητά να πλαγιάσει μαζί της. Αυτός της ζητάει να του ορκιστεί πως θα επαναφέρει τους συντρόφους του στην αρχική τους ανθρώπινη μορφή. Έτσι και γίνεται. Στους πιο πάνω στίχους η Κίρκη αλείφει με ένα άλλο βότανο τα «γουρούνια» και γίνονται και πάλι άνθρωποι. </a:t>
            </a:r>
          </a:p>
        </p:txBody>
      </p:sp>
    </p:spTree>
    <p:extLst>
      <p:ext uri="{BB962C8B-B14F-4D97-AF65-F5344CB8AC3E}">
        <p14:creationId xmlns:p14="http://schemas.microsoft.com/office/powerpoint/2010/main" val="427857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54536">
              <a:srgbClr val="F0F9E7"/>
            </a:gs>
            <a:gs pos="46000">
              <a:srgbClr val="D9E3DB"/>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8928E42-3766-4AB7-BE61-F61C95BFDDF1}"/>
              </a:ext>
            </a:extLst>
          </p:cNvPr>
          <p:cNvSpPr txBox="1"/>
          <p:nvPr/>
        </p:nvSpPr>
        <p:spPr>
          <a:xfrm>
            <a:off x="2494012" y="1620129"/>
            <a:ext cx="3168352" cy="369332"/>
          </a:xfrm>
          <a:prstGeom prst="rect">
            <a:avLst/>
          </a:prstGeom>
          <a:solidFill>
            <a:schemeClr val="accent4">
              <a:lumMod val="40000"/>
              <a:lumOff val="60000"/>
            </a:schemeClr>
          </a:solidFill>
          <a:ln>
            <a:solidFill>
              <a:schemeClr val="accent6">
                <a:lumMod val="50000"/>
              </a:schemeClr>
            </a:solidFill>
          </a:ln>
        </p:spPr>
        <p:txBody>
          <a:bodyPr wrap="square" rtlCol="0" anchor="ctr" anchorCtr="1">
            <a:spAutoFit/>
          </a:bodyPr>
          <a:lstStyle/>
          <a:p>
            <a:r>
              <a:rPr lang="el-GR" dirty="0"/>
              <a:t>Βότανα πραϋντικά/ ευεργετικά </a:t>
            </a:r>
          </a:p>
        </p:txBody>
      </p:sp>
      <p:sp>
        <p:nvSpPr>
          <p:cNvPr id="4" name="Title 3">
            <a:extLst>
              <a:ext uri="{FF2B5EF4-FFF2-40B4-BE49-F238E27FC236}">
                <a16:creationId xmlns:a16="http://schemas.microsoft.com/office/drawing/2014/main" id="{B785954F-06BD-455F-A1FE-2EF51A248E7D}"/>
              </a:ext>
            </a:extLst>
          </p:cNvPr>
          <p:cNvSpPr>
            <a:spLocks noGrp="1"/>
          </p:cNvSpPr>
          <p:nvPr>
            <p:ph type="title"/>
          </p:nvPr>
        </p:nvSpPr>
        <p:spPr>
          <a:xfrm>
            <a:off x="1915267" y="256625"/>
            <a:ext cx="13439207" cy="1239837"/>
          </a:xfrm>
        </p:spPr>
        <p:txBody>
          <a:bodyPr>
            <a:normAutofit/>
          </a:bodyPr>
          <a:lstStyle/>
          <a:p>
            <a:r>
              <a:rPr lang="el-GR" dirty="0"/>
              <a:t>Μέτρο και σεβασμός στη δύναμη της φύσης </a:t>
            </a:r>
            <a:endParaRPr lang="en-CY" dirty="0"/>
          </a:p>
        </p:txBody>
      </p:sp>
      <p:sp>
        <p:nvSpPr>
          <p:cNvPr id="11" name="TextBox 10">
            <a:extLst>
              <a:ext uri="{FF2B5EF4-FFF2-40B4-BE49-F238E27FC236}">
                <a16:creationId xmlns:a16="http://schemas.microsoft.com/office/drawing/2014/main" id="{6C21E129-4F25-4C4B-896D-1C4954705FC2}"/>
              </a:ext>
            </a:extLst>
          </p:cNvPr>
          <p:cNvSpPr txBox="1"/>
          <p:nvPr/>
        </p:nvSpPr>
        <p:spPr>
          <a:xfrm>
            <a:off x="8616793" y="4869160"/>
            <a:ext cx="3024336" cy="369332"/>
          </a:xfrm>
          <a:prstGeom prst="rect">
            <a:avLst/>
          </a:prstGeom>
          <a:solidFill>
            <a:schemeClr val="accent4">
              <a:lumMod val="40000"/>
              <a:lumOff val="60000"/>
            </a:schemeClr>
          </a:solidFill>
          <a:ln>
            <a:solidFill>
              <a:schemeClr val="accent6">
                <a:lumMod val="50000"/>
              </a:schemeClr>
            </a:solidFill>
          </a:ln>
        </p:spPr>
        <p:txBody>
          <a:bodyPr wrap="square" rtlCol="0" anchor="ctr" anchorCtr="1">
            <a:spAutoFit/>
          </a:bodyPr>
          <a:lstStyle/>
          <a:p>
            <a:r>
              <a:rPr lang="el-GR" dirty="0"/>
              <a:t>Βότανα φθοροποιά/ βλαβερά  </a:t>
            </a:r>
          </a:p>
        </p:txBody>
      </p:sp>
      <p:pic>
        <p:nvPicPr>
          <p:cNvPr id="7" name="Picture 6">
            <a:extLst>
              <a:ext uri="{FF2B5EF4-FFF2-40B4-BE49-F238E27FC236}">
                <a16:creationId xmlns:a16="http://schemas.microsoft.com/office/drawing/2014/main" id="{51F86380-7867-4064-ADE8-CC255E22D440}"/>
              </a:ext>
            </a:extLst>
          </p:cNvPr>
          <p:cNvPicPr>
            <a:picLocks noChangeAspect="1"/>
          </p:cNvPicPr>
          <p:nvPr/>
        </p:nvPicPr>
        <p:blipFill>
          <a:blip r:embed="rId2"/>
          <a:stretch>
            <a:fillRect/>
          </a:stretch>
        </p:blipFill>
        <p:spPr>
          <a:xfrm>
            <a:off x="4352466" y="2492895"/>
            <a:ext cx="4048498" cy="2251977"/>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54CBB4B2-7CC7-4FBD-B6F2-7220B818D098}"/>
              </a:ext>
            </a:extLst>
          </p:cNvPr>
          <p:cNvSpPr txBox="1"/>
          <p:nvPr/>
        </p:nvSpPr>
        <p:spPr>
          <a:xfrm>
            <a:off x="4352466" y="4961493"/>
            <a:ext cx="4048498" cy="1169551"/>
          </a:xfrm>
          <a:prstGeom prst="rect">
            <a:avLst/>
          </a:prstGeom>
          <a:noFill/>
          <a:ln>
            <a:noFill/>
          </a:ln>
        </p:spPr>
        <p:txBody>
          <a:bodyPr wrap="square" rtlCol="0" anchor="ctr" anchorCtr="1">
            <a:spAutoFit/>
          </a:bodyPr>
          <a:lstStyle/>
          <a:p>
            <a:pPr algn="ctr"/>
            <a:r>
              <a:rPr lang="el-GR" sz="1400" dirty="0">
                <a:effectLst>
                  <a:outerShdw blurRad="50800" dist="50800" dir="5400000" algn="ctr" rotWithShape="0">
                    <a:schemeClr val="accent4"/>
                  </a:outerShdw>
                </a:effectLst>
              </a:rPr>
              <a:t> «Τίποτα σε υπερβολή»</a:t>
            </a:r>
          </a:p>
          <a:p>
            <a:pPr algn="ctr"/>
            <a:r>
              <a:rPr lang="el-GR" sz="1400" dirty="0">
                <a:effectLst>
                  <a:outerShdw blurRad="50800" dist="50800" dir="5400000" algn="ctr" rotWithShape="0">
                    <a:schemeClr val="accent4"/>
                  </a:outerShdw>
                </a:effectLst>
              </a:rPr>
              <a:t>Ρήση που αποδίδεται στον </a:t>
            </a:r>
            <a:r>
              <a:rPr lang="el-GR" sz="1400" dirty="0" err="1">
                <a:effectLst>
                  <a:outerShdw blurRad="50800" dist="50800" dir="5400000" algn="ctr" rotWithShape="0">
                    <a:schemeClr val="accent4"/>
                  </a:outerShdw>
                </a:effectLst>
              </a:rPr>
              <a:t>Χείλωνα</a:t>
            </a:r>
            <a:r>
              <a:rPr lang="el-GR" sz="1400" dirty="0">
                <a:effectLst>
                  <a:outerShdw blurRad="50800" dist="50800" dir="5400000" algn="ctr" rotWithShape="0">
                    <a:schemeClr val="accent4"/>
                  </a:outerShdw>
                </a:effectLst>
              </a:rPr>
              <a:t> τον Λακεδαιμόνιο, έναν από τους επτά σοφούς, χαραγμένη στους τοίχους του ιερού του Απόλλωνα, στο Μαντείο των Δελφών.</a:t>
            </a:r>
            <a:endParaRPr lang="en-CY" sz="1400" dirty="0">
              <a:effectLst>
                <a:outerShdw blurRad="50800" dist="50800" dir="5400000" algn="ctr" rotWithShape="0">
                  <a:schemeClr val="accent4"/>
                </a:outerShdw>
              </a:effectLst>
            </a:endParaRPr>
          </a:p>
        </p:txBody>
      </p:sp>
    </p:spTree>
    <p:extLst>
      <p:ext uri="{BB962C8B-B14F-4D97-AF65-F5344CB8AC3E}">
        <p14:creationId xmlns:p14="http://schemas.microsoft.com/office/powerpoint/2010/main" val="37798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A8CE-9563-4E61-B08B-EB23DF16B3A2}"/>
              </a:ext>
            </a:extLst>
          </p:cNvPr>
          <p:cNvSpPr>
            <a:spLocks noGrp="1"/>
          </p:cNvSpPr>
          <p:nvPr>
            <p:ph type="title"/>
          </p:nvPr>
        </p:nvSpPr>
        <p:spPr>
          <a:xfrm>
            <a:off x="1903413" y="116632"/>
            <a:ext cx="8871519" cy="1584176"/>
          </a:xfrm>
        </p:spPr>
        <p:txBody>
          <a:bodyPr>
            <a:normAutofit fontScale="90000"/>
          </a:bodyPr>
          <a:lstStyle/>
          <a:p>
            <a:br>
              <a:rPr lang="el-GR" dirty="0">
                <a:solidFill>
                  <a:schemeClr val="accent4">
                    <a:lumMod val="50000"/>
                  </a:schemeClr>
                </a:solidFill>
              </a:rPr>
            </a:br>
            <a:r>
              <a:rPr lang="el-GR" sz="4000" dirty="0">
                <a:solidFill>
                  <a:schemeClr val="accent4">
                    <a:lumMod val="50000"/>
                  </a:schemeClr>
                </a:solidFill>
              </a:rPr>
              <a:t>Αναφορά της χρήσης των βοτάνων </a:t>
            </a:r>
            <a:br>
              <a:rPr lang="el-GR" sz="4000" dirty="0">
                <a:solidFill>
                  <a:schemeClr val="accent4">
                    <a:lumMod val="50000"/>
                  </a:schemeClr>
                </a:solidFill>
              </a:rPr>
            </a:br>
            <a:r>
              <a:rPr lang="el-GR" sz="4000" dirty="0">
                <a:solidFill>
                  <a:schemeClr val="accent4">
                    <a:lumMod val="50000"/>
                  </a:schemeClr>
                </a:solidFill>
              </a:rPr>
              <a:t>στην Καινή Διαθήκη</a:t>
            </a:r>
            <a:br>
              <a:rPr lang="el-GR" dirty="0">
                <a:solidFill>
                  <a:schemeClr val="accent4">
                    <a:lumMod val="50000"/>
                  </a:schemeClr>
                </a:solidFill>
              </a:rPr>
            </a:br>
            <a:r>
              <a:rPr lang="el-GR" dirty="0">
                <a:solidFill>
                  <a:schemeClr val="accent4">
                    <a:lumMod val="50000"/>
                  </a:schemeClr>
                </a:solidFill>
              </a:rPr>
              <a:t>                                               </a:t>
            </a:r>
            <a:r>
              <a:rPr lang="el-GR" sz="2200" dirty="0">
                <a:solidFill>
                  <a:schemeClr val="accent4">
                    <a:lumMod val="50000"/>
                  </a:schemeClr>
                </a:solidFill>
              </a:rPr>
              <a:t>(κατὰ Λουκᾶν Ευαγγέλιον 11, 37-54) </a:t>
            </a:r>
            <a:endParaRPr lang="en-CY" sz="2200" dirty="0">
              <a:solidFill>
                <a:schemeClr val="accent4">
                  <a:lumMod val="50000"/>
                </a:schemeClr>
              </a:solidFill>
            </a:endParaRPr>
          </a:p>
        </p:txBody>
      </p:sp>
      <p:graphicFrame>
        <p:nvGraphicFramePr>
          <p:cNvPr id="4" name="Table 3">
            <a:extLst>
              <a:ext uri="{FF2B5EF4-FFF2-40B4-BE49-F238E27FC236}">
                <a16:creationId xmlns:a16="http://schemas.microsoft.com/office/drawing/2014/main" id="{1AE115CA-C59C-497F-A104-C471EB7ACC96}"/>
              </a:ext>
            </a:extLst>
          </p:cNvPr>
          <p:cNvGraphicFramePr>
            <a:graphicFrameLocks noGrp="1"/>
          </p:cNvGraphicFramePr>
          <p:nvPr>
            <p:extLst>
              <p:ext uri="{D42A27DB-BD31-4B8C-83A1-F6EECF244321}">
                <p14:modId xmlns:p14="http://schemas.microsoft.com/office/powerpoint/2010/main" val="3340127505"/>
              </p:ext>
            </p:extLst>
          </p:nvPr>
        </p:nvGraphicFramePr>
        <p:xfrm>
          <a:off x="1922294" y="1700808"/>
          <a:ext cx="9716734" cy="4824536"/>
        </p:xfrm>
        <a:graphic>
          <a:graphicData uri="http://schemas.openxmlformats.org/drawingml/2006/table">
            <a:tbl>
              <a:tblPr/>
              <a:tblGrid>
                <a:gridCol w="9716734">
                  <a:extLst>
                    <a:ext uri="{9D8B030D-6E8A-4147-A177-3AD203B41FA5}">
                      <a16:colId xmlns:a16="http://schemas.microsoft.com/office/drawing/2014/main" val="290256850"/>
                    </a:ext>
                  </a:extLst>
                </a:gridCol>
              </a:tblGrid>
              <a:tr h="4824536">
                <a:tc>
                  <a:txBody>
                    <a:bodyPr/>
                    <a:lstStyle/>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11,37        </a:t>
                      </a:r>
                      <a:r>
                        <a:rPr lang="en-CY" sz="1200" kern="1200" dirty="0" err="1">
                          <a:solidFill>
                            <a:schemeClr val="tx1"/>
                          </a:solidFill>
                          <a:effectLst/>
                          <a:latin typeface="+mn-lt"/>
                          <a:ea typeface="+mn-ea"/>
                          <a:cs typeface="+mn-cs"/>
                        </a:rPr>
                        <a:t>Ἐν</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δὲ</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τῷ</a:t>
                      </a:r>
                      <a:r>
                        <a:rPr lang="en-CY" sz="1200" kern="1200" dirty="0">
                          <a:solidFill>
                            <a:schemeClr val="tx1"/>
                          </a:solidFill>
                          <a:effectLst/>
                          <a:latin typeface="+mn-lt"/>
                          <a:ea typeface="+mn-ea"/>
                          <a:cs typeface="+mn-cs"/>
                        </a:rPr>
                        <a:t> λα</a:t>
                      </a:r>
                      <a:r>
                        <a:rPr lang="en-CY" sz="1200" kern="1200" dirty="0" err="1">
                          <a:solidFill>
                            <a:schemeClr val="tx1"/>
                          </a:solidFill>
                          <a:effectLst/>
                          <a:latin typeface="+mn-lt"/>
                          <a:ea typeface="+mn-ea"/>
                          <a:cs typeface="+mn-cs"/>
                        </a:rPr>
                        <a:t>λῆσ</a:t>
                      </a:r>
                      <a:r>
                        <a:rPr lang="en-CY" sz="1200" kern="1200" dirty="0">
                          <a:solidFill>
                            <a:schemeClr val="tx1"/>
                          </a:solidFill>
                          <a:effectLst/>
                          <a:latin typeface="+mn-lt"/>
                          <a:ea typeface="+mn-ea"/>
                          <a:cs typeface="+mn-cs"/>
                        </a:rPr>
                        <a:t>αι αὐτὸν ταῦτα ἠρώτα αὐτὸν Φαρισαῖός τις ὅπως ἀριστήσῃ παρ᾿ αὐτῷ· εἰσελθὼν δὲ ἀνέπεσεν.</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11,38        ὁ </a:t>
                      </a:r>
                      <a:r>
                        <a:rPr lang="en-CY" sz="1200" kern="1200" dirty="0" err="1">
                          <a:solidFill>
                            <a:schemeClr val="tx1"/>
                          </a:solidFill>
                          <a:effectLst/>
                          <a:latin typeface="+mn-lt"/>
                          <a:ea typeface="+mn-ea"/>
                          <a:cs typeface="+mn-cs"/>
                        </a:rPr>
                        <a:t>δὲ</a:t>
                      </a:r>
                      <a:r>
                        <a:rPr lang="en-CY" sz="1200" kern="1200" dirty="0">
                          <a:solidFill>
                            <a:schemeClr val="tx1"/>
                          </a:solidFill>
                          <a:effectLst/>
                          <a:latin typeface="+mn-lt"/>
                          <a:ea typeface="+mn-ea"/>
                          <a:cs typeface="+mn-cs"/>
                        </a:rPr>
                        <a:t> Φα</a:t>
                      </a:r>
                      <a:r>
                        <a:rPr lang="en-CY" sz="1200" kern="1200" dirty="0" err="1">
                          <a:solidFill>
                            <a:schemeClr val="tx1"/>
                          </a:solidFill>
                          <a:effectLst/>
                          <a:latin typeface="+mn-lt"/>
                          <a:ea typeface="+mn-ea"/>
                          <a:cs typeface="+mn-cs"/>
                        </a:rPr>
                        <a:t>ρισ</a:t>
                      </a:r>
                      <a:r>
                        <a:rPr lang="en-CY" sz="1200" kern="1200" dirty="0">
                          <a:solidFill>
                            <a:schemeClr val="tx1"/>
                          </a:solidFill>
                          <a:effectLst/>
                          <a:latin typeface="+mn-lt"/>
                          <a:ea typeface="+mn-ea"/>
                          <a:cs typeface="+mn-cs"/>
                        </a:rPr>
                        <a:t>αῖος ἰδὼν ἐθαύμασεν ὅτι οὐ πρῶτον ἐβαπτίσθη πρὸ τοῦ ἀρίστου.</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11,39        </a:t>
                      </a:r>
                      <a:r>
                        <a:rPr lang="en-CY" sz="1200" kern="1200" dirty="0" err="1">
                          <a:solidFill>
                            <a:schemeClr val="tx1"/>
                          </a:solidFill>
                          <a:effectLst/>
                          <a:latin typeface="+mn-lt"/>
                          <a:ea typeface="+mn-ea"/>
                          <a:cs typeface="+mn-cs"/>
                        </a:rPr>
                        <a:t>εἶ</a:t>
                      </a:r>
                      <a:r>
                        <a:rPr lang="en-CY" sz="1200" kern="1200" dirty="0">
                          <a:solidFill>
                            <a:schemeClr val="tx1"/>
                          </a:solidFill>
                          <a:effectLst/>
                          <a:latin typeface="+mn-lt"/>
                          <a:ea typeface="+mn-ea"/>
                          <a:cs typeface="+mn-cs"/>
                        </a:rPr>
                        <a:t>πε δὲ ὁ Κύριος πρὸς αὐτόν· νῦν ὑμεῖς οἱ Φαρισαῖοι τὸ ἔξωθεν τοῦ ποτηρίου καὶ τοῦ πίνακος καθαρίζετε, τὸ δὲ ἔσωθεν ὑμῶν γέμει ἁρπαγῆς καὶ πονηρίας.</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11,40        </a:t>
                      </a:r>
                      <a:r>
                        <a:rPr lang="en-CY" sz="1200" kern="1200" dirty="0" err="1">
                          <a:solidFill>
                            <a:schemeClr val="tx1"/>
                          </a:solidFill>
                          <a:effectLst/>
                          <a:latin typeface="+mn-lt"/>
                          <a:ea typeface="+mn-ea"/>
                          <a:cs typeface="+mn-cs"/>
                        </a:rPr>
                        <a:t>ἄφρονες</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οὐχ</a:t>
                      </a:r>
                      <a:r>
                        <a:rPr lang="en-CY" sz="1200" kern="1200" dirty="0">
                          <a:solidFill>
                            <a:schemeClr val="tx1"/>
                          </a:solidFill>
                          <a:effectLst/>
                          <a:latin typeface="+mn-lt"/>
                          <a:ea typeface="+mn-ea"/>
                          <a:cs typeface="+mn-cs"/>
                        </a:rPr>
                        <a:t> ὁ π</a:t>
                      </a:r>
                      <a:r>
                        <a:rPr lang="en-CY" sz="1200" kern="1200" dirty="0" err="1">
                          <a:solidFill>
                            <a:schemeClr val="tx1"/>
                          </a:solidFill>
                          <a:effectLst/>
                          <a:latin typeface="+mn-lt"/>
                          <a:ea typeface="+mn-ea"/>
                          <a:cs typeface="+mn-cs"/>
                        </a:rPr>
                        <a:t>οιήσ</a:t>
                      </a:r>
                      <a:r>
                        <a:rPr lang="en-CY" sz="1200" kern="1200" dirty="0">
                          <a:solidFill>
                            <a:schemeClr val="tx1"/>
                          </a:solidFill>
                          <a:effectLst/>
                          <a:latin typeface="+mn-lt"/>
                          <a:ea typeface="+mn-ea"/>
                          <a:cs typeface="+mn-cs"/>
                        </a:rPr>
                        <a:t>ας τὸ ἔξωθεν καὶ τὸ ἔσωθεν ἐποίησε;</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11,41        π</a:t>
                      </a:r>
                      <a:r>
                        <a:rPr lang="en-CY" sz="1200" kern="1200" dirty="0" err="1">
                          <a:solidFill>
                            <a:schemeClr val="tx1"/>
                          </a:solidFill>
                          <a:effectLst/>
                          <a:latin typeface="+mn-lt"/>
                          <a:ea typeface="+mn-ea"/>
                          <a:cs typeface="+mn-cs"/>
                        </a:rPr>
                        <a:t>λὴν</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τὰ</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ἐνόντ</a:t>
                      </a:r>
                      <a:r>
                        <a:rPr lang="en-CY" sz="1200" kern="1200" dirty="0">
                          <a:solidFill>
                            <a:schemeClr val="tx1"/>
                          </a:solidFill>
                          <a:effectLst/>
                          <a:latin typeface="+mn-lt"/>
                          <a:ea typeface="+mn-ea"/>
                          <a:cs typeface="+mn-cs"/>
                        </a:rPr>
                        <a:t>α δότε ἐλεημοσύνην, καὶ ἰδοὺ ἅπαντα καθαρὰ ὑμῖν ἔσται.</a:t>
                      </a:r>
                    </a:p>
                    <a:p>
                      <a:pPr>
                        <a:lnSpc>
                          <a:spcPct val="100000"/>
                        </a:lnSpc>
                      </a:pPr>
                      <a:r>
                        <a:rPr lang="en-CY" sz="1200" kern="1200" dirty="0" err="1">
                          <a:solidFill>
                            <a:schemeClr val="tx1"/>
                          </a:solidFill>
                          <a:effectLst/>
                          <a:highlight>
                            <a:srgbClr val="6CA62C"/>
                          </a:highlight>
                          <a:latin typeface="+mn-lt"/>
                          <a:ea typeface="+mn-ea"/>
                          <a:cs typeface="+mn-cs"/>
                        </a:rPr>
                        <a:t>Λουκ</a:t>
                      </a:r>
                      <a:r>
                        <a:rPr lang="en-CY" sz="1200" kern="1200" dirty="0">
                          <a:solidFill>
                            <a:schemeClr val="tx1"/>
                          </a:solidFill>
                          <a:effectLst/>
                          <a:highlight>
                            <a:srgbClr val="6CA62C"/>
                          </a:highlight>
                          <a:latin typeface="+mn-lt"/>
                          <a:ea typeface="+mn-ea"/>
                          <a:cs typeface="+mn-cs"/>
                        </a:rPr>
                        <a:t>. 11,42</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ἀλλ</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οὐ</a:t>
                      </a:r>
                      <a:r>
                        <a:rPr lang="en-CY" sz="1200" kern="1200" dirty="0">
                          <a:solidFill>
                            <a:schemeClr val="tx1"/>
                          </a:solidFill>
                          <a:effectLst/>
                          <a:latin typeface="+mn-lt"/>
                          <a:ea typeface="+mn-ea"/>
                          <a:cs typeface="+mn-cs"/>
                        </a:rPr>
                        <a:t>αὶ ὑμῖν τοῖς Φαρισαίοις, ὅτι ἀποδεκατοῦτε τὸ </a:t>
                      </a:r>
                      <a:r>
                        <a:rPr lang="en-CY" sz="1200" kern="1200" dirty="0">
                          <a:solidFill>
                            <a:schemeClr val="tx1"/>
                          </a:solidFill>
                          <a:effectLst/>
                          <a:highlight>
                            <a:srgbClr val="6CA62C"/>
                          </a:highlight>
                          <a:latin typeface="+mn-lt"/>
                          <a:ea typeface="+mn-ea"/>
                          <a:cs typeface="+mn-cs"/>
                        </a:rPr>
                        <a:t>ἡδύοσμον καὶ τὸ πήγανον καὶ πᾶν λάχανον, </a:t>
                      </a:r>
                      <a:r>
                        <a:rPr lang="en-CY" sz="1200" kern="1200" dirty="0">
                          <a:solidFill>
                            <a:schemeClr val="tx1"/>
                          </a:solidFill>
                          <a:effectLst/>
                          <a:latin typeface="+mn-lt"/>
                          <a:ea typeface="+mn-ea"/>
                          <a:cs typeface="+mn-cs"/>
                        </a:rPr>
                        <a:t>καὶ παρέρχεσθε τὴν κρίσιν καὶ τὴν ἀγάπην τοῦ Θεοῦ· ταῦτα δὲ ἔδει ποιῆσαι, κἀκεῖνα μὴ ἀφιέναι.</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11,43        </a:t>
                      </a:r>
                      <a:r>
                        <a:rPr lang="en-CY" sz="1200" kern="1200" dirty="0" err="1">
                          <a:solidFill>
                            <a:schemeClr val="tx1"/>
                          </a:solidFill>
                          <a:effectLst/>
                          <a:latin typeface="+mn-lt"/>
                          <a:ea typeface="+mn-ea"/>
                          <a:cs typeface="+mn-cs"/>
                        </a:rPr>
                        <a:t>οὐ</a:t>
                      </a:r>
                      <a:r>
                        <a:rPr lang="en-CY" sz="1200" kern="1200" dirty="0">
                          <a:solidFill>
                            <a:schemeClr val="tx1"/>
                          </a:solidFill>
                          <a:effectLst/>
                          <a:latin typeface="+mn-lt"/>
                          <a:ea typeface="+mn-ea"/>
                          <a:cs typeface="+mn-cs"/>
                        </a:rPr>
                        <a:t>αὶ ὑμῖν τοῖς Φαρισαίοις, ὅτι ἀγαπᾶτε τὴν πρωτοκαθεδρίαν ἐν ταῖς συναγωγαῖς καὶ τοὺς ἀσπασμοὺς ἐν ταῖς ἀγοραῖς.</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11,44        </a:t>
                      </a:r>
                      <a:r>
                        <a:rPr lang="en-CY" sz="1200" kern="1200" dirty="0" err="1">
                          <a:solidFill>
                            <a:schemeClr val="tx1"/>
                          </a:solidFill>
                          <a:effectLst/>
                          <a:latin typeface="+mn-lt"/>
                          <a:ea typeface="+mn-ea"/>
                          <a:cs typeface="+mn-cs"/>
                        </a:rPr>
                        <a:t>οὐ</a:t>
                      </a:r>
                      <a:r>
                        <a:rPr lang="en-CY" sz="1200" kern="1200" dirty="0">
                          <a:solidFill>
                            <a:schemeClr val="tx1"/>
                          </a:solidFill>
                          <a:effectLst/>
                          <a:latin typeface="+mn-lt"/>
                          <a:ea typeface="+mn-ea"/>
                          <a:cs typeface="+mn-cs"/>
                        </a:rPr>
                        <a:t>αὶ ὑμῖν, γραμματεῖς καὶ Φαρισαῖοι ὑποκριταί, ὅτι ἐστὲ ὡς τὰ μνημεῖα τὰ ἄδηλα. καὶ </a:t>
                      </a:r>
                      <a:r>
                        <a:rPr lang="en-CY" sz="1200" kern="1200" dirty="0" err="1">
                          <a:solidFill>
                            <a:schemeClr val="tx1"/>
                          </a:solidFill>
                          <a:effectLst/>
                          <a:latin typeface="+mn-lt"/>
                          <a:ea typeface="+mn-ea"/>
                          <a:cs typeface="+mn-cs"/>
                        </a:rPr>
                        <a:t>οἱ</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ἄνθρω</a:t>
                      </a:r>
                      <a:r>
                        <a:rPr lang="en-CY" sz="1200" kern="1200" dirty="0">
                          <a:solidFill>
                            <a:schemeClr val="tx1"/>
                          </a:solidFill>
                          <a:effectLst/>
                          <a:latin typeface="+mn-lt"/>
                          <a:ea typeface="+mn-ea"/>
                          <a:cs typeface="+mn-cs"/>
                        </a:rPr>
                        <a:t>ποι περιπατοῦντες ἐπάνω οὐκ οἴδασιν.</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11,45        Ἀπ</a:t>
                      </a:r>
                      <a:r>
                        <a:rPr lang="en-CY" sz="1200" kern="1200" dirty="0" err="1">
                          <a:solidFill>
                            <a:schemeClr val="tx1"/>
                          </a:solidFill>
                          <a:effectLst/>
                          <a:latin typeface="+mn-lt"/>
                          <a:ea typeface="+mn-ea"/>
                          <a:cs typeface="+mn-cs"/>
                        </a:rPr>
                        <a:t>οκριθεὶς</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δέ</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τις</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τῶν</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νομικῶν</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λέγει</a:t>
                      </a:r>
                      <a:r>
                        <a:rPr lang="en-CY" sz="1200" kern="1200" dirty="0">
                          <a:solidFill>
                            <a:schemeClr val="tx1"/>
                          </a:solidFill>
                          <a:effectLst/>
                          <a:latin typeface="+mn-lt"/>
                          <a:ea typeface="+mn-ea"/>
                          <a:cs typeface="+mn-cs"/>
                        </a:rPr>
                        <a:t> α</a:t>
                      </a:r>
                      <a:r>
                        <a:rPr lang="en-CY" sz="1200" kern="1200" dirty="0" err="1">
                          <a:solidFill>
                            <a:schemeClr val="tx1"/>
                          </a:solidFill>
                          <a:effectLst/>
                          <a:latin typeface="+mn-lt"/>
                          <a:ea typeface="+mn-ea"/>
                          <a:cs typeface="+mn-cs"/>
                        </a:rPr>
                        <a:t>ὐτῷ</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διδάσκ</a:t>
                      </a:r>
                      <a:r>
                        <a:rPr lang="en-CY" sz="1200" kern="1200" dirty="0">
                          <a:solidFill>
                            <a:schemeClr val="tx1"/>
                          </a:solidFill>
                          <a:effectLst/>
                          <a:latin typeface="+mn-lt"/>
                          <a:ea typeface="+mn-ea"/>
                          <a:cs typeface="+mn-cs"/>
                        </a:rPr>
                        <a:t>αλε, ταῦτα λέγων καὶ ἡμᾶς ὑβρίζεις.</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11,46        ὁ </a:t>
                      </a:r>
                      <a:r>
                        <a:rPr lang="en-CY" sz="1200" kern="1200" dirty="0" err="1">
                          <a:solidFill>
                            <a:schemeClr val="tx1"/>
                          </a:solidFill>
                          <a:effectLst/>
                          <a:latin typeface="+mn-lt"/>
                          <a:ea typeface="+mn-ea"/>
                          <a:cs typeface="+mn-cs"/>
                        </a:rPr>
                        <a:t>δὲ</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εἶ</a:t>
                      </a:r>
                      <a:r>
                        <a:rPr lang="en-CY" sz="1200" kern="1200" dirty="0">
                          <a:solidFill>
                            <a:schemeClr val="tx1"/>
                          </a:solidFill>
                          <a:effectLst/>
                          <a:latin typeface="+mn-lt"/>
                          <a:ea typeface="+mn-ea"/>
                          <a:cs typeface="+mn-cs"/>
                        </a:rPr>
                        <a:t>πε· καὶ ὑμῖν τοῖς νομικοῖς οὐαί, ὅτι φορτίζετε τοὺς ἀνθρώπους φορτία δυσβάστακτα, καὶ αὐτοὶ ἑνὶ τῶν δακτύλων ὑμῶν οὐ προσψαύετε τοῖς φορτίοις.</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11,47        </a:t>
                      </a:r>
                      <a:r>
                        <a:rPr lang="en-CY" sz="1200" kern="1200" dirty="0" err="1">
                          <a:solidFill>
                            <a:schemeClr val="tx1"/>
                          </a:solidFill>
                          <a:effectLst/>
                          <a:latin typeface="+mn-lt"/>
                          <a:ea typeface="+mn-ea"/>
                          <a:cs typeface="+mn-cs"/>
                        </a:rPr>
                        <a:t>οὐ</a:t>
                      </a:r>
                      <a:r>
                        <a:rPr lang="en-CY" sz="1200" kern="1200" dirty="0">
                          <a:solidFill>
                            <a:schemeClr val="tx1"/>
                          </a:solidFill>
                          <a:effectLst/>
                          <a:latin typeface="+mn-lt"/>
                          <a:ea typeface="+mn-ea"/>
                          <a:cs typeface="+mn-cs"/>
                        </a:rPr>
                        <a:t>αὶ ὑμῖν, ὅτι οἰκοδομεῖτε τὰ μνημεῖα τῶν προφητῶν, οἱ δὲ πατέρες ὑμῶν ἀπέκτειναν αὐτούς.</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11,48        </a:t>
                      </a:r>
                      <a:r>
                        <a:rPr lang="en-CY" sz="1200" kern="1200" dirty="0" err="1">
                          <a:solidFill>
                            <a:schemeClr val="tx1"/>
                          </a:solidFill>
                          <a:effectLst/>
                          <a:latin typeface="+mn-lt"/>
                          <a:ea typeface="+mn-ea"/>
                          <a:cs typeface="+mn-cs"/>
                        </a:rPr>
                        <a:t>ἄρ</a:t>
                      </a:r>
                      <a:r>
                        <a:rPr lang="en-CY" sz="1200" kern="1200" dirty="0">
                          <a:solidFill>
                            <a:schemeClr val="tx1"/>
                          </a:solidFill>
                          <a:effectLst/>
                          <a:latin typeface="+mn-lt"/>
                          <a:ea typeface="+mn-ea"/>
                          <a:cs typeface="+mn-cs"/>
                        </a:rPr>
                        <a:t>α μαρτυρεῖτε καὶ συνευδοκεῖτε τοῖς ἔργοις τῶν πατέρων ὑμῶν, ὅτι αὐτοὶ μὲν ἀπέκτειναν αὐτούς, ὑμεῖς δὲ οἰκοδομεῖτε αὐτῶν τὰ μνημεῖα.</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11,49        </a:t>
                      </a:r>
                      <a:r>
                        <a:rPr lang="en-CY" sz="1200" kern="1200" dirty="0" err="1">
                          <a:solidFill>
                            <a:schemeClr val="tx1"/>
                          </a:solidFill>
                          <a:effectLst/>
                          <a:latin typeface="+mn-lt"/>
                          <a:ea typeface="+mn-ea"/>
                          <a:cs typeface="+mn-cs"/>
                        </a:rPr>
                        <a:t>διὰ</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τοῦτο</a:t>
                      </a:r>
                      <a:r>
                        <a:rPr lang="en-CY" sz="1200" kern="1200" dirty="0">
                          <a:solidFill>
                            <a:schemeClr val="tx1"/>
                          </a:solidFill>
                          <a:effectLst/>
                          <a:latin typeface="+mn-lt"/>
                          <a:ea typeface="+mn-ea"/>
                          <a:cs typeface="+mn-cs"/>
                        </a:rPr>
                        <a:t> καὶ ἡ </a:t>
                      </a:r>
                      <a:r>
                        <a:rPr lang="en-CY" sz="1200" kern="1200" dirty="0" err="1">
                          <a:solidFill>
                            <a:schemeClr val="tx1"/>
                          </a:solidFill>
                          <a:effectLst/>
                          <a:latin typeface="+mn-lt"/>
                          <a:ea typeface="+mn-ea"/>
                          <a:cs typeface="+mn-cs"/>
                        </a:rPr>
                        <a:t>σοφί</a:t>
                      </a:r>
                      <a:r>
                        <a:rPr lang="en-CY" sz="1200" kern="1200" dirty="0">
                          <a:solidFill>
                            <a:schemeClr val="tx1"/>
                          </a:solidFill>
                          <a:effectLst/>
                          <a:latin typeface="+mn-lt"/>
                          <a:ea typeface="+mn-ea"/>
                          <a:cs typeface="+mn-cs"/>
                        </a:rPr>
                        <a:t>α τοῦ Θεοῦ εἶπεν· ἀποστελῶ εἰς αὐτοὺς προφήτας καὶ ἀποστόλους, καὶ ἐξ αὐτῶν ἀποκτενοῦσι καὶ ἐκδιώξουσιν,</a:t>
                      </a:r>
                      <a:endParaRPr lang="el-GR" sz="1200" kern="1200" dirty="0">
                        <a:solidFill>
                          <a:schemeClr val="tx1"/>
                        </a:solidFill>
                        <a:effectLst/>
                        <a:latin typeface="+mn-lt"/>
                        <a:ea typeface="+mn-ea"/>
                        <a:cs typeface="+mn-cs"/>
                      </a:endParaRP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11,50        </a:t>
                      </a:r>
                      <a:r>
                        <a:rPr lang="en-CY" sz="1200" kern="1200" dirty="0" err="1">
                          <a:solidFill>
                            <a:schemeClr val="tx1"/>
                          </a:solidFill>
                          <a:effectLst/>
                          <a:latin typeface="+mn-lt"/>
                          <a:ea typeface="+mn-ea"/>
                          <a:cs typeface="+mn-cs"/>
                        </a:rPr>
                        <a:t>ἵν</a:t>
                      </a:r>
                      <a:r>
                        <a:rPr lang="en-CY" sz="1200" kern="1200" dirty="0">
                          <a:solidFill>
                            <a:schemeClr val="tx1"/>
                          </a:solidFill>
                          <a:effectLst/>
                          <a:latin typeface="+mn-lt"/>
                          <a:ea typeface="+mn-ea"/>
                          <a:cs typeface="+mn-cs"/>
                        </a:rPr>
                        <a:t>α ἐκζητηθῇ τὸ αἷμα πάντων τῶν προφητῶν τὸ ἐκχυνόμενον ἀπὸ καταβολῆς κόσμου ἀπὸ τῆς γενεᾶς ταύτης</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11,51        ἀπὸ </a:t>
                      </a:r>
                      <a:r>
                        <a:rPr lang="en-CY" sz="1200" kern="1200" dirty="0" err="1">
                          <a:solidFill>
                            <a:schemeClr val="tx1"/>
                          </a:solidFill>
                          <a:effectLst/>
                          <a:latin typeface="+mn-lt"/>
                          <a:ea typeface="+mn-ea"/>
                          <a:cs typeface="+mn-cs"/>
                        </a:rPr>
                        <a:t>τοῦ</a:t>
                      </a:r>
                      <a:r>
                        <a:rPr lang="en-CY" sz="1200" kern="1200" dirty="0">
                          <a:solidFill>
                            <a:schemeClr val="tx1"/>
                          </a:solidFill>
                          <a:effectLst/>
                          <a:latin typeface="+mn-lt"/>
                          <a:ea typeface="+mn-ea"/>
                          <a:cs typeface="+mn-cs"/>
                        </a:rPr>
                        <a:t> α</a:t>
                      </a:r>
                      <a:r>
                        <a:rPr lang="en-CY" sz="1200" kern="1200" dirty="0" err="1">
                          <a:solidFill>
                            <a:schemeClr val="tx1"/>
                          </a:solidFill>
                          <a:effectLst/>
                          <a:latin typeface="+mn-lt"/>
                          <a:ea typeface="+mn-ea"/>
                          <a:cs typeface="+mn-cs"/>
                        </a:rPr>
                        <a:t>ἵμ</a:t>
                      </a:r>
                      <a:r>
                        <a:rPr lang="en-CY" sz="1200" kern="1200" dirty="0">
                          <a:solidFill>
                            <a:schemeClr val="tx1"/>
                          </a:solidFill>
                          <a:effectLst/>
                          <a:latin typeface="+mn-lt"/>
                          <a:ea typeface="+mn-ea"/>
                          <a:cs typeface="+mn-cs"/>
                        </a:rPr>
                        <a:t>ατος Ἄβελ ἕως τοῦ αἵματος Ζαχαρίου τοῦ ἀπολομένου μεταξὺ τοῦ θυσιαστηρίου καὶ τοῦ οἴκου· ναί, λέγω ὑμῖν, ἐκζητηθήσεται ἀπὸ τῆς γενεᾶς ταύτης.</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11,52        </a:t>
                      </a:r>
                      <a:r>
                        <a:rPr lang="en-CY" sz="1200" kern="1200" dirty="0" err="1">
                          <a:solidFill>
                            <a:schemeClr val="tx1"/>
                          </a:solidFill>
                          <a:effectLst/>
                          <a:latin typeface="+mn-lt"/>
                          <a:ea typeface="+mn-ea"/>
                          <a:cs typeface="+mn-cs"/>
                        </a:rPr>
                        <a:t>οὐ</a:t>
                      </a:r>
                      <a:r>
                        <a:rPr lang="en-CY" sz="1200" kern="1200" dirty="0">
                          <a:solidFill>
                            <a:schemeClr val="tx1"/>
                          </a:solidFill>
                          <a:effectLst/>
                          <a:latin typeface="+mn-lt"/>
                          <a:ea typeface="+mn-ea"/>
                          <a:cs typeface="+mn-cs"/>
                        </a:rPr>
                        <a:t>αὶ ὑμῖν τοῖς νομικοῖς ὅτι ἤρατε τὴν κλεῖδα τῆς γνώσεως· αὐτοὶ οὐκ εἰσήλθετε, καὶ τοὺς εἰσερχομένους ἐκωλύσατε.</a:t>
                      </a:r>
                    </a:p>
                    <a:p>
                      <a:pPr>
                        <a:lnSpc>
                          <a:spcPct val="100000"/>
                        </a:lnSpc>
                      </a:pPr>
                      <a:r>
                        <a:rPr lang="en-CY" sz="1200" kern="1200" dirty="0" err="1">
                          <a:solidFill>
                            <a:schemeClr val="tx1"/>
                          </a:solidFill>
                          <a:effectLst/>
                          <a:latin typeface="+mn-lt"/>
                          <a:ea typeface="+mn-ea"/>
                          <a:cs typeface="+mn-cs"/>
                        </a:rPr>
                        <a:t>Λουκ</a:t>
                      </a:r>
                      <a:r>
                        <a:rPr lang="en-CY" sz="1200" kern="1200" dirty="0">
                          <a:solidFill>
                            <a:schemeClr val="tx1"/>
                          </a:solidFill>
                          <a:effectLst/>
                          <a:latin typeface="+mn-lt"/>
                          <a:ea typeface="+mn-ea"/>
                          <a:cs typeface="+mn-cs"/>
                        </a:rPr>
                        <a:t>. 11,53        </a:t>
                      </a:r>
                      <a:r>
                        <a:rPr lang="en-CY" sz="1200" kern="1200" dirty="0" err="1">
                          <a:solidFill>
                            <a:schemeClr val="tx1"/>
                          </a:solidFill>
                          <a:effectLst/>
                          <a:latin typeface="+mn-lt"/>
                          <a:ea typeface="+mn-ea"/>
                          <a:cs typeface="+mn-cs"/>
                        </a:rPr>
                        <a:t>λέγοντος</a:t>
                      </a:r>
                      <a:r>
                        <a:rPr lang="en-CY" sz="1200" kern="1200" dirty="0">
                          <a:solidFill>
                            <a:schemeClr val="tx1"/>
                          </a:solidFill>
                          <a:effectLst/>
                          <a:latin typeface="+mn-lt"/>
                          <a:ea typeface="+mn-ea"/>
                          <a:cs typeface="+mn-cs"/>
                        </a:rPr>
                        <a:t> </a:t>
                      </a:r>
                      <a:r>
                        <a:rPr lang="en-CY" sz="1200" kern="1200" dirty="0" err="1">
                          <a:solidFill>
                            <a:schemeClr val="tx1"/>
                          </a:solidFill>
                          <a:effectLst/>
                          <a:latin typeface="+mn-lt"/>
                          <a:ea typeface="+mn-ea"/>
                          <a:cs typeface="+mn-cs"/>
                        </a:rPr>
                        <a:t>δὲ</a:t>
                      </a:r>
                      <a:r>
                        <a:rPr lang="en-CY" sz="1200" kern="1200" dirty="0">
                          <a:solidFill>
                            <a:schemeClr val="tx1"/>
                          </a:solidFill>
                          <a:effectLst/>
                          <a:latin typeface="+mn-lt"/>
                          <a:ea typeface="+mn-ea"/>
                          <a:cs typeface="+mn-cs"/>
                        </a:rPr>
                        <a:t> α</a:t>
                      </a:r>
                      <a:r>
                        <a:rPr lang="en-CY" sz="1200" kern="1200" dirty="0" err="1">
                          <a:solidFill>
                            <a:schemeClr val="tx1"/>
                          </a:solidFill>
                          <a:effectLst/>
                          <a:latin typeface="+mn-lt"/>
                          <a:ea typeface="+mn-ea"/>
                          <a:cs typeface="+mn-cs"/>
                        </a:rPr>
                        <a:t>ὐτοῦ</a:t>
                      </a:r>
                      <a:r>
                        <a:rPr lang="en-CY" sz="1200" kern="1200" dirty="0">
                          <a:solidFill>
                            <a:schemeClr val="tx1"/>
                          </a:solidFill>
                          <a:effectLst/>
                          <a:latin typeface="+mn-lt"/>
                          <a:ea typeface="+mn-ea"/>
                          <a:cs typeface="+mn-cs"/>
                        </a:rPr>
                        <a:t> π</a:t>
                      </a:r>
                      <a:r>
                        <a:rPr lang="en-CY" sz="1200" kern="1200" dirty="0" err="1">
                          <a:solidFill>
                            <a:schemeClr val="tx1"/>
                          </a:solidFill>
                          <a:effectLst/>
                          <a:latin typeface="+mn-lt"/>
                          <a:ea typeface="+mn-ea"/>
                          <a:cs typeface="+mn-cs"/>
                        </a:rPr>
                        <a:t>ρὸς</a:t>
                      </a:r>
                      <a:r>
                        <a:rPr lang="en-CY" sz="1200" kern="1200" dirty="0">
                          <a:solidFill>
                            <a:schemeClr val="tx1"/>
                          </a:solidFill>
                          <a:effectLst/>
                          <a:latin typeface="+mn-lt"/>
                          <a:ea typeface="+mn-ea"/>
                          <a:cs typeface="+mn-cs"/>
                        </a:rPr>
                        <a:t> α</a:t>
                      </a:r>
                      <a:r>
                        <a:rPr lang="en-CY" sz="1200" kern="1200" dirty="0" err="1">
                          <a:solidFill>
                            <a:schemeClr val="tx1"/>
                          </a:solidFill>
                          <a:effectLst/>
                          <a:latin typeface="+mn-lt"/>
                          <a:ea typeface="+mn-ea"/>
                          <a:cs typeface="+mn-cs"/>
                        </a:rPr>
                        <a:t>ὐτοὺς</a:t>
                      </a:r>
                      <a:r>
                        <a:rPr lang="en-CY" sz="1200" kern="1200" dirty="0">
                          <a:solidFill>
                            <a:schemeClr val="tx1"/>
                          </a:solidFill>
                          <a:effectLst/>
                          <a:latin typeface="+mn-lt"/>
                          <a:ea typeface="+mn-ea"/>
                          <a:cs typeface="+mn-cs"/>
                        </a:rPr>
                        <a:t> τα</a:t>
                      </a:r>
                      <a:r>
                        <a:rPr lang="en-CY" sz="1200" kern="1200" dirty="0" err="1">
                          <a:solidFill>
                            <a:schemeClr val="tx1"/>
                          </a:solidFill>
                          <a:effectLst/>
                          <a:latin typeface="+mn-lt"/>
                          <a:ea typeface="+mn-ea"/>
                          <a:cs typeface="+mn-cs"/>
                        </a:rPr>
                        <a:t>ῦτ</a:t>
                      </a:r>
                      <a:r>
                        <a:rPr lang="en-CY" sz="1200" kern="1200" dirty="0">
                          <a:solidFill>
                            <a:schemeClr val="tx1"/>
                          </a:solidFill>
                          <a:effectLst/>
                          <a:latin typeface="+mn-lt"/>
                          <a:ea typeface="+mn-ea"/>
                          <a:cs typeface="+mn-cs"/>
                        </a:rPr>
                        <a:t>α ἤρξαντο οἱ γραμματεῖς καὶ οἱ Φαρισαῖοι δεινῶς ἐνέχειν καὶ ἀποστοματίζειν αὐτὸν περὶ πλειόνων,</a:t>
                      </a:r>
                    </a:p>
                    <a:p>
                      <a:pPr>
                        <a:lnSpc>
                          <a:spcPct val="100000"/>
                        </a:lnSpc>
                      </a:pPr>
                      <a:r>
                        <a:rPr lang="el-GR" sz="1200" kern="1200" dirty="0" err="1">
                          <a:solidFill>
                            <a:schemeClr val="tx1"/>
                          </a:solidFill>
                          <a:effectLst/>
                          <a:latin typeface="+mn-lt"/>
                          <a:ea typeface="+mn-ea"/>
                          <a:cs typeface="+mn-cs"/>
                        </a:rPr>
                        <a:t>Λουκ</a:t>
                      </a:r>
                      <a:r>
                        <a:rPr lang="el-GR" sz="1200" kern="1200" dirty="0">
                          <a:solidFill>
                            <a:schemeClr val="tx1"/>
                          </a:solidFill>
                          <a:effectLst/>
                          <a:latin typeface="+mn-lt"/>
                          <a:ea typeface="+mn-ea"/>
                          <a:cs typeface="+mn-cs"/>
                        </a:rPr>
                        <a:t>. 11,54        </a:t>
                      </a:r>
                      <a:r>
                        <a:rPr lang="el-GR" sz="1200" kern="1200" dirty="0" err="1">
                          <a:solidFill>
                            <a:schemeClr val="tx1"/>
                          </a:solidFill>
                          <a:effectLst/>
                          <a:latin typeface="+mn-lt"/>
                          <a:ea typeface="+mn-ea"/>
                          <a:cs typeface="+mn-cs"/>
                        </a:rPr>
                        <a:t>ἐνεδρεύοντες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αὐτόν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ζητοῦντες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θηρεῦσαί</a:t>
                      </a:r>
                      <a:r>
                        <a:rPr lang="el-GR" sz="1200" kern="1200" dirty="0">
                          <a:solidFill>
                            <a:schemeClr val="tx1"/>
                          </a:solidFill>
                          <a:effectLst/>
                          <a:latin typeface="+mn-lt"/>
                          <a:ea typeface="+mn-ea"/>
                          <a:cs typeface="+mn-cs"/>
                        </a:rPr>
                        <a:t> τι </a:t>
                      </a:r>
                      <a:r>
                        <a:rPr lang="el-GR" sz="1200" kern="1200" dirty="0" err="1">
                          <a:solidFill>
                            <a:schemeClr val="tx1"/>
                          </a:solidFill>
                          <a:effectLst/>
                          <a:latin typeface="+mn-lt"/>
                          <a:ea typeface="+mn-ea"/>
                          <a:cs typeface="+mn-cs"/>
                        </a:rPr>
                        <a:t>ἐκ</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τοῦ</a:t>
                      </a:r>
                      <a:r>
                        <a:rPr lang="el-GR" sz="1200" kern="1200" dirty="0">
                          <a:solidFill>
                            <a:schemeClr val="tx1"/>
                          </a:solidFill>
                          <a:effectLst/>
                          <a:latin typeface="+mn-lt"/>
                          <a:ea typeface="+mn-ea"/>
                          <a:cs typeface="+mn-cs"/>
                        </a:rPr>
                        <a:t> στόματος </a:t>
                      </a:r>
                      <a:r>
                        <a:rPr lang="el-GR" sz="1200" kern="1200" dirty="0" err="1">
                          <a:solidFill>
                            <a:schemeClr val="tx1"/>
                          </a:solidFill>
                          <a:effectLst/>
                          <a:latin typeface="+mn-lt"/>
                          <a:ea typeface="+mn-ea"/>
                          <a:cs typeface="+mn-cs"/>
                        </a:rPr>
                        <a:t>αὐτοῦ</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ἵνα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κατηγορήσωσιν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αὐτοῦ</a:t>
                      </a:r>
                      <a:r>
                        <a:rPr lang="el-GR" sz="1200" kern="1200" dirty="0">
                          <a:solidFill>
                            <a:schemeClr val="tx1"/>
                          </a:solidFill>
                          <a:effectLst/>
                          <a:latin typeface="+mn-lt"/>
                          <a:ea typeface="+mn-ea"/>
                          <a:cs typeface="+mn-cs"/>
                        </a:rPr>
                        <a:t>.</a:t>
                      </a:r>
                      <a:endParaRPr lang="el-GR" b="0" i="0" dirty="0">
                        <a:solidFill>
                          <a:srgbClr val="000000"/>
                        </a:solidFill>
                        <a:effectLst/>
                        <a:latin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3165598"/>
                  </a:ext>
                </a:extLst>
              </a:tr>
            </a:tbl>
          </a:graphicData>
        </a:graphic>
      </p:graphicFrame>
    </p:spTree>
    <p:extLst>
      <p:ext uri="{BB962C8B-B14F-4D97-AF65-F5344CB8AC3E}">
        <p14:creationId xmlns:p14="http://schemas.microsoft.com/office/powerpoint/2010/main" val="14500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F00E2-F549-440A-9046-4CDA3C7FB6D6}"/>
              </a:ext>
            </a:extLst>
          </p:cNvPr>
          <p:cNvSpPr>
            <a:spLocks noGrp="1"/>
          </p:cNvSpPr>
          <p:nvPr>
            <p:ph idx="1"/>
          </p:nvPr>
        </p:nvSpPr>
        <p:spPr>
          <a:xfrm>
            <a:off x="1903413" y="260648"/>
            <a:ext cx="9472824" cy="6597352"/>
          </a:xfrm>
        </p:spPr>
        <p:txBody>
          <a:bodyPr>
            <a:normAutofit fontScale="62500" lnSpcReduction="20000"/>
          </a:bodyPr>
          <a:lstStyle/>
          <a:p>
            <a:pPr marL="0" indent="0">
              <a:buNone/>
            </a:pPr>
            <a:r>
              <a:rPr lang="el-GR" sz="1400" dirty="0" err="1"/>
              <a:t>Λουκ</a:t>
            </a:r>
            <a:r>
              <a:rPr lang="el-GR" sz="1400" dirty="0"/>
              <a:t>. 11,37               Ενώ δε είπε αυτά ο Ιησούς, κάποιος Φαρισαίος τον παρακαλούσε να </a:t>
            </a:r>
            <a:r>
              <a:rPr lang="el-GR" sz="1400" dirty="0" err="1"/>
              <a:t>γευματίση</a:t>
            </a:r>
            <a:r>
              <a:rPr lang="el-GR" sz="1400" dirty="0"/>
              <a:t> στο σπίτι του. Και ο </a:t>
            </a:r>
            <a:r>
              <a:rPr lang="el-GR" sz="1400" dirty="0" err="1"/>
              <a:t>Κυριος</a:t>
            </a:r>
            <a:r>
              <a:rPr lang="el-GR" sz="1400" dirty="0"/>
              <a:t>, όταν </a:t>
            </a:r>
            <a:r>
              <a:rPr lang="el-GR" sz="1400" dirty="0" err="1"/>
              <a:t>εμπήκε</a:t>
            </a:r>
            <a:r>
              <a:rPr lang="el-GR" sz="1400" dirty="0"/>
              <a:t> στο σπίτι </a:t>
            </a:r>
            <a:r>
              <a:rPr lang="el-GR" sz="1400" dirty="0" err="1"/>
              <a:t>εκάθισεν</a:t>
            </a:r>
            <a:r>
              <a:rPr lang="el-GR" sz="1400" dirty="0"/>
              <a:t> εις την </a:t>
            </a:r>
            <a:r>
              <a:rPr lang="el-GR" sz="1400" dirty="0" err="1"/>
              <a:t>τράπεζαν</a:t>
            </a:r>
            <a:r>
              <a:rPr lang="el-GR" sz="1400" dirty="0"/>
              <a:t> του φαγητού, χωρίς προηγουμένως να </a:t>
            </a:r>
            <a:r>
              <a:rPr lang="el-GR" sz="1400" dirty="0" err="1"/>
              <a:t>πλυθή</a:t>
            </a:r>
            <a:r>
              <a:rPr lang="el-GR" sz="1400" dirty="0"/>
              <a:t>, όπως </a:t>
            </a:r>
            <a:r>
              <a:rPr lang="el-GR" sz="1400" dirty="0" err="1"/>
              <a:t>εσυνήθιζαν</a:t>
            </a:r>
            <a:r>
              <a:rPr lang="el-GR" sz="1400" dirty="0"/>
              <a:t>, δια λόγους τάχα θρησκευτικούς, οι Φαρισαίοι.</a:t>
            </a:r>
          </a:p>
          <a:p>
            <a:pPr marL="0" indent="0">
              <a:buNone/>
            </a:pPr>
            <a:r>
              <a:rPr lang="el-GR" sz="1400" dirty="0" err="1"/>
              <a:t>Λουκ</a:t>
            </a:r>
            <a:r>
              <a:rPr lang="el-GR" sz="1400" dirty="0"/>
              <a:t>. 11,38               Ο Φαρισαίος όμως, όταν </a:t>
            </a:r>
            <a:r>
              <a:rPr lang="el-GR" sz="1400" dirty="0" err="1"/>
              <a:t>είδεν</a:t>
            </a:r>
            <a:r>
              <a:rPr lang="el-GR" sz="1400" dirty="0"/>
              <a:t> αυτό, εξεπλάγη, διότι ο Ιησούς δεν έπλυνε τα χέρια του προ του φαγητού.</a:t>
            </a:r>
          </a:p>
          <a:p>
            <a:pPr marL="0" indent="0">
              <a:buNone/>
            </a:pPr>
            <a:r>
              <a:rPr lang="el-GR" sz="1400" dirty="0" err="1"/>
              <a:t>Λουκ</a:t>
            </a:r>
            <a:r>
              <a:rPr lang="el-GR" sz="1400" dirty="0"/>
              <a:t>. 11,39               Είπε δε ο </a:t>
            </a:r>
            <a:r>
              <a:rPr lang="el-GR" sz="1400" dirty="0" err="1"/>
              <a:t>Κυριος</a:t>
            </a:r>
            <a:r>
              <a:rPr lang="el-GR" sz="1400" dirty="0"/>
              <a:t> προς αυτόν· “σεις οι Φαρισαίοι καθαρίζετε τώρα την </a:t>
            </a:r>
            <a:r>
              <a:rPr lang="el-GR" sz="1400" dirty="0" err="1"/>
              <a:t>εξωτερικήν</a:t>
            </a:r>
            <a:r>
              <a:rPr lang="el-GR" sz="1400" dirty="0"/>
              <a:t> </a:t>
            </a:r>
            <a:r>
              <a:rPr lang="el-GR" sz="1400" dirty="0" err="1"/>
              <a:t>επιφάνειαν</a:t>
            </a:r>
            <a:r>
              <a:rPr lang="el-GR" sz="1400" dirty="0"/>
              <a:t> του </a:t>
            </a:r>
            <a:r>
              <a:rPr lang="el-GR" sz="1400" dirty="0" err="1"/>
              <a:t>ποτηρίου</a:t>
            </a:r>
            <a:r>
              <a:rPr lang="el-GR" sz="1400" dirty="0"/>
              <a:t> και του πιάτου, το δε εσωτερικόν σας είναι γεμάτο από </a:t>
            </a:r>
            <a:r>
              <a:rPr lang="el-GR" sz="1400" dirty="0" err="1"/>
              <a:t>αρπαγήν</a:t>
            </a:r>
            <a:r>
              <a:rPr lang="el-GR" sz="1400" dirty="0"/>
              <a:t> και </a:t>
            </a:r>
            <a:r>
              <a:rPr lang="el-GR" sz="1400" dirty="0" err="1"/>
              <a:t>κακίαν</a:t>
            </a:r>
            <a:r>
              <a:rPr lang="el-GR" sz="1400" dirty="0"/>
              <a:t>. Τηρείτε τους εξωτερικούς μόνον τύπους, δια να </a:t>
            </a:r>
            <a:r>
              <a:rPr lang="el-GR" sz="1400" dirty="0" err="1"/>
              <a:t>φαίνεσθε</a:t>
            </a:r>
            <a:r>
              <a:rPr lang="el-GR" sz="1400" dirty="0"/>
              <a:t> ευσεβείς, πλύνετε το σώμα σας και τα χέρια σας, αλλά </a:t>
            </a:r>
            <a:r>
              <a:rPr lang="el-GR" sz="1400" dirty="0" err="1"/>
              <a:t>αφίνετε</a:t>
            </a:r>
            <a:r>
              <a:rPr lang="el-GR" sz="1400" dirty="0"/>
              <a:t> την </a:t>
            </a:r>
            <a:r>
              <a:rPr lang="el-GR" sz="1400" dirty="0" err="1"/>
              <a:t>ψυχήν</a:t>
            </a:r>
            <a:r>
              <a:rPr lang="el-GR" sz="1400" dirty="0"/>
              <a:t> σας εμπαθή και </a:t>
            </a:r>
            <a:r>
              <a:rPr lang="el-GR" sz="1400" dirty="0" err="1"/>
              <a:t>ακάθαρτον</a:t>
            </a:r>
            <a:r>
              <a:rPr lang="el-GR" sz="1400" dirty="0"/>
              <a:t>.</a:t>
            </a:r>
          </a:p>
          <a:p>
            <a:pPr marL="0" indent="0">
              <a:buNone/>
            </a:pPr>
            <a:r>
              <a:rPr lang="el-GR" sz="1400" dirty="0" err="1"/>
              <a:t>Λουκ</a:t>
            </a:r>
            <a:r>
              <a:rPr lang="el-GR" sz="1400" dirty="0"/>
              <a:t>. 11,40               Ανόητοι! Ο Θεός που έκαμε το απ' έξω, δηλαδή το σώμα, ο ίδιος δεν έκαμε και το από μέσα, δηλαδή την </a:t>
            </a:r>
            <a:r>
              <a:rPr lang="el-GR" sz="1400" dirty="0" err="1"/>
              <a:t>ψυχήν</a:t>
            </a:r>
            <a:r>
              <a:rPr lang="el-GR" sz="1400" dirty="0"/>
              <a:t>; Πως το μεν σώμα προσπαθείτε να το </a:t>
            </a:r>
            <a:r>
              <a:rPr lang="el-GR" sz="1400" dirty="0" err="1"/>
              <a:t>κρατήτε</a:t>
            </a:r>
            <a:r>
              <a:rPr lang="el-GR" sz="1400" dirty="0"/>
              <a:t> </a:t>
            </a:r>
            <a:r>
              <a:rPr lang="el-GR" sz="1400" dirty="0" err="1"/>
              <a:t>καθαρόν</a:t>
            </a:r>
            <a:r>
              <a:rPr lang="el-GR" sz="1400" dirty="0"/>
              <a:t>, το δε </a:t>
            </a:r>
            <a:r>
              <a:rPr lang="el-GR" sz="1400" dirty="0" err="1"/>
              <a:t>σπουδαιότερον</a:t>
            </a:r>
            <a:r>
              <a:rPr lang="el-GR" sz="1400" dirty="0"/>
              <a:t>, την </a:t>
            </a:r>
            <a:r>
              <a:rPr lang="el-GR" sz="1400" dirty="0" err="1"/>
              <a:t>ψυχήν</a:t>
            </a:r>
            <a:r>
              <a:rPr lang="el-GR" sz="1400" dirty="0"/>
              <a:t> σας, την </a:t>
            </a:r>
            <a:r>
              <a:rPr lang="el-GR" sz="1400" dirty="0" err="1"/>
              <a:t>αφίνετε</a:t>
            </a:r>
            <a:r>
              <a:rPr lang="el-GR" sz="1400" dirty="0"/>
              <a:t> </a:t>
            </a:r>
            <a:r>
              <a:rPr lang="el-GR" sz="1400" dirty="0" err="1"/>
              <a:t>ακάθαρτον</a:t>
            </a:r>
            <a:r>
              <a:rPr lang="el-GR" sz="1400" dirty="0"/>
              <a:t>, αφού και το ένα και το άλλο είναι έργα του Θεού;</a:t>
            </a:r>
            <a:endParaRPr lang="el-GR" sz="1100" dirty="0"/>
          </a:p>
          <a:p>
            <a:pPr marL="0" indent="0">
              <a:buNone/>
            </a:pPr>
            <a:r>
              <a:rPr lang="el-GR" sz="1400" dirty="0" err="1"/>
              <a:t>Λουκ</a:t>
            </a:r>
            <a:r>
              <a:rPr lang="el-GR" sz="1400" dirty="0"/>
              <a:t>. 11,41               Πλην όμως δώστε τα υπάρχοντά σας </a:t>
            </a:r>
            <a:r>
              <a:rPr lang="el-GR" sz="1400" dirty="0" err="1"/>
              <a:t>ελεημοσύνην</a:t>
            </a:r>
            <a:r>
              <a:rPr lang="el-GR" sz="1400" dirty="0"/>
              <a:t> και ιδού όλα θα σας γίνουν καθαρά και το </a:t>
            </a:r>
            <a:r>
              <a:rPr lang="el-GR" sz="1400" dirty="0" err="1"/>
              <a:t>φάγητον</a:t>
            </a:r>
            <a:r>
              <a:rPr lang="el-GR" sz="1400" dirty="0"/>
              <a:t>, το οποίον θα τρώγετε, έστω και αν προηγουμένως δεν </a:t>
            </a:r>
            <a:r>
              <a:rPr lang="el-GR" sz="1400" dirty="0" err="1"/>
              <a:t>πλυθήτε</a:t>
            </a:r>
            <a:r>
              <a:rPr lang="el-GR" sz="1400" dirty="0"/>
              <a:t>.</a:t>
            </a:r>
          </a:p>
          <a:p>
            <a:pPr marL="0" indent="0">
              <a:buNone/>
            </a:pPr>
            <a:r>
              <a:rPr lang="el-GR" sz="1400" dirty="0" err="1"/>
              <a:t>Λουκ</a:t>
            </a:r>
            <a:r>
              <a:rPr lang="el-GR" sz="1400" dirty="0"/>
              <a:t>. 11,42               Αλλά </a:t>
            </a:r>
            <a:r>
              <a:rPr lang="el-GR" sz="1400" dirty="0" err="1"/>
              <a:t>αλλοίμονον</a:t>
            </a:r>
            <a:r>
              <a:rPr lang="el-GR" sz="1400" dirty="0"/>
              <a:t> εις σας τους Φαρισαίους, διότι δίδετε στον </a:t>
            </a:r>
            <a:r>
              <a:rPr lang="el-GR" sz="1400" dirty="0" err="1"/>
              <a:t>ναόν</a:t>
            </a:r>
            <a:r>
              <a:rPr lang="el-GR" sz="1400" dirty="0"/>
              <a:t> το </a:t>
            </a:r>
            <a:r>
              <a:rPr lang="el-GR" sz="1400" dirty="0" err="1"/>
              <a:t>δέκατον</a:t>
            </a:r>
            <a:r>
              <a:rPr lang="el-GR" sz="1400" dirty="0"/>
              <a:t>, από </a:t>
            </a:r>
            <a:r>
              <a:rPr lang="el-GR" sz="1400" dirty="0">
                <a:highlight>
                  <a:srgbClr val="6CA62C"/>
                </a:highlight>
              </a:rPr>
              <a:t>τον δυόσμο </a:t>
            </a:r>
            <a:r>
              <a:rPr lang="el-GR" sz="1400" dirty="0"/>
              <a:t>και από </a:t>
            </a:r>
            <a:r>
              <a:rPr lang="el-GR" sz="1400" dirty="0">
                <a:highlight>
                  <a:srgbClr val="6CA62C"/>
                </a:highlight>
              </a:rPr>
              <a:t>το απήγανο και από κάθε λάχανο</a:t>
            </a:r>
            <a:r>
              <a:rPr lang="el-GR" sz="1400" dirty="0"/>
              <a:t>, τηρείτε δηλαδή επουσιώδεις </a:t>
            </a:r>
            <a:r>
              <a:rPr lang="el-GR" sz="1400" dirty="0" err="1"/>
              <a:t>λεπτομερείας</a:t>
            </a:r>
            <a:r>
              <a:rPr lang="el-GR" sz="1400" dirty="0"/>
              <a:t> και προσπερνάτε με </a:t>
            </a:r>
            <a:r>
              <a:rPr lang="el-GR" sz="1400" dirty="0" err="1"/>
              <a:t>αδιαφορίαν</a:t>
            </a:r>
            <a:r>
              <a:rPr lang="el-GR" sz="1400" dirty="0"/>
              <a:t> την </a:t>
            </a:r>
            <a:r>
              <a:rPr lang="el-GR" sz="1400" dirty="0" err="1"/>
              <a:t>δικαιοσύνην</a:t>
            </a:r>
            <a:r>
              <a:rPr lang="el-GR" sz="1400" dirty="0"/>
              <a:t> και την </a:t>
            </a:r>
            <a:r>
              <a:rPr lang="el-GR" sz="1400" dirty="0" err="1"/>
              <a:t>αγάπην</a:t>
            </a:r>
            <a:r>
              <a:rPr lang="el-GR" sz="1400" dirty="0"/>
              <a:t> προς τον Θεόν. Αυτά έπρεπε προ παντός να εφαρμόσετε και εκείνα τα άλλα να μη τα </a:t>
            </a:r>
            <a:r>
              <a:rPr lang="el-GR" sz="1400" dirty="0" err="1"/>
              <a:t>αφίνετε</a:t>
            </a:r>
            <a:r>
              <a:rPr lang="el-GR" sz="1400" dirty="0"/>
              <a:t>.</a:t>
            </a:r>
          </a:p>
          <a:p>
            <a:pPr marL="0" indent="0">
              <a:buNone/>
            </a:pPr>
            <a:r>
              <a:rPr lang="el-GR" sz="1400" dirty="0" err="1"/>
              <a:t>Λουκ</a:t>
            </a:r>
            <a:r>
              <a:rPr lang="el-GR" sz="1400" dirty="0"/>
              <a:t>. 11,43               Αλλοίμονο εις σας τους Φαρισαίους, διότι αγαπάτε και επιδιώκετε τα πρώτα καθίσματα εις τας </a:t>
            </a:r>
            <a:r>
              <a:rPr lang="el-GR" sz="1400" dirty="0" err="1"/>
              <a:t>συναγωγάς</a:t>
            </a:r>
            <a:r>
              <a:rPr lang="el-GR" sz="1400" dirty="0"/>
              <a:t> και τους χαιρετισμούς και τον </a:t>
            </a:r>
            <a:r>
              <a:rPr lang="el-GR" sz="1400" dirty="0" err="1"/>
              <a:t>σεβασμόν</a:t>
            </a:r>
            <a:r>
              <a:rPr lang="el-GR" sz="1400" dirty="0"/>
              <a:t> των ανθρώπων εις τας αγοράς.</a:t>
            </a:r>
          </a:p>
          <a:p>
            <a:pPr marL="0" indent="0">
              <a:buNone/>
            </a:pPr>
            <a:r>
              <a:rPr lang="el-GR" sz="1400" dirty="0" err="1"/>
              <a:t>Λουκ</a:t>
            </a:r>
            <a:r>
              <a:rPr lang="el-GR" sz="1400" dirty="0"/>
              <a:t>. 11,44               Αλλοίμονό σας γραμματείς και Φαρισαίοι </a:t>
            </a:r>
            <a:r>
              <a:rPr lang="el-GR" sz="1400" dirty="0" err="1"/>
              <a:t>υποκριταί</a:t>
            </a:r>
            <a:r>
              <a:rPr lang="el-GR" sz="1400" dirty="0"/>
              <a:t>, διότι είσθε σαν τα μνημεία, που δεν φαίνονται, και οι άνθρωποι που περιπατούν επάνω εις αυτά δεν γνωρίζουν τούτο και χωρίς να το θέλουν μολύνονται, σύμφωνα με εκείνα που γράφει ο νόμος. </a:t>
            </a:r>
            <a:r>
              <a:rPr lang="el-GR" sz="1400" dirty="0" err="1"/>
              <a:t>Ετσι</a:t>
            </a:r>
            <a:r>
              <a:rPr lang="el-GR" sz="1400" dirty="0"/>
              <a:t> και σεις κρύπτετε με την </a:t>
            </a:r>
            <a:r>
              <a:rPr lang="el-GR" sz="1400" dirty="0" err="1"/>
              <a:t>υποκρισίαν</a:t>
            </a:r>
            <a:r>
              <a:rPr lang="el-GR" sz="1400" dirty="0"/>
              <a:t> την </a:t>
            </a:r>
            <a:r>
              <a:rPr lang="el-GR" sz="1400" dirty="0" err="1"/>
              <a:t>κακίαν</a:t>
            </a:r>
            <a:r>
              <a:rPr lang="el-GR" sz="1400" dirty="0"/>
              <a:t> σας, και εκείνοι που ανύποπτοι σας πλησιάζουν μολύνονται και βλάπτονται”.</a:t>
            </a:r>
          </a:p>
          <a:p>
            <a:pPr marL="0" indent="0">
              <a:buNone/>
            </a:pPr>
            <a:r>
              <a:rPr lang="el-GR" sz="1400" dirty="0" err="1"/>
              <a:t>Λουκ</a:t>
            </a:r>
            <a:r>
              <a:rPr lang="el-GR" sz="1400" dirty="0"/>
              <a:t>. 11,45               </a:t>
            </a:r>
            <a:r>
              <a:rPr lang="el-GR" sz="1400" dirty="0" err="1"/>
              <a:t>Ελαβε</a:t>
            </a:r>
            <a:r>
              <a:rPr lang="el-GR" sz="1400" dirty="0"/>
              <a:t> τότε τον </a:t>
            </a:r>
            <a:r>
              <a:rPr lang="el-GR" sz="1400" dirty="0" err="1"/>
              <a:t>λόγον</a:t>
            </a:r>
            <a:r>
              <a:rPr lang="el-GR" sz="1400" dirty="0"/>
              <a:t> κάποιος από τους νομικούς, τους </a:t>
            </a:r>
            <a:r>
              <a:rPr lang="el-GR" sz="1400" dirty="0" err="1"/>
              <a:t>γνώστας</a:t>
            </a:r>
            <a:r>
              <a:rPr lang="el-GR" sz="1400" dirty="0"/>
              <a:t> του Μωσαϊκού </a:t>
            </a:r>
            <a:r>
              <a:rPr lang="el-GR" sz="1400" dirty="0" err="1"/>
              <a:t>Νομου</a:t>
            </a:r>
            <a:r>
              <a:rPr lang="el-GR" sz="1400" dirty="0"/>
              <a:t> και του είπε· “διδάσκαλε, με αυτά που λέγεις, υβρίζεις και ημάς τους νομικούς”.</a:t>
            </a:r>
          </a:p>
          <a:p>
            <a:pPr marL="0" indent="0">
              <a:buNone/>
            </a:pPr>
            <a:r>
              <a:rPr lang="el-GR" sz="1400" dirty="0" err="1"/>
              <a:t>Λουκ</a:t>
            </a:r>
            <a:r>
              <a:rPr lang="el-GR" sz="1400" dirty="0"/>
              <a:t>. 11,46               Εκείνος δε είπε· “και εις σας τους νομικούς </a:t>
            </a:r>
            <a:r>
              <a:rPr lang="el-GR" sz="1400" dirty="0" err="1"/>
              <a:t>αλλοίμομον</a:t>
            </a:r>
            <a:r>
              <a:rPr lang="el-GR" sz="1400" dirty="0"/>
              <a:t>, διότι φορτώνετε τους ανθρώπους με </a:t>
            </a:r>
            <a:r>
              <a:rPr lang="el-GR" sz="1400" dirty="0" err="1"/>
              <a:t>βαρειά</a:t>
            </a:r>
            <a:r>
              <a:rPr lang="el-GR" sz="1400" dirty="0"/>
              <a:t> και δυσκολοβάστακτα φορτία, ενώ σεις οι ίδιοι ούτε με ένα από τα δάκτυλα σας δεν εγγίζετε τα φορτία αυτά.(</a:t>
            </a:r>
            <a:r>
              <a:rPr lang="el-GR" sz="1400" dirty="0" err="1"/>
              <a:t>Εχετε</a:t>
            </a:r>
            <a:r>
              <a:rPr lang="el-GR" sz="1400" dirty="0"/>
              <a:t> δηλαδή επινοήσει </a:t>
            </a:r>
            <a:r>
              <a:rPr lang="el-GR" sz="1400" dirty="0" err="1"/>
              <a:t>βαρειές</a:t>
            </a:r>
            <a:r>
              <a:rPr lang="el-GR" sz="1400" dirty="0"/>
              <a:t> εντολές δια τους άλλους, που δεν τις λέγει ο νόμος του Θεού και σεις βρίσκετε τρόπους να μη τις </a:t>
            </a:r>
            <a:r>
              <a:rPr lang="el-GR" sz="1400" dirty="0" err="1"/>
              <a:t>τηρήτε</a:t>
            </a:r>
            <a:r>
              <a:rPr lang="el-GR" sz="1400" dirty="0"/>
              <a:t>).</a:t>
            </a:r>
          </a:p>
          <a:p>
            <a:pPr marL="0" indent="0">
              <a:buNone/>
            </a:pPr>
            <a:r>
              <a:rPr lang="el-GR" sz="1400" dirty="0" err="1"/>
              <a:t>Λουκ</a:t>
            </a:r>
            <a:r>
              <a:rPr lang="el-GR" sz="1400" dirty="0"/>
              <a:t>. 11,47               Αλλοίμονό σας, διότι κτίζετε τα μνημεία των προφητών, τάχα από </a:t>
            </a:r>
            <a:r>
              <a:rPr lang="el-GR" sz="1400" dirty="0" err="1"/>
              <a:t>σεβασμόν</a:t>
            </a:r>
            <a:r>
              <a:rPr lang="el-GR" sz="1400" dirty="0"/>
              <a:t> δι' αυτούς, ενώ κατά βάθος έχετε τας ιδίας </a:t>
            </a:r>
            <a:r>
              <a:rPr lang="el-GR" sz="1400" dirty="0" err="1"/>
              <a:t>φονικάς</a:t>
            </a:r>
            <a:r>
              <a:rPr lang="el-GR" sz="1400" dirty="0"/>
              <a:t> διαθέσεις, που είχαν οι πρόγονοι σας, οι οποίοι </a:t>
            </a:r>
            <a:r>
              <a:rPr lang="el-GR" sz="1400" dirty="0" err="1"/>
              <a:t>εφόνευσαν</a:t>
            </a:r>
            <a:r>
              <a:rPr lang="el-GR" sz="1400" dirty="0"/>
              <a:t> τους </a:t>
            </a:r>
            <a:r>
              <a:rPr lang="el-GR" sz="1400" dirty="0" err="1"/>
              <a:t>προφήτας</a:t>
            </a:r>
            <a:r>
              <a:rPr lang="el-GR" sz="1400" dirty="0"/>
              <a:t>.</a:t>
            </a:r>
          </a:p>
          <a:p>
            <a:pPr marL="0" indent="0">
              <a:buNone/>
            </a:pPr>
            <a:r>
              <a:rPr lang="el-GR" sz="1400" dirty="0" err="1"/>
              <a:t>Λουκ</a:t>
            </a:r>
            <a:r>
              <a:rPr lang="el-GR" sz="1400" dirty="0"/>
              <a:t>. 11,48               Επομένως από το ένα μέρος μαρτυρείτε και </a:t>
            </a:r>
            <a:r>
              <a:rPr lang="el-GR" sz="1400" dirty="0" err="1"/>
              <a:t>εβιβεβαιώνετε</a:t>
            </a:r>
            <a:r>
              <a:rPr lang="el-GR" sz="1400" dirty="0"/>
              <a:t> ότι οι </a:t>
            </a:r>
            <a:r>
              <a:rPr lang="el-GR" sz="1400" dirty="0" err="1"/>
              <a:t>προφήται</a:t>
            </a:r>
            <a:r>
              <a:rPr lang="el-GR" sz="1400" dirty="0"/>
              <a:t>, </a:t>
            </a:r>
            <a:r>
              <a:rPr lang="el-GR" sz="1400" dirty="0" err="1"/>
              <a:t>καθό</a:t>
            </a:r>
            <a:r>
              <a:rPr lang="el-GR" sz="1400" dirty="0"/>
              <a:t> απεσταλμένοι του Θεού, είναι άξιοι παντός σεβασμού, από το άλλο μέρος με την </a:t>
            </a:r>
            <a:r>
              <a:rPr lang="el-GR" sz="1400" dirty="0" err="1"/>
              <a:t>διάθεσιν</a:t>
            </a:r>
            <a:r>
              <a:rPr lang="el-GR" sz="1400" dirty="0"/>
              <a:t> και τας πράξεις σας συμφωνείτε και εγκρίνετε τα έργα των πατέρων σας. Διότι αυτοί μεν </a:t>
            </a:r>
            <a:r>
              <a:rPr lang="el-GR" sz="1400" dirty="0" err="1"/>
              <a:t>εφόνευσαν</a:t>
            </a:r>
            <a:r>
              <a:rPr lang="el-GR" sz="1400" dirty="0"/>
              <a:t> τους </a:t>
            </a:r>
            <a:r>
              <a:rPr lang="el-GR" sz="1400" dirty="0" err="1"/>
              <a:t>προφήτας</a:t>
            </a:r>
            <a:r>
              <a:rPr lang="el-GR" sz="1400" dirty="0"/>
              <a:t> σεις δε κτίζετε τιμητικώς τα μνημεία των.</a:t>
            </a:r>
          </a:p>
          <a:p>
            <a:pPr marL="0" indent="0">
              <a:buNone/>
            </a:pPr>
            <a:r>
              <a:rPr lang="el-GR" sz="1400" dirty="0" err="1"/>
              <a:t>Λουκ</a:t>
            </a:r>
            <a:r>
              <a:rPr lang="el-GR" sz="1400" dirty="0"/>
              <a:t>. 11,49               Επειδή όμως έχετε τας ιδίας </a:t>
            </a:r>
            <a:r>
              <a:rPr lang="el-GR" sz="1400" dirty="0" err="1"/>
              <a:t>πονηράς</a:t>
            </a:r>
            <a:r>
              <a:rPr lang="el-GR" sz="1400" dirty="0"/>
              <a:t> διαθέσεις με τους πατέρας σας, δια τούτο </a:t>
            </a:r>
            <a:r>
              <a:rPr lang="el-GR" sz="1400" dirty="0" err="1"/>
              <a:t>είπεν</a:t>
            </a:r>
            <a:r>
              <a:rPr lang="el-GR" sz="1400" dirty="0"/>
              <a:t> η σοφία του Θεού, δηλαδή εγώ· θα στείλω εις αυτούς </a:t>
            </a:r>
            <a:r>
              <a:rPr lang="el-GR" sz="1400" dirty="0" err="1"/>
              <a:t>προφήτας</a:t>
            </a:r>
            <a:r>
              <a:rPr lang="el-GR" sz="1400" dirty="0"/>
              <a:t> και αποστόλους, να ακούσουν δια μίαν ακόμη φοράν την </a:t>
            </a:r>
            <a:r>
              <a:rPr lang="el-GR" sz="1400" dirty="0" err="1"/>
              <a:t>αλήθειαν</a:t>
            </a:r>
            <a:r>
              <a:rPr lang="el-GR" sz="1400" dirty="0"/>
              <a:t>, μήπως και μετανοήσουν. Αλλά αυτοί αμετανόητοι και </a:t>
            </a:r>
            <a:r>
              <a:rPr lang="el-GR" sz="1400" dirty="0" err="1"/>
              <a:t>εσκληρυμμένοι</a:t>
            </a:r>
            <a:r>
              <a:rPr lang="el-GR" sz="1400" dirty="0"/>
              <a:t> εις την </a:t>
            </a:r>
            <a:r>
              <a:rPr lang="el-GR" sz="1400" dirty="0" err="1"/>
              <a:t>κακίαν</a:t>
            </a:r>
            <a:r>
              <a:rPr lang="el-GR" sz="1400" dirty="0"/>
              <a:t> των, άλλους μεν από αυτούς θα φονεύσουν και άλλους θα καταδιώξουν,</a:t>
            </a:r>
          </a:p>
          <a:p>
            <a:pPr marL="0" indent="0">
              <a:buNone/>
            </a:pPr>
            <a:r>
              <a:rPr lang="el-GR" sz="1400" dirty="0" err="1"/>
              <a:t>Λουκ</a:t>
            </a:r>
            <a:r>
              <a:rPr lang="el-GR" sz="1400" dirty="0"/>
              <a:t>. 11,50               δια να </a:t>
            </a:r>
            <a:r>
              <a:rPr lang="el-GR" sz="1400" dirty="0" err="1"/>
              <a:t>ζητηθή</a:t>
            </a:r>
            <a:r>
              <a:rPr lang="el-GR" sz="1400" dirty="0"/>
              <a:t> από την </a:t>
            </a:r>
            <a:r>
              <a:rPr lang="el-GR" sz="1400" dirty="0" err="1"/>
              <a:t>γενεάν</a:t>
            </a:r>
            <a:r>
              <a:rPr lang="el-GR" sz="1400" dirty="0"/>
              <a:t> αυτήν </a:t>
            </a:r>
            <a:r>
              <a:rPr lang="el-GR" sz="1400" dirty="0" err="1"/>
              <a:t>ευθήνη</a:t>
            </a:r>
            <a:r>
              <a:rPr lang="el-GR" sz="1400" dirty="0"/>
              <a:t> και να </a:t>
            </a:r>
            <a:r>
              <a:rPr lang="el-GR" sz="1400" dirty="0" err="1"/>
              <a:t>επιβληθή</a:t>
            </a:r>
            <a:r>
              <a:rPr lang="el-GR" sz="1400" dirty="0"/>
              <a:t> τιμωρία δια το αίμα όλων των προφητών, που χύνεται από καταβολής κόσμου μέχρι σήμερα.</a:t>
            </a:r>
          </a:p>
          <a:p>
            <a:pPr marL="0" indent="0">
              <a:buNone/>
            </a:pPr>
            <a:r>
              <a:rPr lang="el-GR" sz="1400" dirty="0" err="1"/>
              <a:t>Λουκ</a:t>
            </a:r>
            <a:r>
              <a:rPr lang="el-GR" sz="1400" dirty="0"/>
              <a:t>. 11,51                Από το αίμα δηλαδή του αθώου </a:t>
            </a:r>
            <a:r>
              <a:rPr lang="el-GR" sz="1400" dirty="0" err="1"/>
              <a:t>Αβελ</a:t>
            </a:r>
            <a:r>
              <a:rPr lang="el-GR" sz="1400" dirty="0"/>
              <a:t> έως το αίμα του </a:t>
            </a:r>
            <a:r>
              <a:rPr lang="el-GR" sz="1400" dirty="0" err="1"/>
              <a:t>Ζαχαρίου</a:t>
            </a:r>
            <a:r>
              <a:rPr lang="el-GR" sz="1400" dirty="0"/>
              <a:t> που </a:t>
            </a:r>
            <a:r>
              <a:rPr lang="el-GR" sz="1400" dirty="0" err="1"/>
              <a:t>εφονεύθη</a:t>
            </a:r>
            <a:r>
              <a:rPr lang="el-GR" sz="1400" dirty="0"/>
              <a:t> μεταξύ του θυσιαστηρίου και του ναού. Ναι, σας βεβαιώνω, ότι δι' όλα αυτά τα εγκλήματα θα </a:t>
            </a:r>
            <a:r>
              <a:rPr lang="el-GR" sz="1400" dirty="0" err="1"/>
              <a:t>ζητηθή</a:t>
            </a:r>
            <a:r>
              <a:rPr lang="el-GR" sz="1400" dirty="0"/>
              <a:t> ευθύνη από την </a:t>
            </a:r>
            <a:r>
              <a:rPr lang="el-GR" sz="1400" dirty="0" err="1"/>
              <a:t>γενεάν</a:t>
            </a:r>
            <a:r>
              <a:rPr lang="el-GR" sz="1400" dirty="0"/>
              <a:t> αυτήν.</a:t>
            </a:r>
          </a:p>
          <a:p>
            <a:pPr marL="0" indent="0">
              <a:buNone/>
            </a:pPr>
            <a:r>
              <a:rPr lang="el-GR" sz="1400" dirty="0" err="1"/>
              <a:t>Λουκ</a:t>
            </a:r>
            <a:r>
              <a:rPr lang="el-GR" sz="1400" dirty="0"/>
              <a:t>. 11,52               </a:t>
            </a:r>
            <a:r>
              <a:rPr lang="el-GR" sz="1400" dirty="0" err="1"/>
              <a:t>Αλλοίμονον</a:t>
            </a:r>
            <a:r>
              <a:rPr lang="el-GR" sz="1400" dirty="0"/>
              <a:t> εις σας τους νομικούς, διότι αφαιρέσατε από τους ανθρώπους το κλειδί της γνώσεως, τους </a:t>
            </a:r>
            <a:r>
              <a:rPr lang="el-GR" sz="1400" dirty="0" err="1"/>
              <a:t>εσκοτίσατε</a:t>
            </a:r>
            <a:r>
              <a:rPr lang="el-GR" sz="1400" dirty="0"/>
              <a:t> δηλαδή τον νουν με τας ψευδείς διδασκαλίας σας και τους </a:t>
            </a:r>
            <a:r>
              <a:rPr lang="el-GR" sz="1400" dirty="0" err="1"/>
              <a:t>επήρατε</a:t>
            </a:r>
            <a:r>
              <a:rPr lang="el-GR" sz="1400" dirty="0"/>
              <a:t> το μέσον, με το οποίον θα </a:t>
            </a:r>
            <a:r>
              <a:rPr lang="el-GR" sz="1400" dirty="0" err="1"/>
              <a:t>εγνώριζαν</a:t>
            </a:r>
            <a:r>
              <a:rPr lang="el-GR" sz="1400" dirty="0"/>
              <a:t> την </a:t>
            </a:r>
            <a:r>
              <a:rPr lang="el-GR" sz="1400" dirty="0" err="1"/>
              <a:t>αλήθειαν</a:t>
            </a:r>
            <a:r>
              <a:rPr lang="el-GR" sz="1400" dirty="0"/>
              <a:t> και θα </a:t>
            </a:r>
            <a:r>
              <a:rPr lang="el-GR" sz="1400" dirty="0" err="1"/>
              <a:t>επροχωρούσαν</a:t>
            </a:r>
            <a:r>
              <a:rPr lang="el-GR" sz="1400" dirty="0"/>
              <a:t> τον </a:t>
            </a:r>
            <a:r>
              <a:rPr lang="el-GR" sz="1400" dirty="0" err="1"/>
              <a:t>δρόμον</a:t>
            </a:r>
            <a:r>
              <a:rPr lang="el-GR" sz="1400" dirty="0"/>
              <a:t> της σωτηρίας. </a:t>
            </a:r>
            <a:r>
              <a:rPr lang="el-GR" sz="1400" dirty="0" err="1"/>
              <a:t>Ετσι</a:t>
            </a:r>
            <a:r>
              <a:rPr lang="el-GR" sz="1400" dirty="0"/>
              <a:t> και σεις δεν εισήλθατε εις την </a:t>
            </a:r>
            <a:r>
              <a:rPr lang="el-GR" sz="1400" dirty="0" err="1"/>
              <a:t>βασιλείαν</a:t>
            </a:r>
            <a:r>
              <a:rPr lang="el-GR" sz="1400" dirty="0"/>
              <a:t> του Χριστού και εκείνους που ήθελαν να εισέλθουν τους εμποδίσατε”.</a:t>
            </a:r>
          </a:p>
          <a:p>
            <a:pPr marL="0" indent="0">
              <a:buNone/>
            </a:pPr>
            <a:r>
              <a:rPr lang="el-GR" sz="1400" dirty="0" err="1"/>
              <a:t>Λουκ</a:t>
            </a:r>
            <a:r>
              <a:rPr lang="el-GR" sz="1400" dirty="0"/>
              <a:t>. 11,53               Ενώ δε ο Ιησούς τους έλεγε αυτά, </a:t>
            </a:r>
            <a:r>
              <a:rPr lang="el-GR" sz="1400" dirty="0" err="1"/>
              <a:t>ήρχισαν</a:t>
            </a:r>
            <a:r>
              <a:rPr lang="el-GR" sz="1400" dirty="0"/>
              <a:t> οι γραμματείς και οι Φαρισαίοι να </a:t>
            </a:r>
            <a:r>
              <a:rPr lang="el-GR" sz="1400" dirty="0" err="1"/>
              <a:t>κυριεύωνται</a:t>
            </a:r>
            <a:r>
              <a:rPr lang="el-GR" sz="1400" dirty="0"/>
              <a:t> εσωτερικώς από </a:t>
            </a:r>
            <a:r>
              <a:rPr lang="el-GR" sz="1400" dirty="0" err="1"/>
              <a:t>πικράν</a:t>
            </a:r>
            <a:r>
              <a:rPr lang="el-GR" sz="1400" dirty="0"/>
              <a:t> </a:t>
            </a:r>
            <a:r>
              <a:rPr lang="el-GR" sz="1400" dirty="0" err="1"/>
              <a:t>οργήν</a:t>
            </a:r>
            <a:r>
              <a:rPr lang="el-GR" sz="1400" dirty="0"/>
              <a:t> και </a:t>
            </a:r>
            <a:r>
              <a:rPr lang="el-GR" sz="1400" dirty="0" err="1"/>
              <a:t>εμπάθειαν</a:t>
            </a:r>
            <a:r>
              <a:rPr lang="el-GR" sz="1400" dirty="0"/>
              <a:t> εναντίον του και να ζητούν όλοι </a:t>
            </a:r>
            <a:r>
              <a:rPr lang="el-GR" sz="1400" dirty="0" err="1"/>
              <a:t>μαζή</a:t>
            </a:r>
            <a:r>
              <a:rPr lang="el-GR" sz="1400" dirty="0"/>
              <a:t> από αυτόν αμέσως και εκ του προχείρου απαντήσεις δια πολλά ζητήματα του νόμου.</a:t>
            </a:r>
          </a:p>
          <a:p>
            <a:pPr marL="0" indent="0">
              <a:buNone/>
            </a:pPr>
            <a:r>
              <a:rPr lang="el-GR" sz="1400" dirty="0" err="1"/>
              <a:t>Λουκ</a:t>
            </a:r>
            <a:r>
              <a:rPr lang="el-GR" sz="1400" dirty="0"/>
              <a:t>. 11,54               Και του έστηναν έτσι παγίδα και τον παραμόνευαν </a:t>
            </a:r>
            <a:r>
              <a:rPr lang="el-GR" sz="1400" dirty="0" err="1"/>
              <a:t>προσπαθούντες</a:t>
            </a:r>
            <a:r>
              <a:rPr lang="el-GR" sz="1400" dirty="0"/>
              <a:t> κάτι με </a:t>
            </a:r>
            <a:r>
              <a:rPr lang="el-GR" sz="1400" dirty="0" err="1"/>
              <a:t>δόλιον</a:t>
            </a:r>
            <a:r>
              <a:rPr lang="el-GR" sz="1400" dirty="0"/>
              <a:t> τρόπον να αρπάξουν από το στόμα του, που δεν θα ήτο σύμφωνο με τον </a:t>
            </a:r>
            <a:r>
              <a:rPr lang="el-GR" sz="1400" dirty="0" err="1"/>
              <a:t>νόμον</a:t>
            </a:r>
            <a:r>
              <a:rPr lang="el-GR" sz="1400" dirty="0"/>
              <a:t>, δια να έχουν κατόπιν αφορμή να τον κατηγορήσουν.</a:t>
            </a:r>
          </a:p>
          <a:p>
            <a:pPr marL="0" indent="0">
              <a:buNone/>
            </a:pPr>
            <a:endParaRPr lang="el-GR" sz="1400" dirty="0"/>
          </a:p>
          <a:p>
            <a:pPr marL="0" indent="0">
              <a:buNone/>
            </a:pPr>
            <a:endParaRPr lang="en-CY" dirty="0"/>
          </a:p>
        </p:txBody>
      </p:sp>
    </p:spTree>
    <p:extLst>
      <p:ext uri="{BB962C8B-B14F-4D97-AF65-F5344CB8AC3E}">
        <p14:creationId xmlns:p14="http://schemas.microsoft.com/office/powerpoint/2010/main" val="11846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8B3AE8-0D84-4020-A904-CB2E488845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2025" y="1916832"/>
            <a:ext cx="9144000" cy="4572000"/>
          </a:xfrm>
        </p:spPr>
      </p:pic>
      <p:sp>
        <p:nvSpPr>
          <p:cNvPr id="6" name="Title 5">
            <a:extLst>
              <a:ext uri="{FF2B5EF4-FFF2-40B4-BE49-F238E27FC236}">
                <a16:creationId xmlns:a16="http://schemas.microsoft.com/office/drawing/2014/main" id="{20E8E15C-809B-4378-BBB3-BB2F29AE3C97}"/>
              </a:ext>
            </a:extLst>
          </p:cNvPr>
          <p:cNvSpPr txBox="1">
            <a:spLocks noGrp="1"/>
          </p:cNvSpPr>
          <p:nvPr>
            <p:ph type="title"/>
          </p:nvPr>
        </p:nvSpPr>
        <p:spPr>
          <a:xfrm>
            <a:off x="2232023" y="354780"/>
            <a:ext cx="9144001" cy="1615827"/>
          </a:xfrm>
          <a:prstGeom prst="rect">
            <a:avLst/>
          </a:prstGeom>
          <a:solidFill>
            <a:schemeClr val="bg1"/>
          </a:solidFill>
          <a:ln w="15875">
            <a:solidFill>
              <a:schemeClr val="accent4">
                <a:lumMod val="75000"/>
              </a:schemeClr>
            </a:solidFill>
          </a:ln>
        </p:spPr>
        <p:txBody>
          <a:bodyPr wrap="square" rtlCol="0" anchor="ctr" anchorCtr="1">
            <a:spAutoFit/>
          </a:bodyPr>
          <a:lstStyle/>
          <a:p>
            <a:r>
              <a:rPr lang="el-GR" sz="1800" b="1" dirty="0">
                <a:solidFill>
                  <a:schemeClr val="accent4">
                    <a:lumMod val="50000"/>
                  </a:schemeClr>
                </a:solidFill>
              </a:rPr>
              <a:t>Αναφορά</a:t>
            </a:r>
            <a:r>
              <a:rPr lang="en-US" sz="1800" b="1" dirty="0">
                <a:solidFill>
                  <a:schemeClr val="accent4">
                    <a:lumMod val="50000"/>
                  </a:schemeClr>
                </a:solidFill>
              </a:rPr>
              <a:t> </a:t>
            </a:r>
            <a:r>
              <a:rPr lang="el-GR" sz="1800" b="1" dirty="0">
                <a:solidFill>
                  <a:schemeClr val="accent4">
                    <a:lumMod val="50000"/>
                  </a:schemeClr>
                </a:solidFill>
              </a:rPr>
              <a:t>στην Καινή Διαθήκη</a:t>
            </a:r>
            <a:r>
              <a:rPr lang="en-US" sz="1800" b="1" dirty="0">
                <a:solidFill>
                  <a:schemeClr val="accent4">
                    <a:lumMod val="50000"/>
                  </a:schemeClr>
                </a:solidFill>
              </a:rPr>
              <a:t> </a:t>
            </a:r>
            <a:r>
              <a:rPr lang="el-GR" sz="1800" b="1" dirty="0">
                <a:solidFill>
                  <a:schemeClr val="accent4">
                    <a:lumMod val="50000"/>
                  </a:schemeClr>
                </a:solidFill>
              </a:rPr>
              <a:t>των αρωματικών φυτών: δυόσμου &amp; απήγανου </a:t>
            </a:r>
            <a:br>
              <a:rPr lang="el-GR" sz="1600" dirty="0">
                <a:solidFill>
                  <a:schemeClr val="accent4">
                    <a:lumMod val="50000"/>
                  </a:schemeClr>
                </a:solidFill>
              </a:rPr>
            </a:br>
            <a:r>
              <a:rPr lang="el-GR" sz="1600" dirty="0">
                <a:solidFill>
                  <a:schemeClr val="accent4">
                    <a:lumMod val="50000"/>
                  </a:schemeClr>
                </a:solidFill>
              </a:rPr>
              <a:t>                                                                                                                                                   </a:t>
            </a:r>
            <a:r>
              <a:rPr lang="el-GR" sz="1050" dirty="0">
                <a:solidFill>
                  <a:schemeClr val="accent4">
                    <a:lumMod val="50000"/>
                  </a:schemeClr>
                </a:solidFill>
              </a:rPr>
              <a:t>(κατὰ Λουκᾶν Ευαγγέλιον 11, 37-54)</a:t>
            </a:r>
            <a:br>
              <a:rPr lang="el-GR" sz="1600" dirty="0">
                <a:solidFill>
                  <a:schemeClr val="accent4">
                    <a:lumMod val="50000"/>
                  </a:schemeClr>
                </a:solidFill>
              </a:rPr>
            </a:br>
            <a:endParaRPr lang="el-GR" sz="1600" dirty="0">
              <a:solidFill>
                <a:schemeClr val="accent4">
                  <a:lumMod val="50000"/>
                </a:schemeClr>
              </a:solidFill>
            </a:endParaRPr>
          </a:p>
          <a:p>
            <a:pPr algn="ctr"/>
            <a:r>
              <a:rPr lang="el-GR" sz="1600" b="1" dirty="0">
                <a:solidFill>
                  <a:schemeClr val="accent4">
                    <a:lumMod val="50000"/>
                  </a:schemeClr>
                </a:solidFill>
              </a:rPr>
              <a:t>Απήγανος: </a:t>
            </a:r>
            <a:r>
              <a:rPr lang="el-GR" sz="1600" dirty="0">
                <a:solidFill>
                  <a:schemeClr val="accent4">
                    <a:lumMod val="50000"/>
                  </a:schemeClr>
                </a:solidFill>
              </a:rPr>
              <a:t>αειθαλές αρωματικό φυτό που συναντάται αυτοφυές σε περιοχές της Ν. Ευρώπης και Β. Αφρικής. Θεωρείται από κάποιους πως ήταν το φυτό που έσωσε τον Οδυσσέα από τα μάγια της Κίρκης.</a:t>
            </a:r>
            <a:br>
              <a:rPr lang="el-GR" sz="1600" dirty="0">
                <a:solidFill>
                  <a:schemeClr val="accent4">
                    <a:lumMod val="50000"/>
                  </a:schemeClr>
                </a:solidFill>
              </a:rPr>
            </a:br>
            <a:r>
              <a:rPr lang="el-GR" sz="2800" b="1" dirty="0">
                <a:solidFill>
                  <a:schemeClr val="accent4">
                    <a:lumMod val="50000"/>
                  </a:schemeClr>
                </a:solidFill>
                <a:latin typeface="Cambria" panose="02040503050406030204" pitchFamily="18" charset="0"/>
                <a:ea typeface="Cambria" panose="02040503050406030204" pitchFamily="18" charset="0"/>
              </a:rPr>
              <a:t>↓</a:t>
            </a:r>
            <a:endParaRPr lang="en-CY" sz="2800" b="1" dirty="0">
              <a:solidFill>
                <a:schemeClr val="accent4">
                  <a:lumMod val="50000"/>
                </a:schemeClr>
              </a:solidFill>
            </a:endParaRPr>
          </a:p>
        </p:txBody>
      </p:sp>
    </p:spTree>
    <p:extLst>
      <p:ext uri="{BB962C8B-B14F-4D97-AF65-F5344CB8AC3E}">
        <p14:creationId xmlns:p14="http://schemas.microsoft.com/office/powerpoint/2010/main" val="16540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DF54-4E96-4B6C-94EF-45722C96F309}"/>
              </a:ext>
            </a:extLst>
          </p:cNvPr>
          <p:cNvSpPr>
            <a:spLocks noGrp="1"/>
          </p:cNvSpPr>
          <p:nvPr>
            <p:ph type="title"/>
          </p:nvPr>
        </p:nvSpPr>
        <p:spPr>
          <a:xfrm>
            <a:off x="1908775" y="116633"/>
            <a:ext cx="6912769" cy="576064"/>
          </a:xfrm>
          <a:solidFill>
            <a:schemeClr val="bg1"/>
          </a:solidFill>
        </p:spPr>
        <p:txBody>
          <a:bodyPr>
            <a:normAutofit fontScale="90000"/>
          </a:bodyPr>
          <a:lstStyle/>
          <a:p>
            <a:br>
              <a:rPr lang="el-GR" u="sng" dirty="0">
                <a:solidFill>
                  <a:schemeClr val="accent4">
                    <a:lumMod val="50000"/>
                  </a:schemeClr>
                </a:solidFill>
              </a:rPr>
            </a:br>
            <a:br>
              <a:rPr lang="el-GR" u="sng" dirty="0">
                <a:solidFill>
                  <a:schemeClr val="accent4">
                    <a:lumMod val="50000"/>
                  </a:schemeClr>
                </a:solidFill>
              </a:rPr>
            </a:br>
            <a:r>
              <a:rPr lang="el-GR" u="sng" dirty="0">
                <a:solidFill>
                  <a:schemeClr val="accent4">
                    <a:lumMod val="50000"/>
                  </a:schemeClr>
                </a:solidFill>
              </a:rPr>
              <a:t>Απήγανος: ιδιότητες-χρήση-εφαρμογές</a:t>
            </a:r>
            <a:endParaRPr lang="en-CY" dirty="0"/>
          </a:p>
        </p:txBody>
      </p:sp>
      <p:sp>
        <p:nvSpPr>
          <p:cNvPr id="5" name="TextBox 4">
            <a:extLst>
              <a:ext uri="{FF2B5EF4-FFF2-40B4-BE49-F238E27FC236}">
                <a16:creationId xmlns:a16="http://schemas.microsoft.com/office/drawing/2014/main" id="{36B0CE5D-928E-4E5F-AD0D-99F5E39551CE}"/>
              </a:ext>
            </a:extLst>
          </p:cNvPr>
          <p:cNvSpPr txBox="1"/>
          <p:nvPr/>
        </p:nvSpPr>
        <p:spPr>
          <a:xfrm>
            <a:off x="1908775" y="918592"/>
            <a:ext cx="9862900" cy="5478423"/>
          </a:xfrm>
          <a:prstGeom prst="rect">
            <a:avLst/>
          </a:prstGeom>
          <a:solidFill>
            <a:schemeClr val="bg1"/>
          </a:solidFill>
          <a:ln>
            <a:solidFill>
              <a:schemeClr val="bg1"/>
            </a:solidFill>
          </a:ln>
        </p:spPr>
        <p:txBody>
          <a:bodyPr wrap="square" rtlCol="0" anchor="ctr" anchorCtr="1">
            <a:spAutoFit/>
          </a:bodyPr>
          <a:lstStyle/>
          <a:p>
            <a:r>
              <a:rPr lang="el-GR" sz="1400" b="1" u="sng" dirty="0">
                <a:solidFill>
                  <a:schemeClr val="accent4">
                    <a:lumMod val="50000"/>
                  </a:schemeClr>
                </a:solidFill>
              </a:rPr>
              <a:t>Απήγανος ιδιότητες</a:t>
            </a:r>
          </a:p>
          <a:p>
            <a:endParaRPr lang="el-GR" sz="1200" dirty="0">
              <a:solidFill>
                <a:schemeClr val="accent4">
                  <a:lumMod val="50000"/>
                </a:schemeClr>
              </a:solidFill>
            </a:endParaRPr>
          </a:p>
          <a:p>
            <a:pPr algn="just">
              <a:lnSpc>
                <a:spcPct val="150000"/>
              </a:lnSpc>
            </a:pPr>
            <a:r>
              <a:rPr lang="el-GR" sz="1200" dirty="0">
                <a:solidFill>
                  <a:schemeClr val="accent4">
                    <a:lumMod val="50000"/>
                  </a:schemeClr>
                </a:solidFill>
              </a:rPr>
              <a:t>Ο απήγανος </a:t>
            </a:r>
            <a:r>
              <a:rPr lang="el-GR" sz="1200" b="1" dirty="0">
                <a:solidFill>
                  <a:schemeClr val="accent4">
                    <a:lumMod val="50000"/>
                  </a:schemeClr>
                </a:solidFill>
              </a:rPr>
              <a:t>βοηθά</a:t>
            </a:r>
            <a:r>
              <a:rPr lang="en-US" sz="1200" b="1" dirty="0">
                <a:solidFill>
                  <a:schemeClr val="accent4">
                    <a:lumMod val="50000"/>
                  </a:schemeClr>
                </a:solidFill>
              </a:rPr>
              <a:t>:</a:t>
            </a:r>
          </a:p>
          <a:p>
            <a:pPr marL="171450" indent="-171450" algn="just">
              <a:buBlip>
                <a:blip r:embed="rId2">
                  <a:extLst>
                    <a:ext uri="{96DAC541-7B7A-43D3-8B79-37D633B846F1}">
                      <asvg:svgBlip xmlns:asvg="http://schemas.microsoft.com/office/drawing/2016/SVG/main" r:embed="rId3"/>
                    </a:ext>
                  </a:extLst>
                </a:blip>
              </a:buBlip>
            </a:pPr>
            <a:r>
              <a:rPr lang="el-GR" sz="1200" b="1" dirty="0">
                <a:solidFill>
                  <a:schemeClr val="accent4">
                    <a:lumMod val="50000"/>
                  </a:schemeClr>
                </a:solidFill>
              </a:rPr>
              <a:t> στην κυκλοφορία του αίματος στα υπογάστρια όργανα, ειδικά στη μήτρα, και μπορεί να προκαλέσει εμμηνοροή</a:t>
            </a:r>
            <a:endParaRPr lang="en-US" sz="1200" b="1" dirty="0">
              <a:solidFill>
                <a:schemeClr val="accent4">
                  <a:lumMod val="50000"/>
                </a:schemeClr>
              </a:solidFill>
            </a:endParaRPr>
          </a:p>
          <a:p>
            <a:pPr marL="171450" indent="-171450" algn="just">
              <a:buBlip>
                <a:blip r:embed="rId2">
                  <a:extLst>
                    <a:ext uri="{96DAC541-7B7A-43D3-8B79-37D633B846F1}">
                      <asvg:svgBlip xmlns:asvg="http://schemas.microsoft.com/office/drawing/2016/SVG/main" r:embed="rId3"/>
                    </a:ext>
                  </a:extLst>
                </a:blip>
              </a:buBlip>
            </a:pPr>
            <a:r>
              <a:rPr lang="el-GR" sz="1200" b="1" dirty="0">
                <a:solidFill>
                  <a:schemeClr val="accent4">
                    <a:lumMod val="50000"/>
                  </a:schemeClr>
                </a:solidFill>
              </a:rPr>
              <a:t> χρησιμοποιείται σαν αντισπασμωδικό</a:t>
            </a:r>
          </a:p>
          <a:p>
            <a:pPr marL="171450" indent="-171450" algn="just">
              <a:buBlip>
                <a:blip r:embed="rId2">
                  <a:extLst>
                    <a:ext uri="{96DAC541-7B7A-43D3-8B79-37D633B846F1}">
                      <asvg:svgBlip xmlns:asvg="http://schemas.microsoft.com/office/drawing/2016/SVG/main" r:embed="rId3"/>
                    </a:ext>
                  </a:extLst>
                </a:blip>
              </a:buBlip>
            </a:pPr>
            <a:r>
              <a:rPr lang="el-GR" sz="1200" b="1" dirty="0">
                <a:solidFill>
                  <a:schemeClr val="accent4">
                    <a:lumMod val="50000"/>
                  </a:schemeClr>
                </a:solidFill>
              </a:rPr>
              <a:t> ενδυναμώνει τα αιμοφόρα τριχοειδή αγγεία</a:t>
            </a:r>
          </a:p>
          <a:p>
            <a:pPr algn="just">
              <a:lnSpc>
                <a:spcPct val="150000"/>
              </a:lnSpc>
            </a:pPr>
            <a:endParaRPr lang="el-GR" sz="1200" b="1" dirty="0">
              <a:solidFill>
                <a:schemeClr val="accent4">
                  <a:lumMod val="50000"/>
                </a:schemeClr>
              </a:solidFill>
            </a:endParaRPr>
          </a:p>
          <a:p>
            <a:pPr algn="just">
              <a:lnSpc>
                <a:spcPct val="150000"/>
              </a:lnSpc>
            </a:pPr>
            <a:r>
              <a:rPr lang="el-GR" sz="1200" dirty="0">
                <a:solidFill>
                  <a:schemeClr val="accent4">
                    <a:lumMod val="50000"/>
                  </a:schemeClr>
                </a:solidFill>
              </a:rPr>
              <a:t>Ο απήγανος </a:t>
            </a:r>
            <a:r>
              <a:rPr lang="el-GR" sz="1200" b="1" dirty="0">
                <a:solidFill>
                  <a:schemeClr val="accent4">
                    <a:lumMod val="50000"/>
                  </a:schemeClr>
                </a:solidFill>
              </a:rPr>
              <a:t>χρησιμοποιείται:</a:t>
            </a:r>
          </a:p>
          <a:p>
            <a:pPr marL="171450" indent="-171450" algn="just">
              <a:buBlip>
                <a:blip r:embed="rId2">
                  <a:extLst>
                    <a:ext uri="{96DAC541-7B7A-43D3-8B79-37D633B846F1}">
                      <asvg:svgBlip xmlns:asvg="http://schemas.microsoft.com/office/drawing/2016/SVG/main" r:embed="rId3"/>
                    </a:ext>
                  </a:extLst>
                </a:blip>
              </a:buBlip>
            </a:pPr>
            <a:r>
              <a:rPr lang="el-GR" sz="1200" b="1" dirty="0">
                <a:solidFill>
                  <a:schemeClr val="accent4">
                    <a:lumMod val="50000"/>
                  </a:schemeClr>
                </a:solidFill>
              </a:rPr>
              <a:t>κατά της υστερίας και της επιληψίας, κατά των αμοιβάδων και άλλων παρασίτων του εντέρου</a:t>
            </a:r>
          </a:p>
          <a:p>
            <a:pPr marL="171450" indent="-171450" algn="just">
              <a:buBlip>
                <a:blip r:embed="rId2">
                  <a:extLst>
                    <a:ext uri="{96DAC541-7B7A-43D3-8B79-37D633B846F1}">
                      <asvg:svgBlip xmlns:asvg="http://schemas.microsoft.com/office/drawing/2016/SVG/main" r:embed="rId3"/>
                    </a:ext>
                  </a:extLst>
                </a:blip>
              </a:buBlip>
            </a:pPr>
            <a:r>
              <a:rPr lang="el-GR" sz="1200" dirty="0">
                <a:solidFill>
                  <a:schemeClr val="accent4">
                    <a:lumMod val="50000"/>
                  </a:schemeClr>
                </a:solidFill>
              </a:rPr>
              <a:t>σε </a:t>
            </a:r>
            <a:r>
              <a:rPr lang="el-GR" sz="1200" b="1" dirty="0">
                <a:solidFill>
                  <a:schemeClr val="accent4">
                    <a:lumMod val="50000"/>
                  </a:schemeClr>
                </a:solidFill>
              </a:rPr>
              <a:t>δυσμηνόρροια, βαρηκοΐα, σε κολικούς των βρεφών, σαν κομπρέσα για μολύνσεις των ματιών, καταπραΰνει τους πονοκεφάλους και τα φρέσκα φύλλα του μπορούν να εφαρμοστούν σαν κατάπλασμα σε πληγές.</a:t>
            </a:r>
          </a:p>
          <a:p>
            <a:pPr algn="ctr"/>
            <a:endParaRPr lang="el-GR" sz="1200" b="1" dirty="0">
              <a:solidFill>
                <a:schemeClr val="accent4">
                  <a:lumMod val="50000"/>
                </a:schemeClr>
              </a:solidFill>
              <a:highlight>
                <a:srgbClr val="7ECFD8"/>
              </a:highlight>
            </a:endParaRPr>
          </a:p>
          <a:p>
            <a:pPr algn="ctr"/>
            <a:r>
              <a:rPr lang="el-GR" sz="1200" b="1" dirty="0">
                <a:solidFill>
                  <a:schemeClr val="accent4">
                    <a:lumMod val="50000"/>
                  </a:schemeClr>
                </a:solidFill>
                <a:highlight>
                  <a:srgbClr val="7ECFD8"/>
                </a:highlight>
              </a:rPr>
              <a:t>Η ενναλακτική ιατρική τον συνιστά για τη φλεβίτιδα</a:t>
            </a:r>
          </a:p>
          <a:p>
            <a:pPr algn="ctr"/>
            <a:endParaRPr lang="el-GR" sz="1200" b="1" dirty="0">
              <a:solidFill>
                <a:schemeClr val="accent4">
                  <a:lumMod val="50000"/>
                </a:schemeClr>
              </a:solidFill>
              <a:highlight>
                <a:srgbClr val="7ECFD8"/>
              </a:highlight>
            </a:endParaRPr>
          </a:p>
          <a:p>
            <a:r>
              <a:rPr lang="el-GR" sz="1200" dirty="0">
                <a:solidFill>
                  <a:schemeClr val="accent4">
                    <a:lumMod val="50000"/>
                  </a:schemeClr>
                </a:solidFill>
                <a:highlight>
                  <a:srgbClr val="7ECFD8"/>
                </a:highlight>
              </a:rPr>
              <a:t>Στη μαγειρική χρησιμοποιείται σαν καρύκευμα στις σαλάτες, κρέας, τυριά, όσπρια, σπανάκι, λάχανα, μανιτάρια και ψάρια.</a:t>
            </a:r>
          </a:p>
          <a:p>
            <a:endParaRPr lang="el-GR" sz="1200" b="1" dirty="0">
              <a:solidFill>
                <a:schemeClr val="accent4">
                  <a:lumMod val="50000"/>
                </a:schemeClr>
              </a:solidFill>
            </a:endParaRPr>
          </a:p>
          <a:p>
            <a:r>
              <a:rPr lang="el-GR" sz="1400" b="1" u="sng" dirty="0">
                <a:solidFill>
                  <a:schemeClr val="accent4">
                    <a:lumMod val="50000"/>
                  </a:schemeClr>
                </a:solidFill>
              </a:rPr>
              <a:t>Απήγανος χρήση - εφαρμογές</a:t>
            </a:r>
          </a:p>
          <a:p>
            <a:endParaRPr lang="el-GR" sz="1200" dirty="0">
              <a:solidFill>
                <a:schemeClr val="accent4">
                  <a:lumMod val="50000"/>
                </a:schemeClr>
              </a:solidFill>
            </a:endParaRPr>
          </a:p>
          <a:p>
            <a:pPr marL="171450" indent="-171450">
              <a:buBlip>
                <a:blip r:embed="rId2">
                  <a:extLst>
                    <a:ext uri="{96DAC541-7B7A-43D3-8B79-37D633B846F1}">
                      <asvg:svgBlip xmlns:asvg="http://schemas.microsoft.com/office/drawing/2016/SVG/main" r:embed="rId3"/>
                    </a:ext>
                  </a:extLst>
                </a:blip>
              </a:buBlip>
            </a:pPr>
            <a:r>
              <a:rPr lang="el-GR" sz="1200" dirty="0">
                <a:solidFill>
                  <a:schemeClr val="accent4">
                    <a:lumMod val="50000"/>
                  </a:schemeClr>
                </a:solidFill>
              </a:rPr>
              <a:t>Συνήθως χρησιμοποιείται ολόκληρο το φυτό ή μόνο τα φύλλα, φρέσκο ή ξεραμένο.</a:t>
            </a:r>
          </a:p>
          <a:p>
            <a:pPr marL="171450" indent="-171450">
              <a:buBlip>
                <a:blip r:embed="rId2">
                  <a:extLst>
                    <a:ext uri="{96DAC541-7B7A-43D3-8B79-37D633B846F1}">
                      <asvg:svgBlip xmlns:asvg="http://schemas.microsoft.com/office/drawing/2016/SVG/main" r:embed="rId3"/>
                    </a:ext>
                  </a:extLst>
                </a:blip>
              </a:buBlip>
            </a:pPr>
            <a:r>
              <a:rPr lang="el-GR" sz="1200" dirty="0">
                <a:solidFill>
                  <a:schemeClr val="accent4">
                    <a:lumMod val="50000"/>
                  </a:schemeClr>
                </a:solidFill>
              </a:rPr>
              <a:t>Χρησιμοποιήστε τον απήγανο με προσοχή διότι η γεύση του είναι πολύ έντονη.</a:t>
            </a:r>
            <a:endParaRPr lang="en-US" sz="1200" dirty="0">
              <a:solidFill>
                <a:schemeClr val="accent4">
                  <a:lumMod val="50000"/>
                </a:schemeClr>
              </a:solidFill>
            </a:endParaRPr>
          </a:p>
          <a:p>
            <a:pPr marL="171450" indent="-171450">
              <a:buBlip>
                <a:blip r:embed="rId2">
                  <a:extLst>
                    <a:ext uri="{96DAC541-7B7A-43D3-8B79-37D633B846F1}">
                      <asvg:svgBlip xmlns:asvg="http://schemas.microsoft.com/office/drawing/2016/SVG/main" r:embed="rId3"/>
                    </a:ext>
                  </a:extLst>
                </a:blip>
              </a:buBlip>
            </a:pPr>
            <a:r>
              <a:rPr lang="en-US" sz="1200" dirty="0">
                <a:solidFill>
                  <a:schemeClr val="accent4">
                    <a:lumMod val="50000"/>
                  </a:schemeClr>
                </a:solidFill>
              </a:rPr>
              <a:t>K</a:t>
            </a:r>
            <a:r>
              <a:rPr lang="el-GR" sz="1200" dirty="0" err="1">
                <a:solidFill>
                  <a:schemeClr val="accent4">
                    <a:lumMod val="50000"/>
                  </a:schemeClr>
                </a:solidFill>
              </a:rPr>
              <a:t>οπανίστε</a:t>
            </a:r>
            <a:r>
              <a:rPr lang="el-GR" sz="1200" dirty="0">
                <a:solidFill>
                  <a:schemeClr val="accent4">
                    <a:lumMod val="50000"/>
                  </a:schemeClr>
                </a:solidFill>
              </a:rPr>
              <a:t> ξηρό απήγανο με το γουδί ή διαλύστε τον με λίγο καυτό νερό για να αναπτύξει όλο το άρωμά του.</a:t>
            </a:r>
          </a:p>
          <a:p>
            <a:endParaRPr lang="el-GR" sz="1200" dirty="0">
              <a:solidFill>
                <a:schemeClr val="accent4">
                  <a:lumMod val="50000"/>
                </a:schemeClr>
              </a:solidFill>
            </a:endParaRPr>
          </a:p>
          <a:p>
            <a:r>
              <a:rPr lang="el-GR" sz="1600" dirty="0">
                <a:solidFill>
                  <a:srgbClr val="C00000"/>
                </a:solidFill>
              </a:rPr>
              <a:t>!</a:t>
            </a:r>
            <a:r>
              <a:rPr lang="el-GR" sz="1200" dirty="0">
                <a:solidFill>
                  <a:schemeClr val="accent4">
                    <a:lumMod val="50000"/>
                  </a:schemeClr>
                </a:solidFill>
              </a:rPr>
              <a:t>Το αιθέριο έλαιο απήγανου είναι </a:t>
            </a:r>
            <a:r>
              <a:rPr lang="el-GR" sz="1200" dirty="0">
                <a:solidFill>
                  <a:srgbClr val="C00000"/>
                </a:solidFill>
              </a:rPr>
              <a:t>πολύ τοξικό </a:t>
            </a:r>
            <a:r>
              <a:rPr lang="el-GR" sz="1200" dirty="0">
                <a:solidFill>
                  <a:schemeClr val="accent4">
                    <a:lumMod val="50000"/>
                  </a:schemeClr>
                </a:solidFill>
              </a:rPr>
              <a:t>σε μεγάλες δόσεις και προκαλεί </a:t>
            </a:r>
            <a:r>
              <a:rPr lang="el-GR" sz="1200" dirty="0">
                <a:solidFill>
                  <a:srgbClr val="C00000"/>
                </a:solidFill>
              </a:rPr>
              <a:t>ίλιγγο και παραλήρημα, </a:t>
            </a:r>
            <a:r>
              <a:rPr lang="el-GR" sz="1200" dirty="0">
                <a:solidFill>
                  <a:schemeClr val="accent4">
                    <a:lumMod val="50000"/>
                  </a:schemeClr>
                </a:solidFill>
              </a:rPr>
              <a:t>ακόμα και αλλεργικά φαινόμενα.</a:t>
            </a:r>
          </a:p>
          <a:p>
            <a:r>
              <a:rPr lang="el-GR" sz="1200" dirty="0">
                <a:solidFill>
                  <a:schemeClr val="accent4">
                    <a:lumMod val="50000"/>
                  </a:schemeClr>
                </a:solidFill>
              </a:rPr>
              <a:t>Ο απήγανος θα πρέπει να αποφεύγεται κατά τη διάρκεια της εγκυμοσύνης και του θηλασμού. Μπορεί να προκαλέσει </a:t>
            </a:r>
            <a:r>
              <a:rPr lang="el-GR" sz="1200" dirty="0">
                <a:solidFill>
                  <a:srgbClr val="C00000"/>
                </a:solidFill>
              </a:rPr>
              <a:t>συστολές της μήτρας και αποβολή.</a:t>
            </a:r>
          </a:p>
          <a:p>
            <a:pPr algn="r"/>
            <a:endParaRPr lang="el-GR" sz="1200" dirty="0"/>
          </a:p>
          <a:p>
            <a:pPr algn="r"/>
            <a:r>
              <a:rPr lang="el-GR" sz="1200" dirty="0">
                <a:solidFill>
                  <a:schemeClr val="accent4">
                    <a:lumMod val="50000"/>
                  </a:schemeClr>
                </a:solidFill>
              </a:rPr>
              <a:t>Πηγή: http://www.mydiatrofi.gr</a:t>
            </a:r>
          </a:p>
        </p:txBody>
      </p:sp>
    </p:spTree>
    <p:extLst>
      <p:ext uri="{BB962C8B-B14F-4D97-AF65-F5344CB8AC3E}">
        <p14:creationId xmlns:p14="http://schemas.microsoft.com/office/powerpoint/2010/main" val="299199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90000">
              <a:srgbClr val="7030A0"/>
            </a:gs>
            <a:gs pos="98701">
              <a:srgbClr val="E3FBF5"/>
            </a:gs>
            <a:gs pos="90000">
              <a:srgbClr val="7030A0"/>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25BD3-49CE-423B-B3ED-A653F6EA6FD7}"/>
              </a:ext>
            </a:extLst>
          </p:cNvPr>
          <p:cNvPicPr>
            <a:picLocks noChangeAspect="1"/>
          </p:cNvPicPr>
          <p:nvPr/>
        </p:nvPicPr>
        <p:blipFill rotWithShape="1">
          <a:blip r:embed="rId2"/>
          <a:srcRect l="5265" t="-43242" r="2931" b="36378"/>
          <a:stretch/>
        </p:blipFill>
        <p:spPr>
          <a:xfrm>
            <a:off x="8735537" y="116632"/>
            <a:ext cx="3168352" cy="5649268"/>
          </a:xfrm>
          <a:prstGeom prst="rect">
            <a:avLst/>
          </a:prstGeom>
          <a:ln>
            <a:solidFill>
              <a:srgbClr val="6A108E"/>
            </a:solidFill>
          </a:ln>
          <a:scene3d>
            <a:camera prst="orthographicFront"/>
            <a:lightRig rig="threePt" dir="t"/>
          </a:scene3d>
          <a:sp3d>
            <a:bevelT/>
            <a:bevelB w="114300" prst="hardEdge"/>
          </a:sp3d>
        </p:spPr>
      </p:pic>
      <p:sp>
        <p:nvSpPr>
          <p:cNvPr id="2" name="Title 1"/>
          <p:cNvSpPr>
            <a:spLocks noGrp="1"/>
          </p:cNvSpPr>
          <p:nvPr>
            <p:ph type="title"/>
          </p:nvPr>
        </p:nvSpPr>
        <p:spPr>
          <a:xfrm>
            <a:off x="1881141" y="2430016"/>
            <a:ext cx="6408712" cy="998984"/>
          </a:xfrm>
          <a:solidFill>
            <a:schemeClr val="accent6">
              <a:lumMod val="60000"/>
              <a:lumOff val="40000"/>
            </a:schemeClr>
          </a:solidFill>
        </p:spPr>
        <p:txBody>
          <a:bodyPr>
            <a:normAutofit fontScale="90000"/>
          </a:bodyPr>
          <a:lstStyle/>
          <a:p>
            <a:br>
              <a:rPr lang="el-GR" dirty="0">
                <a:solidFill>
                  <a:schemeClr val="accent6">
                    <a:lumMod val="50000"/>
                  </a:schemeClr>
                </a:solidFill>
              </a:rPr>
            </a:br>
            <a:br>
              <a:rPr lang="el-GR" dirty="0">
                <a:solidFill>
                  <a:schemeClr val="accent6">
                    <a:lumMod val="50000"/>
                  </a:schemeClr>
                </a:solidFill>
              </a:rPr>
            </a:br>
            <a:br>
              <a:rPr lang="el-GR" dirty="0">
                <a:solidFill>
                  <a:schemeClr val="accent6">
                    <a:lumMod val="50000"/>
                  </a:schemeClr>
                </a:solidFill>
              </a:rPr>
            </a:br>
            <a:r>
              <a:rPr lang="el-GR" dirty="0">
                <a:solidFill>
                  <a:srgbClr val="002060"/>
                </a:solidFill>
              </a:rPr>
              <a:t>Αναφορές της χρήσης των βοτάνων στη λογοτεχνία</a:t>
            </a:r>
            <a:endParaRPr lang="en-US" dirty="0">
              <a:solidFill>
                <a:srgbClr val="002060"/>
              </a:solidFill>
            </a:endParaRPr>
          </a:p>
        </p:txBody>
      </p:sp>
      <p:sp>
        <p:nvSpPr>
          <p:cNvPr id="11" name="Content Placeholder 10"/>
          <p:cNvSpPr>
            <a:spLocks noGrp="1"/>
          </p:cNvSpPr>
          <p:nvPr>
            <p:ph sz="half" idx="2"/>
          </p:nvPr>
        </p:nvSpPr>
        <p:spPr>
          <a:xfrm>
            <a:off x="1869113" y="3819216"/>
            <a:ext cx="6745580" cy="1946683"/>
          </a:xfrm>
          <a:solidFill>
            <a:schemeClr val="accent6">
              <a:lumMod val="60000"/>
              <a:lumOff val="40000"/>
            </a:schemeClr>
          </a:solidFill>
        </p:spPr>
        <p:txBody>
          <a:bodyPr>
            <a:normAutofit lnSpcReduction="10000"/>
            <a:scene3d>
              <a:camera prst="orthographicFront"/>
              <a:lightRig rig="threePt" dir="t"/>
            </a:scene3d>
            <a:sp3d extrusionH="57150" prstMaterial="plastic">
              <a:bevelT w="38100" h="38100" prst="relaxedInset"/>
              <a:bevelB w="38100" h="38100" prst="angle"/>
              <a:extrusionClr>
                <a:schemeClr val="bg1"/>
              </a:extrusionClr>
            </a:sp3d>
          </a:bodyPr>
          <a:lstStyle/>
          <a:p>
            <a:pPr marL="0" indent="0" algn="ctr">
              <a:lnSpc>
                <a:spcPct val="150000"/>
              </a:lnSpc>
              <a:buNone/>
            </a:pPr>
            <a:r>
              <a:rPr lang="el-GR" b="1" dirty="0">
                <a:solidFill>
                  <a:schemeClr val="accent5">
                    <a:lumMod val="50000"/>
                  </a:schemeClr>
                </a:solidFill>
              </a:rPr>
              <a:t>«Φόνισσα»</a:t>
            </a:r>
          </a:p>
          <a:p>
            <a:pPr marL="0" indent="0" algn="ctr">
              <a:lnSpc>
                <a:spcPct val="150000"/>
              </a:lnSpc>
              <a:buNone/>
            </a:pPr>
            <a:r>
              <a:rPr lang="el-GR" sz="2000" b="1" dirty="0">
                <a:solidFill>
                  <a:schemeClr val="accent5">
                    <a:lumMod val="50000"/>
                  </a:schemeClr>
                </a:solidFill>
              </a:rPr>
              <a:t>«Κοινωνικόν Μυθιστόρημα» </a:t>
            </a:r>
            <a:endParaRPr lang="en-US" sz="2000" b="1" dirty="0">
              <a:solidFill>
                <a:schemeClr val="accent5">
                  <a:lumMod val="50000"/>
                </a:schemeClr>
              </a:solidFill>
            </a:endParaRPr>
          </a:p>
          <a:p>
            <a:pPr marL="0" indent="0" algn="ctr">
              <a:lnSpc>
                <a:spcPct val="150000"/>
              </a:lnSpc>
              <a:buNone/>
            </a:pPr>
            <a:r>
              <a:rPr lang="el-GR" sz="2000" b="1" dirty="0">
                <a:solidFill>
                  <a:schemeClr val="accent5">
                    <a:lumMod val="50000"/>
                  </a:schemeClr>
                </a:solidFill>
              </a:rPr>
              <a:t>(1903)</a:t>
            </a:r>
            <a:r>
              <a:rPr lang="en-US" sz="2000" b="1" dirty="0">
                <a:solidFill>
                  <a:schemeClr val="accent5">
                    <a:lumMod val="50000"/>
                  </a:schemeClr>
                </a:solidFill>
              </a:rPr>
              <a:t>,</a:t>
            </a:r>
            <a:r>
              <a:rPr lang="el-GR" sz="2000" b="1" dirty="0">
                <a:solidFill>
                  <a:schemeClr val="accent5">
                    <a:lumMod val="50000"/>
                  </a:schemeClr>
                </a:solidFill>
              </a:rPr>
              <a:t> του Αλέξανδρου Παπαδιαμάντη </a:t>
            </a:r>
            <a:endParaRPr lang="en-US" sz="2000" b="1" dirty="0">
              <a:solidFill>
                <a:schemeClr val="accent5">
                  <a:lumMod val="50000"/>
                </a:schemeClr>
              </a:solidFill>
            </a:endParaRPr>
          </a:p>
        </p:txBody>
      </p:sp>
      <p:pic>
        <p:nvPicPr>
          <p:cNvPr id="7" name="Content Placeholder 6">
            <a:extLst>
              <a:ext uri="{FF2B5EF4-FFF2-40B4-BE49-F238E27FC236}">
                <a16:creationId xmlns:a16="http://schemas.microsoft.com/office/drawing/2014/main" id="{8EA99D73-30BC-4FA6-A981-0EB4504A1E8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45940" y="0"/>
            <a:ext cx="10081120" cy="2286000"/>
          </a:xfrm>
        </p:spPr>
      </p:pic>
    </p:spTree>
    <p:extLst>
      <p:ext uri="{BB962C8B-B14F-4D97-AF65-F5344CB8AC3E}">
        <p14:creationId xmlns:p14="http://schemas.microsoft.com/office/powerpoint/2010/main" val="31664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90000">
              <a:srgbClr val="7030A0"/>
            </a:gs>
            <a:gs pos="98701">
              <a:srgbClr val="E3FBF5"/>
            </a:gs>
            <a:gs pos="90000">
              <a:srgbClr val="7030A0"/>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1903412" y="2463800"/>
            <a:ext cx="9879631" cy="4216400"/>
          </a:xfrm>
          <a:solidFill>
            <a:schemeClr val="accent6">
              <a:lumMod val="60000"/>
              <a:lumOff val="40000"/>
            </a:schemeClr>
          </a:solidFill>
        </p:spPr>
        <p:txBody>
          <a:bodyPr>
            <a:normAutofit fontScale="92500" lnSpcReduction="10000"/>
            <a:scene3d>
              <a:camera prst="orthographicFront"/>
              <a:lightRig rig="threePt" dir="t"/>
            </a:scene3d>
            <a:sp3d extrusionH="57150" prstMaterial="plastic">
              <a:bevelT w="38100" h="38100" prst="relaxedInset"/>
              <a:bevelB w="38100" h="38100" prst="angle"/>
              <a:extrusionClr>
                <a:schemeClr val="bg1"/>
              </a:extrusionClr>
            </a:sp3d>
          </a:bodyPr>
          <a:lstStyle/>
          <a:p>
            <a:pPr marL="0" indent="0">
              <a:lnSpc>
                <a:spcPct val="150000"/>
              </a:lnSpc>
              <a:buNone/>
            </a:pPr>
            <a:r>
              <a:rPr lang="el-GR" sz="2000" b="1" dirty="0">
                <a:solidFill>
                  <a:schemeClr val="accent5">
                    <a:lumMod val="50000"/>
                  </a:schemeClr>
                </a:solidFill>
              </a:rPr>
              <a:t>Φραγκογιαννού: πρωταγωνίστρια του διηγήματος</a:t>
            </a:r>
          </a:p>
          <a:p>
            <a:pPr marL="0" indent="0" algn="just">
              <a:lnSpc>
                <a:spcPct val="150000"/>
              </a:lnSpc>
              <a:buNone/>
            </a:pPr>
            <a:r>
              <a:rPr lang="el-GR" sz="2000" dirty="0"/>
              <a:t>Διακατέχεται ως προσωπικότητα από έντονη σκληρότητα και κυνικότητα, χειριστικότητα, επιθετικότητα, βιαιότητα. </a:t>
            </a:r>
          </a:p>
          <a:p>
            <a:pPr marL="0" indent="0" algn="just">
              <a:lnSpc>
                <a:spcPct val="150000"/>
              </a:lnSpc>
              <a:buNone/>
            </a:pPr>
            <a:r>
              <a:rPr lang="el-GR" sz="2000" dirty="0"/>
              <a:t>Δυσκολεύεται να δημιουργήσει και να διατηρήσει στενές σχέσεις με τους άλλους ανθρώπους.</a:t>
            </a:r>
          </a:p>
          <a:p>
            <a:pPr marL="0" indent="0" algn="just">
              <a:lnSpc>
                <a:spcPct val="150000"/>
              </a:lnSpc>
              <a:buNone/>
            </a:pPr>
            <a:r>
              <a:rPr lang="el-GR" sz="2000" dirty="0"/>
              <a:t>Εμπλέκεται σε δραστηριότητες που παραβιάζουν του βασικούς νόμους της κοινωνικής συνύπαρξης (διαπράττει ανθρωποκτονίες).</a:t>
            </a:r>
          </a:p>
          <a:p>
            <a:pPr marL="0" indent="0" algn="ctr">
              <a:lnSpc>
                <a:spcPct val="150000"/>
              </a:lnSpc>
              <a:buNone/>
            </a:pPr>
            <a:r>
              <a:rPr lang="el-GR" sz="2000" b="1" dirty="0">
                <a:solidFill>
                  <a:schemeClr val="accent5">
                    <a:lumMod val="50000"/>
                  </a:schemeClr>
                </a:solidFill>
              </a:rPr>
              <a:t>Πρόκειται για έναν χαρακτήρα ψυχικά διαταραγμένο ↔ χρήση βοτάνων/φαρμάκων με στόχο τον δόλο.</a:t>
            </a:r>
          </a:p>
          <a:p>
            <a:pPr marL="0" indent="0" algn="ctr">
              <a:lnSpc>
                <a:spcPct val="150000"/>
              </a:lnSpc>
              <a:buNone/>
            </a:pPr>
            <a:endParaRPr lang="en-US" sz="2000" b="1" dirty="0">
              <a:solidFill>
                <a:schemeClr val="accent5">
                  <a:lumMod val="50000"/>
                </a:schemeClr>
              </a:solidFill>
            </a:endParaRPr>
          </a:p>
        </p:txBody>
      </p:sp>
      <p:pic>
        <p:nvPicPr>
          <p:cNvPr id="7" name="Content Placeholder 6">
            <a:extLst>
              <a:ext uri="{FF2B5EF4-FFF2-40B4-BE49-F238E27FC236}">
                <a16:creationId xmlns:a16="http://schemas.microsoft.com/office/drawing/2014/main" id="{8EA99D73-30BC-4FA6-A981-0EB4504A1E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5940" y="0"/>
            <a:ext cx="10081120" cy="2286000"/>
          </a:xfrm>
        </p:spPr>
      </p:pic>
    </p:spTree>
    <p:extLst>
      <p:ext uri="{BB962C8B-B14F-4D97-AF65-F5344CB8AC3E}">
        <p14:creationId xmlns:p14="http://schemas.microsoft.com/office/powerpoint/2010/main" val="28500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C1E7-6E76-449D-B0CB-245D4E79EB82}"/>
              </a:ext>
            </a:extLst>
          </p:cNvPr>
          <p:cNvSpPr>
            <a:spLocks noGrp="1"/>
          </p:cNvSpPr>
          <p:nvPr>
            <p:ph type="title"/>
          </p:nvPr>
        </p:nvSpPr>
        <p:spPr>
          <a:xfrm>
            <a:off x="189756" y="487680"/>
            <a:ext cx="5040560" cy="997104"/>
          </a:xfrm>
        </p:spPr>
        <p:txBody>
          <a:bodyPr>
            <a:normAutofit fontScale="90000"/>
          </a:bodyPr>
          <a:lstStyle/>
          <a:p>
            <a:pPr algn="ctr">
              <a:lnSpc>
                <a:spcPct val="150000"/>
              </a:lnSpc>
            </a:pPr>
            <a:r>
              <a:rPr lang="el-GR" dirty="0" err="1">
                <a:solidFill>
                  <a:srgbClr val="002060"/>
                </a:solidFill>
              </a:rPr>
              <a:t>Ανθρωπολογικα</a:t>
            </a:r>
            <a:r>
              <a:rPr lang="el-GR" dirty="0">
                <a:solidFill>
                  <a:srgbClr val="002060"/>
                </a:solidFill>
              </a:rPr>
              <a:t> </a:t>
            </a:r>
            <a:r>
              <a:rPr lang="el-GR" dirty="0" err="1">
                <a:solidFill>
                  <a:srgbClr val="002060"/>
                </a:solidFill>
              </a:rPr>
              <a:t>κριτηρια</a:t>
            </a:r>
            <a:r>
              <a:rPr lang="el-GR" dirty="0">
                <a:solidFill>
                  <a:srgbClr val="002060"/>
                </a:solidFill>
              </a:rPr>
              <a:t> στη </a:t>
            </a:r>
            <a:r>
              <a:rPr lang="el-GR" dirty="0" err="1">
                <a:solidFill>
                  <a:srgbClr val="002060"/>
                </a:solidFill>
              </a:rPr>
              <a:t>χρηση</a:t>
            </a:r>
            <a:r>
              <a:rPr lang="el-GR" dirty="0">
                <a:solidFill>
                  <a:srgbClr val="002060"/>
                </a:solidFill>
              </a:rPr>
              <a:t> του </a:t>
            </a:r>
            <a:r>
              <a:rPr lang="el-GR" dirty="0" err="1">
                <a:solidFill>
                  <a:srgbClr val="002060"/>
                </a:solidFill>
              </a:rPr>
              <a:t>φαρμακου</a:t>
            </a:r>
            <a:r>
              <a:rPr lang="el-GR" dirty="0">
                <a:solidFill>
                  <a:srgbClr val="002060"/>
                </a:solidFill>
              </a:rPr>
              <a:t>…</a:t>
            </a:r>
            <a:endParaRPr lang="en-CY" dirty="0">
              <a:solidFill>
                <a:srgbClr val="002060"/>
              </a:solidFill>
            </a:endParaRPr>
          </a:p>
        </p:txBody>
      </p:sp>
      <p:pic>
        <p:nvPicPr>
          <p:cNvPr id="6" name="Content Placeholder 5">
            <a:extLst>
              <a:ext uri="{FF2B5EF4-FFF2-40B4-BE49-F238E27FC236}">
                <a16:creationId xmlns:a16="http://schemas.microsoft.com/office/drawing/2014/main" id="{31994623-5A72-41C0-B48B-713B3700FA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8299" y="487680"/>
            <a:ext cx="5679440" cy="5679440"/>
          </a:xfrm>
        </p:spPr>
      </p:pic>
      <p:graphicFrame>
        <p:nvGraphicFramePr>
          <p:cNvPr id="8" name="Diagram 7">
            <a:extLst>
              <a:ext uri="{FF2B5EF4-FFF2-40B4-BE49-F238E27FC236}">
                <a16:creationId xmlns:a16="http://schemas.microsoft.com/office/drawing/2014/main" id="{77545A52-C1DF-4422-8772-2A4A6EF59ADB}"/>
              </a:ext>
            </a:extLst>
          </p:cNvPr>
          <p:cNvGraphicFramePr/>
          <p:nvPr>
            <p:extLst>
              <p:ext uri="{D42A27DB-BD31-4B8C-83A1-F6EECF244321}">
                <p14:modId xmlns:p14="http://schemas.microsoft.com/office/powerpoint/2010/main" val="2970679744"/>
              </p:ext>
            </p:extLst>
          </p:nvPr>
        </p:nvGraphicFramePr>
        <p:xfrm>
          <a:off x="1074240" y="1484784"/>
          <a:ext cx="3868044" cy="468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94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0779">
              <a:schemeClr val="accent2">
                <a:lumMod val="20000"/>
                <a:lumOff val="80000"/>
              </a:schemeClr>
            </a:gs>
            <a:gs pos="49675">
              <a:schemeClr val="accent2">
                <a:lumMod val="20000"/>
                <a:lumOff val="80000"/>
              </a:schemeClr>
            </a:gs>
            <a:gs pos="59000">
              <a:schemeClr val="accent2">
                <a:lumMod val="20000"/>
                <a:lumOff val="80000"/>
              </a:schemeClr>
            </a:gs>
            <a:gs pos="31818">
              <a:schemeClr val="accent2">
                <a:lumMod val="20000"/>
                <a:lumOff val="80000"/>
              </a:schemeClr>
            </a:gs>
            <a:gs pos="67532">
              <a:schemeClr val="accent2">
                <a:lumMod val="20000"/>
                <a:lumOff val="80000"/>
              </a:schemeClr>
            </a:gs>
            <a:gs pos="90000">
              <a:srgbClr val="7030A0"/>
            </a:gs>
            <a:gs pos="98701">
              <a:schemeClr val="accent2">
                <a:lumMod val="20000"/>
                <a:lumOff val="80000"/>
              </a:schemeClr>
            </a:gs>
            <a:gs pos="79215">
              <a:schemeClr val="accent2">
                <a:lumMod val="20000"/>
                <a:lumOff val="80000"/>
              </a:schemeClr>
            </a:gs>
            <a:gs pos="9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A99D73-30BC-4FA6-A981-0EB4504A1E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6200000">
            <a:off x="-2286000" y="2286000"/>
            <a:ext cx="6858000" cy="2286000"/>
          </a:xfrm>
        </p:spPr>
      </p:pic>
      <p:sp>
        <p:nvSpPr>
          <p:cNvPr id="3" name="Title 2">
            <a:extLst>
              <a:ext uri="{FF2B5EF4-FFF2-40B4-BE49-F238E27FC236}">
                <a16:creationId xmlns:a16="http://schemas.microsoft.com/office/drawing/2014/main" id="{43960E86-A43E-4805-BDA1-ABAB6F4DE282}"/>
              </a:ext>
            </a:extLst>
          </p:cNvPr>
          <p:cNvSpPr>
            <a:spLocks noGrp="1"/>
          </p:cNvSpPr>
          <p:nvPr>
            <p:ph type="title"/>
          </p:nvPr>
        </p:nvSpPr>
        <p:spPr>
          <a:xfrm>
            <a:off x="2435324" y="188640"/>
            <a:ext cx="5616625" cy="792088"/>
          </a:xfrm>
        </p:spPr>
        <p:txBody>
          <a:bodyPr>
            <a:normAutofit fontScale="90000"/>
          </a:bodyPr>
          <a:lstStyle/>
          <a:p>
            <a:br>
              <a:rPr lang="el-GR" dirty="0"/>
            </a:br>
            <a:br>
              <a:rPr lang="el-GR" dirty="0"/>
            </a:br>
            <a:r>
              <a:rPr lang="el-GR" sz="4000" dirty="0"/>
              <a:t>Βότανα και μαγγανεία</a:t>
            </a:r>
            <a:endParaRPr lang="en-CY" sz="4000" dirty="0"/>
          </a:p>
        </p:txBody>
      </p:sp>
      <p:sp>
        <p:nvSpPr>
          <p:cNvPr id="4" name="TextBox 3">
            <a:extLst>
              <a:ext uri="{FF2B5EF4-FFF2-40B4-BE49-F238E27FC236}">
                <a16:creationId xmlns:a16="http://schemas.microsoft.com/office/drawing/2014/main" id="{1E5BDB95-C25E-4F02-BFDB-DE0D837735A7}"/>
              </a:ext>
            </a:extLst>
          </p:cNvPr>
          <p:cNvSpPr txBox="1"/>
          <p:nvPr/>
        </p:nvSpPr>
        <p:spPr>
          <a:xfrm>
            <a:off x="2286000" y="764704"/>
            <a:ext cx="8992988" cy="7986802"/>
          </a:xfrm>
          <a:prstGeom prst="rect">
            <a:avLst/>
          </a:prstGeom>
          <a:noFill/>
          <a:ln>
            <a:noFill/>
          </a:ln>
        </p:spPr>
        <p:txBody>
          <a:bodyPr wrap="square" rtlCol="0" anchor="ctr" anchorCtr="1">
            <a:spAutoFit/>
          </a:bodyPr>
          <a:lstStyle/>
          <a:p>
            <a:r>
              <a:rPr lang="el-GR" i="1" dirty="0"/>
              <a:t>Τόσο η Φραγκογιαννού όσο και η μητέρα της ασχολούνταν με μάγια:</a:t>
            </a:r>
          </a:p>
          <a:p>
            <a:endParaRPr lang="en-US" sz="1400" dirty="0"/>
          </a:p>
          <a:p>
            <a:pPr marL="285750" indent="-285750" algn="just">
              <a:lnSpc>
                <a:spcPct val="150000"/>
              </a:lnSpc>
              <a:buFont typeface="Wingdings" panose="05000000000000000000" pitchFamily="2" charset="2"/>
              <a:buChar char="Ø"/>
            </a:pPr>
            <a:r>
              <a:rPr lang="el-GR" sz="1400" dirty="0">
                <a:solidFill>
                  <a:srgbClr val="080808"/>
                </a:solidFill>
                <a:latin typeface="fira sans"/>
              </a:rPr>
              <a:t>Ο πατήρ της </a:t>
            </a:r>
            <a:r>
              <a:rPr lang="el-GR" sz="1400" dirty="0" err="1">
                <a:solidFill>
                  <a:srgbClr val="080808"/>
                </a:solidFill>
                <a:latin typeface="fira sans"/>
              </a:rPr>
              <a:t>ήτον</a:t>
            </a:r>
            <a:r>
              <a:rPr lang="el-GR" sz="1400" dirty="0">
                <a:solidFill>
                  <a:srgbClr val="080808"/>
                </a:solidFill>
                <a:latin typeface="fira sans"/>
              </a:rPr>
              <a:t> οικονόμος και εργατικός και φρόνιμος. Η μάννα της </a:t>
            </a:r>
            <a:r>
              <a:rPr lang="el-GR" sz="1400" dirty="0" err="1">
                <a:solidFill>
                  <a:srgbClr val="080808"/>
                </a:solidFill>
                <a:latin typeface="fira sans"/>
              </a:rPr>
              <a:t>ήτον</a:t>
            </a:r>
            <a:r>
              <a:rPr lang="el-GR" sz="1400" dirty="0">
                <a:solidFill>
                  <a:srgbClr val="080808"/>
                </a:solidFill>
                <a:latin typeface="fira sans"/>
              </a:rPr>
              <a:t> κακή, βλάσφημος και φθονερά. </a:t>
            </a:r>
            <a:r>
              <a:rPr lang="el-GR" sz="1400" dirty="0" err="1">
                <a:solidFill>
                  <a:srgbClr val="080808"/>
                </a:solidFill>
                <a:latin typeface="fira sans"/>
              </a:rPr>
              <a:t>Ήτον</a:t>
            </a:r>
            <a:r>
              <a:rPr lang="el-GR" sz="1400" dirty="0">
                <a:solidFill>
                  <a:srgbClr val="080808"/>
                </a:solidFill>
                <a:latin typeface="fira sans"/>
              </a:rPr>
              <a:t> μία από τας </a:t>
            </a:r>
            <a:r>
              <a:rPr lang="el-GR" sz="1400" dirty="0" err="1">
                <a:solidFill>
                  <a:srgbClr val="080808"/>
                </a:solidFill>
                <a:latin typeface="fira sans"/>
              </a:rPr>
              <a:t>στρίγλας</a:t>
            </a:r>
            <a:r>
              <a:rPr lang="el-GR" sz="1400" dirty="0">
                <a:solidFill>
                  <a:srgbClr val="080808"/>
                </a:solidFill>
                <a:latin typeface="fira sans"/>
              </a:rPr>
              <a:t> της εποχής της. </a:t>
            </a:r>
            <a:r>
              <a:rPr lang="el-GR" sz="1400" dirty="0">
                <a:solidFill>
                  <a:srgbClr val="080808"/>
                </a:solidFill>
                <a:highlight>
                  <a:srgbClr val="6CA62C"/>
                </a:highlight>
                <a:latin typeface="fira sans"/>
              </a:rPr>
              <a:t>Ήξευρε μάγια</a:t>
            </a:r>
            <a:r>
              <a:rPr lang="el-GR" sz="1400" dirty="0">
                <a:solidFill>
                  <a:srgbClr val="080808"/>
                </a:solidFill>
                <a:latin typeface="fira sans"/>
              </a:rPr>
              <a:t>. Την είχαν κυνηγήσει δύο-τρεις φοράς οι κλέφτες, τα παλληκάρια του Καρατάσου και του </a:t>
            </a:r>
            <a:r>
              <a:rPr lang="el-GR" sz="1400" dirty="0" err="1">
                <a:solidFill>
                  <a:srgbClr val="080808"/>
                </a:solidFill>
                <a:latin typeface="fira sans"/>
              </a:rPr>
              <a:t>Γάτσου</a:t>
            </a:r>
            <a:r>
              <a:rPr lang="el-GR" sz="1400" dirty="0">
                <a:solidFill>
                  <a:srgbClr val="080808"/>
                </a:solidFill>
                <a:latin typeface="fira sans"/>
              </a:rPr>
              <a:t> και των άλλων οπλαρχηγών της Μακεδονίας. Έπραξαν τούτο δια να την εκδικηθούν, επειδή </a:t>
            </a:r>
            <a:r>
              <a:rPr lang="el-GR" sz="1400" dirty="0">
                <a:solidFill>
                  <a:srgbClr val="080808"/>
                </a:solidFill>
                <a:highlight>
                  <a:srgbClr val="6CA62C"/>
                </a:highlight>
                <a:latin typeface="fira sans"/>
              </a:rPr>
              <a:t>τους είχε κάμει μάγια</a:t>
            </a:r>
            <a:r>
              <a:rPr lang="el-GR" sz="1400" dirty="0">
                <a:solidFill>
                  <a:srgbClr val="080808"/>
                </a:solidFill>
                <a:latin typeface="fira sans"/>
              </a:rPr>
              <a:t>, και δεν </a:t>
            </a:r>
            <a:r>
              <a:rPr lang="el-GR" sz="1400" dirty="0" err="1">
                <a:solidFill>
                  <a:srgbClr val="080808"/>
                </a:solidFill>
                <a:latin typeface="fira sans"/>
              </a:rPr>
              <a:t>επήγαιναν</a:t>
            </a:r>
            <a:r>
              <a:rPr lang="el-GR" sz="1400" dirty="0">
                <a:solidFill>
                  <a:srgbClr val="080808"/>
                </a:solidFill>
                <a:latin typeface="fira sans"/>
              </a:rPr>
              <a:t> καλά οι δουλειές των.</a:t>
            </a:r>
            <a:r>
              <a:rPr lang="en-US" sz="1400" i="1" cap="small" dirty="0">
                <a:solidFill>
                  <a:srgbClr val="080808"/>
                </a:solidFill>
                <a:latin typeface="fira sans"/>
              </a:rPr>
              <a:t> (K</a:t>
            </a:r>
            <a:r>
              <a:rPr lang="el-GR" sz="1400" i="1" dirty="0" err="1"/>
              <a:t>εφ</a:t>
            </a:r>
            <a:r>
              <a:rPr lang="el-GR" sz="1400" i="1" dirty="0"/>
              <a:t>. Α</a:t>
            </a:r>
            <a:r>
              <a:rPr lang="el-GR" sz="1400" dirty="0"/>
              <a:t>’</a:t>
            </a:r>
            <a:r>
              <a:rPr lang="en-US" sz="1400" dirty="0"/>
              <a:t>)</a:t>
            </a:r>
            <a:endParaRPr lang="el-GR" sz="1400" dirty="0"/>
          </a:p>
          <a:p>
            <a:endParaRPr lang="en-US" sz="1400" dirty="0"/>
          </a:p>
          <a:p>
            <a:pPr marL="285750" indent="-285750" algn="just">
              <a:lnSpc>
                <a:spcPct val="150000"/>
              </a:lnSpc>
              <a:buFont typeface="Wingdings" panose="05000000000000000000" pitchFamily="2" charset="2"/>
              <a:buChar char="Ø"/>
            </a:pPr>
            <a:r>
              <a:rPr lang="el-GR" sz="1400" dirty="0"/>
              <a:t>Η Φραγκογιαννού αναπολεί τις δυσκολίες που πέρασε για να μεγαλώσει τα παιδιά της και να προικίσει τις κόρες της και συλλογίζεται τα βάσανα που αντιμετωπίζουν όλοι οι φτωχοί γονείς που έχουν θυγατέρες. Αναρωτιέται μήπως οι άνθρωποι θα έπρεπε να βοηθούν το έργο του θανάτου, αντί να προσπαθούν να τον αποτρέψουν, και μήπως αυτό θα ήταν πράξη θεάρεστη. Με τις σκέψεις αυτές αρχίζει «να ψηλώνει ο νους της», να παραλογίζεται, και σε μια στιγμή, ενώ το νήπιο δίπλα της είχε αρχίσει πάλι να βήχει και να κλαίει, η Φραγκογιαννού το πνίγει. Διαπράττει έτσι το πρώτο έγκλημά της. Ο θάνατος θεωρήθηκε φυσικός και δεν προκάλεσε υποψίες. Αλλά οι τύψεις άρχισαν να βασανίζουν τη </a:t>
            </a:r>
            <a:r>
              <a:rPr lang="el-GR" sz="1400" dirty="0" err="1"/>
              <a:t>Χαδούλα</a:t>
            </a:r>
            <a:r>
              <a:rPr lang="el-GR" sz="1400" dirty="0"/>
              <a:t>. </a:t>
            </a:r>
            <a:r>
              <a:rPr lang="el-GR" sz="1400" b="1" dirty="0">
                <a:highlight>
                  <a:srgbClr val="6CA62C"/>
                </a:highlight>
              </a:rPr>
              <a:t>Την ημέρα των Βαΐων παίρνει το καλαθάκι της και πάει στην εξοχή να μαζέψει βότανα</a:t>
            </a:r>
            <a:r>
              <a:rPr lang="el-GR" sz="1400" dirty="0">
                <a:highlight>
                  <a:srgbClr val="6CA62C"/>
                </a:highlight>
              </a:rPr>
              <a:t>. </a:t>
            </a:r>
            <a:r>
              <a:rPr lang="el-GR" sz="1400" dirty="0"/>
              <a:t>Μπαίνει σ' ένα ερημοκλήσι, στον Αϊ-</a:t>
            </a:r>
            <a:r>
              <a:rPr lang="el-GR" sz="1400" dirty="0" err="1"/>
              <a:t>Γϊάννη</a:t>
            </a:r>
            <a:r>
              <a:rPr lang="el-GR" sz="1400" dirty="0"/>
              <a:t> τον Κρυφό, όπου πήγαιναν και προσκυνούσαν «όσοι </a:t>
            </a:r>
            <a:r>
              <a:rPr lang="el-GR" sz="1400" dirty="0" err="1"/>
              <a:t>είχον</a:t>
            </a:r>
            <a:r>
              <a:rPr lang="el-GR" sz="1400" dirty="0"/>
              <a:t> κρυφόν </a:t>
            </a:r>
            <a:r>
              <a:rPr lang="el-GR" sz="1400" dirty="0" err="1"/>
              <a:t>πόνον</a:t>
            </a:r>
            <a:r>
              <a:rPr lang="el-GR" sz="1400" dirty="0"/>
              <a:t> ή </a:t>
            </a:r>
            <a:r>
              <a:rPr lang="el-GR" sz="1400" dirty="0" err="1"/>
              <a:t>κρυφήν</a:t>
            </a:r>
            <a:r>
              <a:rPr lang="el-GR" sz="1400" dirty="0"/>
              <a:t> </a:t>
            </a:r>
            <a:r>
              <a:rPr lang="el-GR" sz="1400" dirty="0" err="1"/>
              <a:t>αμαρτίαν</a:t>
            </a:r>
            <a:r>
              <a:rPr lang="el-GR" sz="1400" dirty="0"/>
              <a:t>». Έπειτα ξαναφέρνοντας στο νου της την έμμονη ιδέα της είπε στον Άγιο: «Αν έκαμα καλά, Αϊ-Γιάννη μου, να μου δώσεις σημείο σήμερα... να κάμω μια καλή πράξη, ένα ψυχικό, για να </a:t>
            </a:r>
            <a:r>
              <a:rPr lang="el-GR" sz="1400" dirty="0" err="1"/>
              <a:t>γαληνιάσ</a:t>
            </a:r>
            <a:r>
              <a:rPr lang="el-GR" sz="1400" dirty="0"/>
              <a:t>' η ψυχή μου κι η καρδούλα μου»</a:t>
            </a:r>
            <a:r>
              <a:rPr lang="en-US" sz="1400" dirty="0"/>
              <a:t>  </a:t>
            </a:r>
            <a:r>
              <a:rPr lang="el-GR" sz="1400" dirty="0"/>
              <a:t>. (</a:t>
            </a:r>
            <a:r>
              <a:rPr lang="en-US" sz="1400" dirty="0"/>
              <a:t>K</a:t>
            </a:r>
            <a:r>
              <a:rPr lang="el-GR" sz="1400" dirty="0" err="1"/>
              <a:t>εφ</a:t>
            </a:r>
            <a:r>
              <a:rPr lang="el-GR" sz="1400" dirty="0"/>
              <a:t>. Β’)</a:t>
            </a:r>
            <a:r>
              <a:rPr lang="en-US" sz="1400" dirty="0"/>
              <a:t>                                                                                       </a:t>
            </a:r>
            <a:r>
              <a:rPr lang="el-GR" sz="1400" dirty="0"/>
              <a:t>                           </a:t>
            </a:r>
            <a:endParaRPr lang="en-US" sz="1400" dirty="0"/>
          </a:p>
          <a:p>
            <a:pPr marL="285750" indent="-285750" algn="just">
              <a:buFont typeface="Wingdings" panose="05000000000000000000" pitchFamily="2" charset="2"/>
              <a:buChar char="Ø"/>
            </a:pPr>
            <a:endParaRPr lang="en-US" sz="1400" i="1" cap="small" dirty="0"/>
          </a:p>
          <a:p>
            <a:pPr algn="r"/>
            <a:endParaRPr lang="en-US" sz="1400" i="1" dirty="0"/>
          </a:p>
          <a:p>
            <a:pPr marL="285750" indent="-285750" algn="just">
              <a:buFont typeface="Wingdings" panose="05000000000000000000" pitchFamily="2" charset="2"/>
              <a:buChar char="Ø"/>
            </a:pPr>
            <a:endParaRPr lang="el-GR" sz="1400" i="1" dirty="0"/>
          </a:p>
          <a:p>
            <a:endParaRPr lang="en-US" sz="1200" dirty="0">
              <a:highlight>
                <a:srgbClr val="F0F9E7"/>
              </a:highlight>
            </a:endParaRPr>
          </a:p>
          <a:p>
            <a:pPr marL="285750" indent="-285750" algn="just">
              <a:buFont typeface="Wingdings" panose="05000000000000000000" pitchFamily="2" charset="2"/>
              <a:buChar char="Ø"/>
            </a:pPr>
            <a:endParaRPr lang="el-GR" sz="1200" dirty="0">
              <a:highlight>
                <a:srgbClr val="F0F9E7"/>
              </a:highlight>
            </a:endParaRPr>
          </a:p>
          <a:p>
            <a:pPr algn="just"/>
            <a:endParaRPr lang="el-GR" sz="1400" dirty="0"/>
          </a:p>
          <a:p>
            <a:endParaRPr lang="el-GR" dirty="0"/>
          </a:p>
          <a:p>
            <a:br>
              <a:rPr lang="el-GR" dirty="0"/>
            </a:br>
            <a:br>
              <a:rPr lang="el-GR" dirty="0"/>
            </a:br>
            <a:endParaRPr lang="en-CY" dirty="0"/>
          </a:p>
        </p:txBody>
      </p:sp>
    </p:spTree>
    <p:extLst>
      <p:ext uri="{BB962C8B-B14F-4D97-AF65-F5344CB8AC3E}">
        <p14:creationId xmlns:p14="http://schemas.microsoft.com/office/powerpoint/2010/main" val="170640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96104">
              <a:srgbClr val="D1EBD7"/>
            </a:gs>
            <a:gs pos="8500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903413" y="476671"/>
            <a:ext cx="5415135" cy="576065"/>
          </a:xfrm>
          <a:solidFill>
            <a:schemeClr val="accent3">
              <a:lumMod val="20000"/>
              <a:lumOff val="80000"/>
            </a:schemeClr>
          </a:solidFill>
        </p:spPr>
        <p:txBody>
          <a:bodyPr>
            <a:normAutofit fontScale="90000"/>
          </a:bodyPr>
          <a:lstStyle/>
          <a:p>
            <a:r>
              <a:rPr lang="el-GR" dirty="0"/>
              <a:t>Ετυμολογία της λέξης </a:t>
            </a:r>
            <a:r>
              <a:rPr lang="el-GR" i="1" dirty="0"/>
              <a:t>φάρμακο</a:t>
            </a:r>
            <a:endParaRPr lang="en-US" i="1" dirty="0"/>
          </a:p>
        </p:txBody>
      </p:sp>
      <p:sp>
        <p:nvSpPr>
          <p:cNvPr id="14" name="Content Placeholder 13"/>
          <p:cNvSpPr>
            <a:spLocks noGrp="1"/>
          </p:cNvSpPr>
          <p:nvPr>
            <p:ph idx="1"/>
          </p:nvPr>
        </p:nvSpPr>
        <p:spPr>
          <a:xfrm>
            <a:off x="1845940" y="1600200"/>
            <a:ext cx="10009111" cy="4572000"/>
          </a:xfrm>
          <a:solidFill>
            <a:schemeClr val="bg2"/>
          </a:solidFill>
        </p:spPr>
        <p:txBody>
          <a:bodyPr>
            <a:normAutofit fontScale="70000" lnSpcReduction="20000"/>
          </a:bodyPr>
          <a:lstStyle/>
          <a:p>
            <a:pPr marL="0" lvl="0" indent="0">
              <a:buNone/>
            </a:pPr>
            <a:r>
              <a:rPr lang="el-GR" dirty="0"/>
              <a:t>Φάρμακο&lt; αρχ. ελληνική </a:t>
            </a:r>
            <a:r>
              <a:rPr lang="el-GR" i="1" dirty="0"/>
              <a:t>φάρμακον </a:t>
            </a:r>
            <a:r>
              <a:rPr lang="el-GR" dirty="0"/>
              <a:t>&lt; ρίζα φάρμ</a:t>
            </a:r>
          </a:p>
          <a:p>
            <a:pPr lvl="0">
              <a:buBlip>
                <a:blip r:embed="rId3">
                  <a:extLst>
                    <a:ext uri="{96DAC541-7B7A-43D3-8B79-37D633B846F1}">
                      <asvg:svgBlip xmlns:asvg="http://schemas.microsoft.com/office/drawing/2016/SVG/main" r:embed="rId4"/>
                    </a:ext>
                  </a:extLst>
                </a:blip>
              </a:buBlip>
            </a:pPr>
            <a:r>
              <a:rPr lang="el-GR" dirty="0"/>
              <a:t>τ</a:t>
            </a:r>
            <a:r>
              <a:rPr lang="en-US" dirty="0" err="1"/>
              <a:t>ὸ</a:t>
            </a:r>
            <a:r>
              <a:rPr lang="el-GR" dirty="0"/>
              <a:t> </a:t>
            </a:r>
            <a:r>
              <a:rPr lang="el-GR" dirty="0" err="1"/>
              <a:t>ἄκος</a:t>
            </a:r>
            <a:r>
              <a:rPr lang="el-GR" dirty="0"/>
              <a:t> (=θεραπεία) + ρήμα φέρω</a:t>
            </a:r>
          </a:p>
          <a:p>
            <a:pPr lvl="0">
              <a:buBlip>
                <a:blip r:embed="rId3">
                  <a:extLst>
                    <a:ext uri="{96DAC541-7B7A-43D3-8B79-37D633B846F1}">
                      <asvg:svgBlip xmlns:asvg="http://schemas.microsoft.com/office/drawing/2016/SVG/main" r:embed="rId4"/>
                    </a:ext>
                  </a:extLst>
                </a:blip>
              </a:buBlip>
            </a:pPr>
            <a:r>
              <a:rPr lang="el-GR" dirty="0" err="1"/>
              <a:t>τὸ</a:t>
            </a:r>
            <a:r>
              <a:rPr lang="el-GR" dirty="0"/>
              <a:t> </a:t>
            </a:r>
            <a:r>
              <a:rPr lang="el-GR" dirty="0" err="1"/>
              <a:t>ἄκος</a:t>
            </a:r>
            <a:r>
              <a:rPr lang="el-GR" dirty="0"/>
              <a:t> (=θεραπεία) + η αιγυπτιακή ρίζα -</a:t>
            </a:r>
            <a:r>
              <a:rPr lang="el-GR" dirty="0" err="1"/>
              <a:t>pahr</a:t>
            </a:r>
            <a:r>
              <a:rPr lang="el-GR" dirty="0"/>
              <a:t>- (=κάτι μαγικό αλλά και φάρμακο)</a:t>
            </a:r>
          </a:p>
          <a:p>
            <a:pPr lvl="0">
              <a:buBlip>
                <a:blip r:embed="rId3">
                  <a:extLst>
                    <a:ext uri="{96DAC541-7B7A-43D3-8B79-37D633B846F1}">
                      <asvg:svgBlip xmlns:asvg="http://schemas.microsoft.com/office/drawing/2016/SVG/main" r:embed="rId4"/>
                    </a:ext>
                  </a:extLst>
                </a:blip>
              </a:buBlip>
            </a:pPr>
            <a:r>
              <a:rPr lang="el-GR" dirty="0"/>
              <a:t>φέρω + </a:t>
            </a:r>
            <a:r>
              <a:rPr lang="el-GR" dirty="0" err="1"/>
              <a:t>μάσσω</a:t>
            </a:r>
            <a:r>
              <a:rPr lang="el-GR" dirty="0"/>
              <a:t> (=</a:t>
            </a:r>
            <a:r>
              <a:rPr lang="el-GR" dirty="0" err="1"/>
              <a:t>ψηλαφῶ</a:t>
            </a:r>
            <a:r>
              <a:rPr lang="el-GR" dirty="0"/>
              <a:t>, κατεργάζομαι, ζυμώνω)</a:t>
            </a:r>
          </a:p>
          <a:p>
            <a:pPr marL="0" lvl="0" indent="0" algn="just">
              <a:lnSpc>
                <a:spcPct val="120000"/>
              </a:lnSpc>
              <a:buNone/>
            </a:pPr>
            <a:r>
              <a:rPr lang="el-GR" dirty="0"/>
              <a:t>Η λέξη φάρμακο είναι κατά βάση ομηρική και σημαίνει «</a:t>
            </a:r>
            <a:r>
              <a:rPr lang="el-GR" dirty="0">
                <a:solidFill>
                  <a:schemeClr val="accent6">
                    <a:lumMod val="50000"/>
                  </a:schemeClr>
                </a:solidFill>
              </a:rPr>
              <a:t>βοτάνι</a:t>
            </a:r>
            <a:r>
              <a:rPr lang="el-GR" dirty="0"/>
              <a:t>», δηλαδή </a:t>
            </a:r>
            <a:r>
              <a:rPr lang="el-GR" dirty="0">
                <a:solidFill>
                  <a:schemeClr val="accent6">
                    <a:lumMod val="50000"/>
                  </a:schemeClr>
                </a:solidFill>
              </a:rPr>
              <a:t>φυτό </a:t>
            </a:r>
            <a:r>
              <a:rPr lang="el-GR" dirty="0"/>
              <a:t>με κάποια βιολογική δράση, έννοια η οποία διατηρείται και στην κλασική αρχαιότητα. Εκτός, λοιπόν, από τα θεραπευτικά υπάρχουν και τα «δηλητήρια φάρμακα», που ήταν βλαπτικά βότανα.</a:t>
            </a:r>
          </a:p>
          <a:p>
            <a:pPr marL="0" lvl="0" indent="0">
              <a:buNone/>
            </a:pPr>
            <a:endParaRPr lang="el-GR" i="1" dirty="0"/>
          </a:p>
          <a:p>
            <a:pPr marL="0" lvl="0" indent="0">
              <a:buNone/>
            </a:pPr>
            <a:r>
              <a:rPr lang="el-GR" i="1" dirty="0" err="1"/>
              <a:t>Εξού</a:t>
            </a:r>
            <a:r>
              <a:rPr lang="el-GR" i="1" dirty="0"/>
              <a:t> και οι λέξεις…</a:t>
            </a:r>
          </a:p>
          <a:p>
            <a:pPr marL="0" lvl="0" indent="0">
              <a:buNone/>
            </a:pPr>
            <a:r>
              <a:rPr lang="el-GR" dirty="0" err="1"/>
              <a:t>ἡ</a:t>
            </a:r>
            <a:r>
              <a:rPr lang="el-GR" dirty="0"/>
              <a:t> </a:t>
            </a:r>
            <a:r>
              <a:rPr lang="el-GR" dirty="0" err="1"/>
              <a:t>φαρμακίς</a:t>
            </a:r>
            <a:r>
              <a:rPr lang="el-GR" dirty="0"/>
              <a:t> (=μάγισσα)</a:t>
            </a:r>
          </a:p>
          <a:p>
            <a:pPr marL="0" lvl="0" indent="0">
              <a:buNone/>
            </a:pPr>
            <a:r>
              <a:rPr lang="el-GR" dirty="0" err="1"/>
              <a:t>ὁ</a:t>
            </a:r>
            <a:r>
              <a:rPr lang="el-GR" dirty="0"/>
              <a:t> </a:t>
            </a:r>
            <a:r>
              <a:rPr lang="el-GR" dirty="0" err="1"/>
              <a:t>φαρμακός</a:t>
            </a:r>
            <a:r>
              <a:rPr lang="el-GR" dirty="0"/>
              <a:t> (=μάγος, αυτός που θυσιάζεται για εξαγνισμό)</a:t>
            </a:r>
            <a:endParaRPr lang="en-US" dirty="0"/>
          </a:p>
        </p:txBody>
      </p:sp>
    </p:spTree>
    <p:extLst>
      <p:ext uri="{BB962C8B-B14F-4D97-AF65-F5344CB8AC3E}">
        <p14:creationId xmlns:p14="http://schemas.microsoft.com/office/powerpoint/2010/main" val="29707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0779">
              <a:schemeClr val="accent2">
                <a:lumMod val="20000"/>
                <a:lumOff val="80000"/>
              </a:schemeClr>
            </a:gs>
            <a:gs pos="49675">
              <a:schemeClr val="accent2">
                <a:lumMod val="20000"/>
                <a:lumOff val="80000"/>
              </a:schemeClr>
            </a:gs>
            <a:gs pos="59000">
              <a:schemeClr val="accent2">
                <a:lumMod val="20000"/>
                <a:lumOff val="80000"/>
              </a:schemeClr>
            </a:gs>
            <a:gs pos="31818">
              <a:schemeClr val="accent2">
                <a:lumMod val="20000"/>
                <a:lumOff val="80000"/>
              </a:schemeClr>
            </a:gs>
            <a:gs pos="67532">
              <a:schemeClr val="accent2">
                <a:lumMod val="20000"/>
                <a:lumOff val="80000"/>
              </a:schemeClr>
            </a:gs>
            <a:gs pos="90000">
              <a:srgbClr val="7030A0"/>
            </a:gs>
            <a:gs pos="98701">
              <a:schemeClr val="accent2">
                <a:lumMod val="20000"/>
                <a:lumOff val="80000"/>
              </a:schemeClr>
            </a:gs>
            <a:gs pos="79215">
              <a:schemeClr val="accent2">
                <a:lumMod val="20000"/>
                <a:lumOff val="80000"/>
              </a:schemeClr>
            </a:gs>
            <a:gs pos="9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A99D73-30BC-4FA6-A981-0EB4504A1E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6200000">
            <a:off x="-2286000" y="2286000"/>
            <a:ext cx="6858000" cy="2286000"/>
          </a:xfrm>
        </p:spPr>
      </p:pic>
      <p:sp>
        <p:nvSpPr>
          <p:cNvPr id="3" name="Title 2">
            <a:extLst>
              <a:ext uri="{FF2B5EF4-FFF2-40B4-BE49-F238E27FC236}">
                <a16:creationId xmlns:a16="http://schemas.microsoft.com/office/drawing/2014/main" id="{43960E86-A43E-4805-BDA1-ABAB6F4DE282}"/>
              </a:ext>
            </a:extLst>
          </p:cNvPr>
          <p:cNvSpPr>
            <a:spLocks noGrp="1"/>
          </p:cNvSpPr>
          <p:nvPr>
            <p:ph type="title"/>
          </p:nvPr>
        </p:nvSpPr>
        <p:spPr>
          <a:xfrm>
            <a:off x="2435324" y="188640"/>
            <a:ext cx="5616625" cy="432048"/>
          </a:xfrm>
        </p:spPr>
        <p:txBody>
          <a:bodyPr>
            <a:normAutofit fontScale="90000"/>
          </a:bodyPr>
          <a:lstStyle/>
          <a:p>
            <a:br>
              <a:rPr lang="el-GR" dirty="0"/>
            </a:br>
            <a:br>
              <a:rPr lang="el-GR" dirty="0"/>
            </a:br>
            <a:r>
              <a:rPr lang="el-GR" sz="4000" dirty="0"/>
              <a:t>Βότανα και μαγγανεία</a:t>
            </a:r>
            <a:endParaRPr lang="en-CY" sz="4000" dirty="0"/>
          </a:p>
        </p:txBody>
      </p:sp>
      <p:sp>
        <p:nvSpPr>
          <p:cNvPr id="4" name="TextBox 3">
            <a:extLst>
              <a:ext uri="{FF2B5EF4-FFF2-40B4-BE49-F238E27FC236}">
                <a16:creationId xmlns:a16="http://schemas.microsoft.com/office/drawing/2014/main" id="{1E5BDB95-C25E-4F02-BFDB-DE0D837735A7}"/>
              </a:ext>
            </a:extLst>
          </p:cNvPr>
          <p:cNvSpPr txBox="1"/>
          <p:nvPr/>
        </p:nvSpPr>
        <p:spPr>
          <a:xfrm>
            <a:off x="2286000" y="555916"/>
            <a:ext cx="8920980" cy="7817525"/>
          </a:xfrm>
          <a:prstGeom prst="rect">
            <a:avLst/>
          </a:prstGeom>
          <a:noFill/>
          <a:ln>
            <a:noFill/>
          </a:ln>
        </p:spPr>
        <p:txBody>
          <a:bodyPr wrap="square" rtlCol="0" anchor="ctr" anchorCtr="1">
            <a:spAutoFit/>
          </a:bodyPr>
          <a:lstStyle/>
          <a:p>
            <a:pPr algn="just"/>
            <a:endParaRPr lang="el-GR" sz="1400" i="1" dirty="0"/>
          </a:p>
          <a:p>
            <a:pPr algn="just"/>
            <a:endParaRPr lang="el-GR" sz="1400" i="1" dirty="0"/>
          </a:p>
          <a:p>
            <a:pPr marL="285750" indent="-285750" algn="just">
              <a:buFont typeface="Wingdings" panose="05000000000000000000" pitchFamily="2" charset="2"/>
              <a:buChar char="Ø"/>
            </a:pPr>
            <a:r>
              <a:rPr lang="el-GR" sz="1400" i="1" dirty="0"/>
              <a:t>Και η Φραγκογιαννού ήτο </a:t>
            </a:r>
            <a:r>
              <a:rPr lang="el-GR" sz="1400" i="1" dirty="0" err="1"/>
              <a:t>επιτηδειοτάτη</a:t>
            </a:r>
            <a:r>
              <a:rPr lang="el-GR" sz="1400" i="1" dirty="0"/>
              <a:t> μεταξύ όλων των γυναικών</a:t>
            </a:r>
            <a:r>
              <a:rPr lang="el-GR" sz="1400" i="1" dirty="0">
                <a:highlight>
                  <a:srgbClr val="6CA62C"/>
                </a:highlight>
              </a:rPr>
              <a:t>. Έδιδε βότανα, έκαμνε </a:t>
            </a:r>
            <a:r>
              <a:rPr lang="el-GR" sz="1400" i="1" dirty="0" err="1">
                <a:highlight>
                  <a:srgbClr val="6CA62C"/>
                </a:highlight>
              </a:rPr>
              <a:t>κηραλοιφάς</a:t>
            </a:r>
            <a:r>
              <a:rPr lang="el-GR" sz="1400" i="1" dirty="0"/>
              <a:t>, </a:t>
            </a:r>
            <a:r>
              <a:rPr lang="el-GR" sz="1400" i="1" dirty="0" err="1"/>
              <a:t>εξετέλει</a:t>
            </a:r>
            <a:r>
              <a:rPr lang="el-GR" sz="1400" i="1" dirty="0"/>
              <a:t> </a:t>
            </a:r>
            <a:r>
              <a:rPr lang="el-GR" sz="1400" i="1" dirty="0" err="1"/>
              <a:t>εντριβάς</a:t>
            </a:r>
            <a:r>
              <a:rPr lang="el-GR" sz="1400" i="1" dirty="0"/>
              <a:t>, </a:t>
            </a:r>
            <a:r>
              <a:rPr lang="el-GR" sz="1400" i="1" dirty="0" err="1">
                <a:highlight>
                  <a:srgbClr val="6CA62C"/>
                </a:highlight>
              </a:rPr>
              <a:t>εθεράπευε</a:t>
            </a:r>
            <a:r>
              <a:rPr lang="el-GR" sz="1400" i="1" dirty="0">
                <a:highlight>
                  <a:srgbClr val="6CA62C"/>
                </a:highlight>
              </a:rPr>
              <a:t> την </a:t>
            </a:r>
            <a:r>
              <a:rPr lang="el-GR" sz="1400" i="1" dirty="0" err="1">
                <a:highlight>
                  <a:srgbClr val="6CA62C"/>
                </a:highlight>
              </a:rPr>
              <a:t>βασκανίαν</a:t>
            </a:r>
            <a:r>
              <a:rPr lang="el-GR" sz="1400" i="1" dirty="0"/>
              <a:t>, </a:t>
            </a:r>
            <a:r>
              <a:rPr lang="el-GR" sz="1400" i="1" dirty="0" err="1">
                <a:highlight>
                  <a:srgbClr val="6CA62C"/>
                </a:highlight>
              </a:rPr>
              <a:t>παρεσκεύαζε</a:t>
            </a:r>
            <a:r>
              <a:rPr lang="el-GR" sz="1400" i="1" dirty="0">
                <a:highlight>
                  <a:srgbClr val="6CA62C"/>
                </a:highlight>
              </a:rPr>
              <a:t> φάρμακα διά τας </a:t>
            </a:r>
            <a:r>
              <a:rPr lang="el-GR" sz="1400" i="1" dirty="0" err="1">
                <a:highlight>
                  <a:srgbClr val="6CA62C"/>
                </a:highlight>
              </a:rPr>
              <a:t>πασχούσας</a:t>
            </a:r>
            <a:r>
              <a:rPr lang="el-GR" sz="1400" i="1" dirty="0"/>
              <a:t>, </a:t>
            </a:r>
            <a:r>
              <a:rPr lang="el-GR" sz="1400" i="1" dirty="0">
                <a:highlight>
                  <a:srgbClr val="6CA62C"/>
                </a:highlight>
              </a:rPr>
              <a:t>διά τας </a:t>
            </a:r>
            <a:r>
              <a:rPr lang="el-GR" sz="1400" i="1" dirty="0" err="1">
                <a:highlight>
                  <a:srgbClr val="6CA62C"/>
                </a:highlight>
              </a:rPr>
              <a:t>χλωρωτικάς</a:t>
            </a:r>
            <a:r>
              <a:rPr lang="el-GR" sz="1400" i="1" dirty="0">
                <a:highlight>
                  <a:srgbClr val="6CA62C"/>
                </a:highlight>
              </a:rPr>
              <a:t> και </a:t>
            </a:r>
            <a:r>
              <a:rPr lang="el-GR" sz="1400" i="1" dirty="0" err="1">
                <a:highlight>
                  <a:srgbClr val="6CA62C"/>
                </a:highlight>
              </a:rPr>
              <a:t>αναιμικάς</a:t>
            </a:r>
            <a:r>
              <a:rPr lang="el-GR" sz="1400" i="1" dirty="0">
                <a:highlight>
                  <a:srgbClr val="6CA62C"/>
                </a:highlight>
              </a:rPr>
              <a:t> κόρας, διά τας εγκύους και τας </a:t>
            </a:r>
            <a:r>
              <a:rPr lang="el-GR" sz="1400" i="1" dirty="0" err="1">
                <a:highlight>
                  <a:srgbClr val="6CA62C"/>
                </a:highlight>
              </a:rPr>
              <a:t>λεχούς</a:t>
            </a:r>
            <a:r>
              <a:rPr lang="el-GR" sz="1400" i="1" dirty="0">
                <a:highlight>
                  <a:srgbClr val="6CA62C"/>
                </a:highlight>
              </a:rPr>
              <a:t>, και τας εκ μητρικών αλγηδόνων </a:t>
            </a:r>
            <a:r>
              <a:rPr lang="el-GR" sz="1400" i="1" dirty="0" err="1">
                <a:highlight>
                  <a:srgbClr val="6CA62C"/>
                </a:highlight>
              </a:rPr>
              <a:t>πασχούσας</a:t>
            </a:r>
            <a:r>
              <a:rPr lang="el-GR" sz="1400" i="1" dirty="0"/>
              <a:t>. Με το </a:t>
            </a:r>
            <a:r>
              <a:rPr lang="el-GR" sz="1400" i="1" dirty="0" err="1"/>
              <a:t>καλάθιον</a:t>
            </a:r>
            <a:r>
              <a:rPr lang="el-GR" sz="1400" i="1" dirty="0"/>
              <a:t> υπό τον αγκώνα της </a:t>
            </a:r>
            <a:r>
              <a:rPr lang="el-GR" sz="1400" i="1" dirty="0" err="1"/>
              <a:t>αριστεράς</a:t>
            </a:r>
            <a:r>
              <a:rPr lang="el-GR" sz="1400" i="1" dirty="0"/>
              <a:t> χειρός, ακολουθούμενη από τα δύο τελευταία τέκνα της, τον </a:t>
            </a:r>
            <a:r>
              <a:rPr lang="el-GR" sz="1400" i="1" dirty="0" err="1"/>
              <a:t>Δημητράκην</a:t>
            </a:r>
            <a:r>
              <a:rPr lang="el-GR" sz="1400" i="1" dirty="0"/>
              <a:t>, οκτώ ετών, και την </a:t>
            </a:r>
            <a:r>
              <a:rPr lang="el-GR" sz="1400" i="1" dirty="0" err="1"/>
              <a:t>Κρινιώ</a:t>
            </a:r>
            <a:r>
              <a:rPr lang="el-GR" sz="1400" i="1" dirty="0"/>
              <a:t>, </a:t>
            </a:r>
            <a:r>
              <a:rPr lang="el-GR" sz="1400" i="1" dirty="0" err="1"/>
              <a:t>εξαέτιδα</a:t>
            </a:r>
            <a:r>
              <a:rPr lang="el-GR" sz="1400" i="1" dirty="0"/>
              <a:t>, </a:t>
            </a:r>
            <a:r>
              <a:rPr lang="el-GR" sz="1400" i="1" dirty="0" err="1"/>
              <a:t>εξήρχετο</a:t>
            </a:r>
            <a:r>
              <a:rPr lang="el-GR" sz="1400" i="1" dirty="0"/>
              <a:t> εις τους αγρούς, </a:t>
            </a:r>
            <a:r>
              <a:rPr lang="el-GR" sz="1400" i="1" dirty="0" err="1"/>
              <a:t>ανέβαινεν</a:t>
            </a:r>
            <a:r>
              <a:rPr lang="el-GR" sz="1400" i="1" dirty="0"/>
              <a:t> εις τα όρη, διέτρεχε </a:t>
            </a:r>
            <a:r>
              <a:rPr lang="el-GR" sz="1400" i="1" dirty="0" err="1"/>
              <a:t>φάραγγας</a:t>
            </a:r>
            <a:r>
              <a:rPr lang="el-GR" sz="1400" i="1" dirty="0"/>
              <a:t>, κοιλάδας και ρεύματα</a:t>
            </a:r>
            <a:r>
              <a:rPr lang="el-GR" sz="1400" i="1" dirty="0">
                <a:highlight>
                  <a:srgbClr val="6CA62C"/>
                </a:highlight>
              </a:rPr>
              <a:t>, έψαχνε να εύρη τα βότανα, όσα αυτή </a:t>
            </a:r>
            <a:r>
              <a:rPr lang="el-GR" sz="1400" i="1" dirty="0" err="1">
                <a:highlight>
                  <a:srgbClr val="6CA62C"/>
                </a:highlight>
              </a:rPr>
              <a:t>εγνώριζε</a:t>
            </a:r>
            <a:r>
              <a:rPr lang="el-GR" sz="1400" i="1" dirty="0">
                <a:highlight>
                  <a:srgbClr val="6CA62C"/>
                </a:highlight>
              </a:rPr>
              <a:t> –την </a:t>
            </a:r>
            <a:r>
              <a:rPr lang="el-GR" sz="1400" i="1" dirty="0" err="1">
                <a:highlight>
                  <a:srgbClr val="6CA62C"/>
                </a:highlight>
              </a:rPr>
              <a:t>αγριοκρομμύδα</a:t>
            </a:r>
            <a:r>
              <a:rPr lang="el-GR" sz="1400" i="1" dirty="0">
                <a:highlight>
                  <a:srgbClr val="6CA62C"/>
                </a:highlight>
              </a:rPr>
              <a:t>, την δρακοντιά, το τρίμερο και </a:t>
            </a:r>
            <a:r>
              <a:rPr lang="el-GR" sz="1400" i="1" dirty="0" err="1">
                <a:highlight>
                  <a:srgbClr val="6CA62C"/>
                </a:highlight>
              </a:rPr>
              <a:t>άλλ</a:t>
            </a:r>
            <a:r>
              <a:rPr lang="el-GR" sz="1400" i="1" dirty="0">
                <a:highlight>
                  <a:srgbClr val="6CA62C"/>
                </a:highlight>
              </a:rPr>
              <a:t>' ακόμη– τα </a:t>
            </a:r>
            <a:r>
              <a:rPr lang="el-GR" sz="1400" i="1" dirty="0" err="1">
                <a:highlight>
                  <a:srgbClr val="6CA62C"/>
                </a:highlight>
              </a:rPr>
              <a:t>έκοπτεν</a:t>
            </a:r>
            <a:r>
              <a:rPr lang="el-GR" sz="1400" i="1" dirty="0">
                <a:highlight>
                  <a:srgbClr val="6CA62C"/>
                </a:highlight>
              </a:rPr>
              <a:t> ή τα </a:t>
            </a:r>
            <a:r>
              <a:rPr lang="el-GR" sz="1400" i="1" dirty="0" err="1">
                <a:highlight>
                  <a:srgbClr val="6CA62C"/>
                </a:highlight>
              </a:rPr>
              <a:t>εξερρίζωνεν</a:t>
            </a:r>
            <a:r>
              <a:rPr lang="el-GR" sz="1400" i="1" dirty="0">
                <a:highlight>
                  <a:srgbClr val="6CA62C"/>
                </a:highlight>
              </a:rPr>
              <a:t>, </a:t>
            </a:r>
            <a:r>
              <a:rPr lang="el-GR" sz="1400" i="1" dirty="0" err="1">
                <a:highlight>
                  <a:srgbClr val="6CA62C"/>
                </a:highlight>
              </a:rPr>
              <a:t>εγέμιζε</a:t>
            </a:r>
            <a:r>
              <a:rPr lang="el-GR" sz="1400" i="1" dirty="0">
                <a:highlight>
                  <a:srgbClr val="6CA62C"/>
                </a:highlight>
              </a:rPr>
              <a:t> το </a:t>
            </a:r>
            <a:r>
              <a:rPr lang="el-GR" sz="1400" i="1" dirty="0" err="1">
                <a:highlight>
                  <a:srgbClr val="6CA62C"/>
                </a:highlight>
              </a:rPr>
              <a:t>καλάθιον</a:t>
            </a:r>
            <a:r>
              <a:rPr lang="el-GR" sz="1400" i="1" dirty="0">
                <a:highlight>
                  <a:srgbClr val="6CA62C"/>
                </a:highlight>
              </a:rPr>
              <a:t> της, κ' επέστρεφε το βράδυ εις την </a:t>
            </a:r>
            <a:r>
              <a:rPr lang="el-GR" sz="1400" i="1" dirty="0" err="1">
                <a:highlight>
                  <a:srgbClr val="6CA62C"/>
                </a:highlight>
              </a:rPr>
              <a:t>οικίαν</a:t>
            </a:r>
            <a:r>
              <a:rPr lang="el-GR" sz="1400" i="1" dirty="0">
                <a:highlight>
                  <a:srgbClr val="6CA62C"/>
                </a:highlight>
              </a:rPr>
              <a:t>. Με αυτά τα βότανα </a:t>
            </a:r>
            <a:r>
              <a:rPr lang="el-GR" sz="1400" i="1" dirty="0" err="1">
                <a:highlight>
                  <a:srgbClr val="6CA62C"/>
                </a:highlight>
              </a:rPr>
              <a:t>κατεσκεύαζε</a:t>
            </a:r>
            <a:r>
              <a:rPr lang="el-GR" sz="1400" i="1" dirty="0">
                <a:highlight>
                  <a:srgbClr val="6CA62C"/>
                </a:highlight>
              </a:rPr>
              <a:t> διάφορα μαντζούνια, τα οποία </a:t>
            </a:r>
            <a:r>
              <a:rPr lang="el-GR" sz="1400" i="1" dirty="0" err="1">
                <a:highlight>
                  <a:srgbClr val="6CA62C"/>
                </a:highlight>
              </a:rPr>
              <a:t>εσύσταινεν</a:t>
            </a:r>
            <a:r>
              <a:rPr lang="el-GR" sz="1400" i="1" dirty="0">
                <a:highlight>
                  <a:srgbClr val="6CA62C"/>
                </a:highlight>
              </a:rPr>
              <a:t> ως αλάνθαστα ιατρικά κατά των </a:t>
            </a:r>
            <a:r>
              <a:rPr lang="el-GR" sz="1400" i="1" dirty="0" err="1">
                <a:highlight>
                  <a:srgbClr val="6CA62C"/>
                </a:highlight>
              </a:rPr>
              <a:t>χρονίων</a:t>
            </a:r>
            <a:r>
              <a:rPr lang="el-GR" sz="1400" i="1" dirty="0">
                <a:highlight>
                  <a:srgbClr val="6CA62C"/>
                </a:highlight>
              </a:rPr>
              <a:t> πόνων, του στήθους, της κοιλίας, των εντέρων</a:t>
            </a:r>
            <a:r>
              <a:rPr lang="el-GR" sz="1400" i="1" dirty="0"/>
              <a:t>, κτλ. Τη </a:t>
            </a:r>
            <a:r>
              <a:rPr lang="el-GR" sz="1400" i="1" dirty="0" err="1"/>
              <a:t>βοηθεία</a:t>
            </a:r>
            <a:r>
              <a:rPr lang="el-GR" sz="1400" i="1" dirty="0"/>
              <a:t> όλων αυτών των μέσων, ολίγα κερδίζουσα, αλλ' οικονόμος, </a:t>
            </a:r>
            <a:r>
              <a:rPr lang="el-GR" sz="1400" i="1" dirty="0" err="1"/>
              <a:t>κατώρθωσε</a:t>
            </a:r>
            <a:r>
              <a:rPr lang="el-GR" sz="1400" i="1" dirty="0"/>
              <a:t>, με τον καιρόν, να κτίση την μικράν </a:t>
            </a:r>
            <a:r>
              <a:rPr lang="el-GR" sz="1400" i="1" dirty="0" err="1"/>
              <a:t>φωλέαν</a:t>
            </a:r>
            <a:r>
              <a:rPr lang="el-GR" sz="1400" i="1" dirty="0"/>
              <a:t> της. Αλλ' οι νεοσσοί είχαν αρχίσει να ξεπετούν ήδη, να φεύγουν εις τα ξένα!</a:t>
            </a:r>
          </a:p>
          <a:p>
            <a:pPr algn="r"/>
            <a:r>
              <a:rPr lang="el-GR" sz="1400" i="1" dirty="0"/>
              <a:t>(</a:t>
            </a:r>
            <a:r>
              <a:rPr lang="el-GR" sz="1400" i="1" dirty="0" err="1"/>
              <a:t>Kεφ</a:t>
            </a:r>
            <a:r>
              <a:rPr lang="el-GR" sz="1400" i="1" dirty="0"/>
              <a:t>. Γ’) </a:t>
            </a:r>
          </a:p>
          <a:p>
            <a:pPr algn="r"/>
            <a:endParaRPr lang="en-US" sz="1400" dirty="0"/>
          </a:p>
          <a:p>
            <a:pPr marL="285750" indent="-285750" algn="just">
              <a:buFont typeface="Wingdings" panose="05000000000000000000" pitchFamily="2" charset="2"/>
              <a:buChar char="Ø"/>
            </a:pPr>
            <a:r>
              <a:rPr lang="el-GR" sz="1400" dirty="0"/>
              <a:t>Συγχρόνως, </a:t>
            </a:r>
            <a:r>
              <a:rPr lang="el-GR" sz="1400" dirty="0" err="1"/>
              <a:t>ανεπόλησε</a:t>
            </a:r>
            <a:r>
              <a:rPr lang="en-US" sz="1400" dirty="0"/>
              <a:t> </a:t>
            </a:r>
            <a:r>
              <a:rPr lang="el-GR" sz="1400" dirty="0"/>
              <a:t>την στιγμήν εκείνην ό,τι προ ημερών </a:t>
            </a:r>
            <a:r>
              <a:rPr lang="el-GR" sz="1400" dirty="0" err="1"/>
              <a:t>είχεν</a:t>
            </a:r>
            <a:r>
              <a:rPr lang="el-GR" sz="1400" dirty="0"/>
              <a:t> ακούσει· ότι η γυναίκα του Γιάννη του </a:t>
            </a:r>
            <a:r>
              <a:rPr lang="el-GR" sz="1400" dirty="0" err="1"/>
              <a:t>Περιβολά</a:t>
            </a:r>
            <a:r>
              <a:rPr lang="el-GR" sz="1400" dirty="0"/>
              <a:t> </a:t>
            </a:r>
            <a:r>
              <a:rPr lang="el-GR" sz="1400" dirty="0" err="1"/>
              <a:t>ήτον</a:t>
            </a:r>
            <a:r>
              <a:rPr lang="el-GR" sz="1400" dirty="0"/>
              <a:t> άρρωστη. </a:t>
            </a:r>
            <a:r>
              <a:rPr lang="el-GR" sz="1400" dirty="0" err="1"/>
              <a:t>Ηγνόει</a:t>
            </a:r>
            <a:r>
              <a:rPr lang="el-GR" sz="1400" dirty="0"/>
              <a:t> αν αύτη </a:t>
            </a:r>
            <a:r>
              <a:rPr lang="el-GR" sz="1400" dirty="0" err="1"/>
              <a:t>ευρίσκετο</a:t>
            </a:r>
            <a:r>
              <a:rPr lang="el-GR" sz="1400" dirty="0"/>
              <a:t> τώρα εις την </a:t>
            </a:r>
            <a:r>
              <a:rPr lang="el-GR" sz="1400" dirty="0" err="1"/>
              <a:t>καλύβην</a:t>
            </a:r>
            <a:r>
              <a:rPr lang="el-GR" sz="1400" dirty="0"/>
              <a:t> την εντός του κήπου, παρά την </a:t>
            </a:r>
            <a:r>
              <a:rPr lang="el-GR" sz="1400" dirty="0" err="1"/>
              <a:t>είσοδον</a:t>
            </a:r>
            <a:r>
              <a:rPr lang="el-GR" sz="1400" dirty="0"/>
              <a:t>, ή αν </a:t>
            </a:r>
            <a:r>
              <a:rPr lang="el-GR" sz="1400" dirty="0" err="1"/>
              <a:t>ενοσηλεύετο</a:t>
            </a:r>
            <a:r>
              <a:rPr lang="el-GR" sz="1400" dirty="0"/>
              <a:t> εις την πόλιν. Αλλ' επειδή ο κηπουρός ο ίδιος θα </a:t>
            </a:r>
            <a:r>
              <a:rPr lang="el-GR" sz="1400" dirty="0" err="1"/>
              <a:t>ευρίσκετο</a:t>
            </a:r>
            <a:r>
              <a:rPr lang="el-GR" sz="1400" dirty="0"/>
              <a:t> εξ άπαντος εδώ, (</a:t>
            </a:r>
            <a:r>
              <a:rPr lang="el-GR" sz="1400" dirty="0" err="1"/>
              <a:t>συνεπέρανεν</a:t>
            </a:r>
            <a:r>
              <a:rPr lang="el-GR" sz="1400" dirty="0"/>
              <a:t>, επειδή έβλεπε μακρόθεν </a:t>
            </a:r>
            <a:r>
              <a:rPr lang="el-GR" sz="1400" dirty="0" err="1"/>
              <a:t>ανοικτήν</a:t>
            </a:r>
            <a:r>
              <a:rPr lang="el-GR" sz="1400" dirty="0"/>
              <a:t> την </a:t>
            </a:r>
            <a:r>
              <a:rPr lang="el-GR" sz="1400" dirty="0" err="1"/>
              <a:t>θύραν</a:t>
            </a:r>
            <a:r>
              <a:rPr lang="el-GR" sz="1400" dirty="0"/>
              <a:t> του περιβόλου) </a:t>
            </a:r>
            <a:r>
              <a:rPr lang="el-GR" sz="1400" b="1" dirty="0" err="1">
                <a:highlight>
                  <a:srgbClr val="6CA62C"/>
                </a:highlight>
              </a:rPr>
              <a:t>εσυλλογίσθη</a:t>
            </a:r>
            <a:r>
              <a:rPr lang="el-GR" sz="1400" b="1" dirty="0">
                <a:highlight>
                  <a:srgbClr val="6CA62C"/>
                </a:highlight>
              </a:rPr>
              <a:t> να του </a:t>
            </a:r>
            <a:r>
              <a:rPr lang="el-GR" sz="1400" b="1" dirty="0" err="1">
                <a:highlight>
                  <a:srgbClr val="6CA62C"/>
                </a:highlight>
              </a:rPr>
              <a:t>πουλήση</a:t>
            </a:r>
            <a:r>
              <a:rPr lang="el-GR" sz="1400" b="1" dirty="0">
                <a:highlight>
                  <a:srgbClr val="6CA62C"/>
                </a:highlight>
              </a:rPr>
              <a:t> </a:t>
            </a:r>
            <a:r>
              <a:rPr lang="el-GR" sz="1400" b="1" dirty="0" err="1">
                <a:highlight>
                  <a:srgbClr val="6CA62C"/>
                </a:highlight>
              </a:rPr>
              <a:t>δούλευσιν</a:t>
            </a:r>
            <a:r>
              <a:rPr lang="el-GR" sz="1400" b="1" dirty="0">
                <a:highlight>
                  <a:srgbClr val="6CA62C"/>
                </a:highlight>
              </a:rPr>
              <a:t>, με τα βότανα που είχε στο καλαθάκι της, </a:t>
            </a:r>
            <a:r>
              <a:rPr lang="el-GR" sz="1400" b="1" dirty="0" err="1">
                <a:highlight>
                  <a:srgbClr val="6CA62C"/>
                </a:highlight>
              </a:rPr>
              <a:t>υποσχομένη</a:t>
            </a:r>
            <a:r>
              <a:rPr lang="el-GR" sz="1400" b="1" dirty="0">
                <a:highlight>
                  <a:srgbClr val="6CA62C"/>
                </a:highlight>
              </a:rPr>
              <a:t> αυτώ «μαντζούνια» προς </a:t>
            </a:r>
            <a:r>
              <a:rPr lang="el-GR" sz="1400" b="1" dirty="0" err="1">
                <a:highlight>
                  <a:srgbClr val="6CA62C"/>
                </a:highlight>
              </a:rPr>
              <a:t>ίασιν</a:t>
            </a:r>
            <a:r>
              <a:rPr lang="el-GR" sz="1400" b="1" dirty="0">
                <a:highlight>
                  <a:srgbClr val="6CA62C"/>
                </a:highlight>
              </a:rPr>
              <a:t> της γυναικός του</a:t>
            </a:r>
            <a:r>
              <a:rPr lang="el-GR" sz="1400" dirty="0"/>
              <a:t>. </a:t>
            </a:r>
            <a:r>
              <a:rPr lang="el-GR" sz="1400" dirty="0" err="1"/>
              <a:t>Είτα</a:t>
            </a:r>
            <a:r>
              <a:rPr lang="el-GR" sz="1400" dirty="0"/>
              <a:t> ευθύς </a:t>
            </a:r>
            <a:r>
              <a:rPr lang="el-GR" sz="1400" dirty="0" err="1"/>
              <a:t>πάλιν</a:t>
            </a:r>
            <a:r>
              <a:rPr lang="el-GR" sz="1400" dirty="0"/>
              <a:t> είπε καθ' </a:t>
            </a:r>
            <a:r>
              <a:rPr lang="el-GR" sz="1400" dirty="0" err="1"/>
              <a:t>εαυτήν</a:t>
            </a:r>
            <a:r>
              <a:rPr lang="el-GR" sz="1400" dirty="0"/>
              <a:t>:</a:t>
            </a:r>
            <a:r>
              <a:rPr lang="en-US" sz="1400" dirty="0"/>
              <a:t> </a:t>
            </a:r>
            <a:r>
              <a:rPr lang="el-GR" sz="1400" dirty="0"/>
              <a:t>«Τι δούλεψη να </a:t>
            </a:r>
            <a:r>
              <a:rPr lang="el-GR" sz="1400" dirty="0" err="1"/>
              <a:t>κάμη</a:t>
            </a:r>
            <a:r>
              <a:rPr lang="el-GR" sz="1400" dirty="0"/>
              <a:t> κανείς στη φτώχεια!... </a:t>
            </a:r>
            <a:r>
              <a:rPr lang="el-GR" sz="1400" dirty="0">
                <a:highlight>
                  <a:srgbClr val="6CA62C"/>
                </a:highlight>
              </a:rPr>
              <a:t>Η μεγαλύτερη </a:t>
            </a:r>
            <a:r>
              <a:rPr lang="el-GR" sz="1400" dirty="0" err="1">
                <a:highlight>
                  <a:srgbClr val="6CA62C"/>
                </a:highlight>
              </a:rPr>
              <a:t>καλωσύνη</a:t>
            </a:r>
            <a:r>
              <a:rPr lang="el-GR" sz="1400" dirty="0">
                <a:highlight>
                  <a:srgbClr val="6CA62C"/>
                </a:highlight>
              </a:rPr>
              <a:t> που μπορούσε να τους </a:t>
            </a:r>
            <a:r>
              <a:rPr lang="el-GR" sz="1400" dirty="0" err="1">
                <a:highlight>
                  <a:srgbClr val="6CA62C"/>
                </a:highlight>
              </a:rPr>
              <a:t>εκάμη</a:t>
            </a:r>
            <a:r>
              <a:rPr lang="el-GR" sz="1400" dirty="0">
                <a:highlight>
                  <a:srgbClr val="6CA62C"/>
                </a:highlight>
              </a:rPr>
              <a:t> θα </a:t>
            </a:r>
            <a:r>
              <a:rPr lang="el-GR" sz="1400" dirty="0" err="1">
                <a:highlight>
                  <a:srgbClr val="6CA62C"/>
                </a:highlight>
              </a:rPr>
              <a:t>ήτον</a:t>
            </a:r>
            <a:r>
              <a:rPr lang="el-GR" sz="1400" dirty="0">
                <a:highlight>
                  <a:srgbClr val="6CA62C"/>
                </a:highlight>
              </a:rPr>
              <a:t> να είχε κανείς </a:t>
            </a:r>
            <a:r>
              <a:rPr lang="el-GR" sz="1400" dirty="0" err="1">
                <a:highlight>
                  <a:srgbClr val="6CA62C"/>
                </a:highlight>
              </a:rPr>
              <a:t>στερφοβότανο</a:t>
            </a:r>
            <a:r>
              <a:rPr lang="el-GR" sz="1400" dirty="0">
                <a:highlight>
                  <a:srgbClr val="6CA62C"/>
                </a:highlight>
              </a:rPr>
              <a:t> να τους </a:t>
            </a:r>
            <a:r>
              <a:rPr lang="el-GR" sz="1400" dirty="0" err="1">
                <a:highlight>
                  <a:srgbClr val="6CA62C"/>
                </a:highlight>
              </a:rPr>
              <a:t>δώση</a:t>
            </a:r>
            <a:r>
              <a:rPr lang="el-GR" sz="1400" dirty="0"/>
              <a:t>. (Θε μ', </a:t>
            </a:r>
            <a:r>
              <a:rPr lang="el-GR" sz="1400" dirty="0" err="1"/>
              <a:t>σχώρεσέ</a:t>
            </a:r>
            <a:r>
              <a:rPr lang="el-GR" sz="1400" dirty="0"/>
              <a:t> με!) </a:t>
            </a:r>
            <a:r>
              <a:rPr lang="el-GR" sz="1400" dirty="0">
                <a:highlight>
                  <a:srgbClr val="6CA62C"/>
                </a:highlight>
              </a:rPr>
              <a:t>Ας </a:t>
            </a:r>
            <a:r>
              <a:rPr lang="el-GR" sz="1400" dirty="0" err="1">
                <a:highlight>
                  <a:srgbClr val="6CA62C"/>
                </a:highlight>
              </a:rPr>
              <a:t>ήτον</a:t>
            </a:r>
            <a:r>
              <a:rPr lang="el-GR" sz="1400" dirty="0">
                <a:highlight>
                  <a:srgbClr val="6CA62C"/>
                </a:highlight>
              </a:rPr>
              <a:t> και </a:t>
            </a:r>
            <a:r>
              <a:rPr lang="el-GR" sz="1400" dirty="0" err="1">
                <a:highlight>
                  <a:srgbClr val="6CA62C"/>
                </a:highlight>
              </a:rPr>
              <a:t>παλικαροβότανο</a:t>
            </a:r>
            <a:r>
              <a:rPr lang="el-GR" sz="1400" dirty="0"/>
              <a:t>! Επέφερε</a:t>
            </a:r>
            <a:r>
              <a:rPr lang="en-US" sz="1400" dirty="0"/>
              <a:t>.</a:t>
            </a:r>
            <a:r>
              <a:rPr lang="el-GR" sz="1400" dirty="0"/>
              <a:t> Γιατί κάνει όλο κοριτσάκια, κι αυτή η </a:t>
            </a:r>
            <a:r>
              <a:rPr lang="el-GR" sz="1400" dirty="0" err="1"/>
              <a:t>φτωχιά</a:t>
            </a:r>
            <a:r>
              <a:rPr lang="el-GR" sz="1400" dirty="0"/>
              <a:t>!... Θαρρώ πως έχει </a:t>
            </a:r>
            <a:r>
              <a:rPr lang="el-GR" sz="1400" dirty="0" err="1"/>
              <a:t>πέντ</a:t>
            </a:r>
            <a:r>
              <a:rPr lang="el-GR" sz="1400" dirty="0"/>
              <a:t>' έξι ως τώρα. Δεν ξέρω αν της </a:t>
            </a:r>
            <a:r>
              <a:rPr lang="el-GR" sz="1400" dirty="0" err="1"/>
              <a:t>έχη</a:t>
            </a:r>
            <a:r>
              <a:rPr lang="el-GR" sz="1400" dirty="0"/>
              <a:t> πεθάνει κανένα... απ' αυτά τα εφτάψυχα!»</a:t>
            </a:r>
            <a:r>
              <a:rPr lang="en-US" sz="1400" dirty="0"/>
              <a:t> </a:t>
            </a:r>
            <a:r>
              <a:rPr lang="el-GR" sz="1400" dirty="0">
                <a:highlight>
                  <a:srgbClr val="F0F9E7"/>
                </a:highlight>
              </a:rPr>
              <a:t> </a:t>
            </a:r>
            <a:r>
              <a:rPr lang="el-GR" sz="1400" dirty="0" err="1">
                <a:highlight>
                  <a:srgbClr val="6CA62C"/>
                </a:highlight>
              </a:rPr>
              <a:t>Είχεν</a:t>
            </a:r>
            <a:r>
              <a:rPr lang="el-GR" sz="1400" dirty="0">
                <a:highlight>
                  <a:srgbClr val="6CA62C"/>
                </a:highlight>
              </a:rPr>
              <a:t> ερευνήσει, τω όντι, επί χρόνους πολλούς, εις τα βουνά και τας </a:t>
            </a:r>
            <a:r>
              <a:rPr lang="el-GR" sz="1400" dirty="0" err="1">
                <a:highlight>
                  <a:srgbClr val="6CA62C"/>
                </a:highlight>
              </a:rPr>
              <a:t>φάραγγας</a:t>
            </a:r>
            <a:r>
              <a:rPr lang="el-GR" sz="1400" dirty="0">
                <a:highlight>
                  <a:srgbClr val="6CA62C"/>
                </a:highlight>
              </a:rPr>
              <a:t>, όπως εύρη «</a:t>
            </a:r>
            <a:r>
              <a:rPr lang="el-GR" sz="1400" dirty="0" err="1">
                <a:highlight>
                  <a:srgbClr val="6CA62C"/>
                </a:highlight>
              </a:rPr>
              <a:t>παλικαροβότανο</a:t>
            </a:r>
            <a:r>
              <a:rPr lang="el-GR" sz="1400" dirty="0">
                <a:highlight>
                  <a:srgbClr val="6CA62C"/>
                </a:highlight>
              </a:rPr>
              <a:t>» </a:t>
            </a:r>
            <a:r>
              <a:rPr lang="el-GR" sz="1400" dirty="0"/>
              <a:t>διά την κόρην της, αλλ' εκείνο το οποίον της είχε δώσει δεν </a:t>
            </a:r>
            <a:r>
              <a:rPr lang="el-GR" sz="1400" dirty="0" err="1"/>
              <a:t>επέτυχεν</a:t>
            </a:r>
            <a:r>
              <a:rPr lang="el-GR" sz="1400" dirty="0"/>
              <a:t> εξ εναντίας, ενήργησε μάλλον ως «</a:t>
            </a:r>
            <a:r>
              <a:rPr lang="el-GR" sz="1400" dirty="0" err="1"/>
              <a:t>κοριτσοβότανο</a:t>
            </a:r>
            <a:r>
              <a:rPr lang="el-GR" sz="1400" dirty="0"/>
              <a:t>». Και όμως εις αυτήν άλλοτε, όταν της το </a:t>
            </a:r>
            <a:r>
              <a:rPr lang="el-GR" sz="1400" dirty="0" err="1"/>
              <a:t>έδωκεν</a:t>
            </a:r>
            <a:r>
              <a:rPr lang="el-GR" sz="1400" dirty="0"/>
              <a:t> η ανδραδέλφη της, είχε τελεσφορήσει, διότι έκαμε </a:t>
            </a:r>
            <a:r>
              <a:rPr lang="el-GR" sz="1400" dirty="0" err="1"/>
              <a:t>τέσσαρας</a:t>
            </a:r>
            <a:r>
              <a:rPr lang="el-GR" sz="1400" dirty="0"/>
              <a:t> υιούς, και μόνον τρεις θυγατέρας. </a:t>
            </a:r>
            <a:r>
              <a:rPr lang="el-GR" sz="1400" dirty="0">
                <a:highlight>
                  <a:srgbClr val="6CA62C"/>
                </a:highlight>
              </a:rPr>
              <a:t>Όσον αφορά το «</a:t>
            </a:r>
            <a:r>
              <a:rPr lang="el-GR" sz="1400" dirty="0" err="1">
                <a:highlight>
                  <a:srgbClr val="6CA62C"/>
                </a:highlight>
              </a:rPr>
              <a:t>στερφοβότανο</a:t>
            </a:r>
            <a:r>
              <a:rPr lang="el-GR" sz="1400" dirty="0">
                <a:highlight>
                  <a:srgbClr val="6CA62C"/>
                </a:highlight>
              </a:rPr>
              <a:t>», ο πνευματικός τής </a:t>
            </a:r>
            <a:r>
              <a:rPr lang="el-GR" sz="1400" dirty="0" err="1">
                <a:highlight>
                  <a:srgbClr val="6CA62C"/>
                </a:highlight>
              </a:rPr>
              <a:t>είχεν</a:t>
            </a:r>
            <a:r>
              <a:rPr lang="el-GR" sz="1400" dirty="0">
                <a:highlight>
                  <a:srgbClr val="6CA62C"/>
                </a:highlight>
              </a:rPr>
              <a:t> </a:t>
            </a:r>
            <a:r>
              <a:rPr lang="el-GR" sz="1400" dirty="0" err="1">
                <a:highlight>
                  <a:srgbClr val="6CA62C"/>
                </a:highlight>
              </a:rPr>
              <a:t>ειπεί</a:t>
            </a:r>
            <a:r>
              <a:rPr lang="el-GR" sz="1400" dirty="0">
                <a:highlight>
                  <a:srgbClr val="6CA62C"/>
                </a:highlight>
              </a:rPr>
              <a:t> προ χρόνων ότι είναι μεγάλη αμαρτία</a:t>
            </a:r>
            <a:r>
              <a:rPr lang="el-GR" sz="1400" dirty="0"/>
              <a:t>. (Κεφ. Θ')</a:t>
            </a:r>
          </a:p>
          <a:p>
            <a:endParaRPr lang="en-US" sz="1200" dirty="0">
              <a:highlight>
                <a:srgbClr val="F0F9E7"/>
              </a:highlight>
            </a:endParaRPr>
          </a:p>
          <a:p>
            <a:pPr marL="285750" indent="-285750" algn="just">
              <a:buFont typeface="Wingdings" panose="05000000000000000000" pitchFamily="2" charset="2"/>
              <a:buChar char="Ø"/>
            </a:pPr>
            <a:endParaRPr lang="el-GR" sz="1200" dirty="0">
              <a:highlight>
                <a:srgbClr val="F0F9E7"/>
              </a:highlight>
            </a:endParaRPr>
          </a:p>
          <a:p>
            <a:pPr algn="just"/>
            <a:endParaRPr lang="el-GR" sz="1400" dirty="0"/>
          </a:p>
          <a:p>
            <a:endParaRPr lang="el-GR" dirty="0"/>
          </a:p>
          <a:p>
            <a:br>
              <a:rPr lang="el-GR" dirty="0"/>
            </a:br>
            <a:br>
              <a:rPr lang="el-GR" dirty="0"/>
            </a:br>
            <a:endParaRPr lang="en-CY" dirty="0"/>
          </a:p>
        </p:txBody>
      </p:sp>
    </p:spTree>
    <p:extLst>
      <p:ext uri="{BB962C8B-B14F-4D97-AF65-F5344CB8AC3E}">
        <p14:creationId xmlns:p14="http://schemas.microsoft.com/office/powerpoint/2010/main" val="158022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0779">
              <a:schemeClr val="accent2">
                <a:lumMod val="20000"/>
                <a:lumOff val="80000"/>
              </a:schemeClr>
            </a:gs>
            <a:gs pos="49675">
              <a:schemeClr val="accent2">
                <a:lumMod val="20000"/>
                <a:lumOff val="80000"/>
              </a:schemeClr>
            </a:gs>
            <a:gs pos="59000">
              <a:schemeClr val="accent2">
                <a:lumMod val="20000"/>
                <a:lumOff val="80000"/>
              </a:schemeClr>
            </a:gs>
            <a:gs pos="31818">
              <a:schemeClr val="accent2">
                <a:lumMod val="20000"/>
                <a:lumOff val="80000"/>
              </a:schemeClr>
            </a:gs>
            <a:gs pos="67532">
              <a:schemeClr val="accent2">
                <a:lumMod val="20000"/>
                <a:lumOff val="80000"/>
              </a:schemeClr>
            </a:gs>
            <a:gs pos="90000">
              <a:srgbClr val="7030A0"/>
            </a:gs>
            <a:gs pos="98701">
              <a:schemeClr val="accent2">
                <a:lumMod val="20000"/>
                <a:lumOff val="80000"/>
              </a:schemeClr>
            </a:gs>
            <a:gs pos="79215">
              <a:schemeClr val="accent2">
                <a:lumMod val="20000"/>
                <a:lumOff val="80000"/>
              </a:schemeClr>
            </a:gs>
            <a:gs pos="9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A99D73-30BC-4FA6-A981-0EB4504A1E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6200000">
            <a:off x="-2286000" y="2286000"/>
            <a:ext cx="6858000" cy="2286000"/>
          </a:xfrm>
        </p:spPr>
      </p:pic>
      <p:sp>
        <p:nvSpPr>
          <p:cNvPr id="3" name="Title 2">
            <a:extLst>
              <a:ext uri="{FF2B5EF4-FFF2-40B4-BE49-F238E27FC236}">
                <a16:creationId xmlns:a16="http://schemas.microsoft.com/office/drawing/2014/main" id="{43960E86-A43E-4805-BDA1-ABAB6F4DE282}"/>
              </a:ext>
            </a:extLst>
          </p:cNvPr>
          <p:cNvSpPr>
            <a:spLocks noGrp="1"/>
          </p:cNvSpPr>
          <p:nvPr>
            <p:ph type="title"/>
          </p:nvPr>
        </p:nvSpPr>
        <p:spPr>
          <a:xfrm>
            <a:off x="2435324" y="260648"/>
            <a:ext cx="5616625" cy="936104"/>
          </a:xfrm>
        </p:spPr>
        <p:txBody>
          <a:bodyPr>
            <a:normAutofit fontScale="90000"/>
          </a:bodyPr>
          <a:lstStyle/>
          <a:p>
            <a:br>
              <a:rPr lang="el-GR" dirty="0"/>
            </a:br>
            <a:br>
              <a:rPr lang="el-GR" dirty="0"/>
            </a:br>
            <a:r>
              <a:rPr lang="el-GR" sz="4000" dirty="0"/>
              <a:t>Βότανα και μαγγανεία</a:t>
            </a:r>
            <a:endParaRPr lang="en-CY" sz="4000" dirty="0"/>
          </a:p>
        </p:txBody>
      </p:sp>
      <p:sp>
        <p:nvSpPr>
          <p:cNvPr id="4" name="TextBox 3">
            <a:extLst>
              <a:ext uri="{FF2B5EF4-FFF2-40B4-BE49-F238E27FC236}">
                <a16:creationId xmlns:a16="http://schemas.microsoft.com/office/drawing/2014/main" id="{1E5BDB95-C25E-4F02-BFDB-DE0D837735A7}"/>
              </a:ext>
            </a:extLst>
          </p:cNvPr>
          <p:cNvSpPr txBox="1"/>
          <p:nvPr/>
        </p:nvSpPr>
        <p:spPr>
          <a:xfrm>
            <a:off x="2998068" y="4077072"/>
            <a:ext cx="7704856" cy="2446824"/>
          </a:xfrm>
          <a:prstGeom prst="rect">
            <a:avLst/>
          </a:prstGeom>
          <a:noFill/>
          <a:ln w="19050">
            <a:solidFill>
              <a:srgbClr val="6A108E"/>
            </a:solidFill>
          </a:ln>
        </p:spPr>
        <p:txBody>
          <a:bodyPr wrap="square" rtlCol="0" anchor="ctr" anchorCtr="1">
            <a:spAutoFit/>
          </a:bodyPr>
          <a:lstStyle/>
          <a:p>
            <a:pPr algn="ctr"/>
            <a:r>
              <a:rPr lang="el-GR" sz="2000" b="1" dirty="0">
                <a:solidFill>
                  <a:srgbClr val="6A108E"/>
                </a:solidFill>
              </a:rPr>
              <a:t>≠ Η ίδια η φύση </a:t>
            </a:r>
            <a:r>
              <a:rPr lang="el-GR" sz="2000" b="1" dirty="0" err="1">
                <a:solidFill>
                  <a:srgbClr val="6A108E"/>
                </a:solidFill>
              </a:rPr>
              <a:t>απ</a:t>
            </a:r>
            <a:r>
              <a:rPr lang="en-US" sz="2000" b="1" dirty="0">
                <a:solidFill>
                  <a:srgbClr val="6A108E"/>
                </a:solidFill>
              </a:rPr>
              <a:t>o</a:t>
            </a:r>
            <a:r>
              <a:rPr lang="el-GR" sz="2000" b="1" dirty="0">
                <a:solidFill>
                  <a:srgbClr val="6A108E"/>
                </a:solidFill>
              </a:rPr>
              <a:t>δίδει τη θεία δίκη  </a:t>
            </a:r>
          </a:p>
          <a:p>
            <a:pPr algn="just">
              <a:lnSpc>
                <a:spcPct val="150000"/>
              </a:lnSpc>
            </a:pPr>
            <a:r>
              <a:rPr lang="el-GR" sz="1400" b="1" dirty="0"/>
              <a:t>Η ηρωίδα βρήκε το θάνατο στους κόλπους της ίδιας της φύσης που τη γέννησε. </a:t>
            </a:r>
          </a:p>
          <a:p>
            <a:pPr algn="ctr">
              <a:lnSpc>
                <a:spcPct val="150000"/>
              </a:lnSpc>
            </a:pPr>
            <a:r>
              <a:rPr lang="el-GR" sz="1400" b="1" dirty="0">
                <a:solidFill>
                  <a:srgbClr val="6A108E"/>
                </a:solidFill>
              </a:rPr>
              <a:t>Η φύση επεμβαίνει για να σταματήσει τη δράση της γυναίκας, που υπερέβη τα όρια και παρεξέκλινε από τους φυσικούς νόμους, χάνοντας την ψυχή της.</a:t>
            </a:r>
          </a:p>
          <a:p>
            <a:pPr algn="just"/>
            <a:endParaRPr lang="el-GR" sz="1400" dirty="0">
              <a:solidFill>
                <a:srgbClr val="6A108E"/>
              </a:solidFill>
            </a:endParaRPr>
          </a:p>
          <a:p>
            <a:pPr algn="just"/>
            <a:r>
              <a:rPr lang="el-GR" sz="1400" i="1" dirty="0"/>
              <a:t>«Τα κύματα </a:t>
            </a:r>
            <a:r>
              <a:rPr lang="el-GR" sz="1400" i="1" dirty="0" err="1"/>
              <a:t>εφούσκωναν</a:t>
            </a:r>
            <a:r>
              <a:rPr lang="el-GR" sz="1400" i="1" dirty="0"/>
              <a:t> αγρίως, ως να </a:t>
            </a:r>
            <a:r>
              <a:rPr lang="el-GR" sz="1400" i="1" dirty="0" err="1"/>
              <a:t>είχον</a:t>
            </a:r>
            <a:r>
              <a:rPr lang="el-GR" sz="1400" i="1" dirty="0"/>
              <a:t> πάθος. </a:t>
            </a:r>
            <a:r>
              <a:rPr lang="el-GR" sz="1400" i="1" dirty="0" err="1"/>
              <a:t>Εκάλυψαν</a:t>
            </a:r>
            <a:r>
              <a:rPr lang="el-GR" sz="1400" i="1" dirty="0"/>
              <a:t> τους μυκτήρας και τα </a:t>
            </a:r>
            <a:r>
              <a:rPr lang="el-GR" sz="1400" i="1" dirty="0" err="1"/>
              <a:t>ώτα</a:t>
            </a:r>
            <a:r>
              <a:rPr lang="el-GR" sz="1400" i="1" dirty="0"/>
              <a:t> της. Την στιγμήν εκείνην το βλέμμα της </a:t>
            </a:r>
            <a:r>
              <a:rPr lang="el-GR" sz="1400" i="1" dirty="0" err="1"/>
              <a:t>Φραγκογιαννούς</a:t>
            </a:r>
            <a:r>
              <a:rPr lang="el-GR" sz="1400" i="1" dirty="0"/>
              <a:t> αντίκρυσε το Μποστάνι, την </a:t>
            </a:r>
            <a:r>
              <a:rPr lang="el-GR" sz="1400" i="1" dirty="0" err="1"/>
              <a:t>έρημον</a:t>
            </a:r>
            <a:r>
              <a:rPr lang="el-GR" sz="1400" i="1" dirty="0"/>
              <a:t> </a:t>
            </a:r>
            <a:r>
              <a:rPr lang="el-GR" sz="1400" i="1" dirty="0" err="1"/>
              <a:t>βορειοδυτικήν</a:t>
            </a:r>
            <a:r>
              <a:rPr lang="el-GR" sz="1400" i="1" dirty="0"/>
              <a:t> </a:t>
            </a:r>
            <a:r>
              <a:rPr lang="el-GR" sz="1400" i="1" dirty="0" err="1"/>
              <a:t>ακτήν</a:t>
            </a:r>
            <a:r>
              <a:rPr lang="el-GR" sz="1400" i="1" dirty="0"/>
              <a:t>, όπου της </a:t>
            </a:r>
            <a:r>
              <a:rPr lang="el-GR" sz="1400" i="1" dirty="0" err="1"/>
              <a:t>είχον</a:t>
            </a:r>
            <a:r>
              <a:rPr lang="el-GR" sz="1400" i="1" dirty="0"/>
              <a:t> δώσει ως προίκα έναν αγρόν, όταν </a:t>
            </a:r>
            <a:r>
              <a:rPr lang="el-GR" sz="1400" i="1" dirty="0" err="1"/>
              <a:t>νεάνιδα</a:t>
            </a:r>
            <a:r>
              <a:rPr lang="el-GR" sz="1400" i="1" dirty="0"/>
              <a:t> την υπάνδρευσαν και την </a:t>
            </a:r>
            <a:r>
              <a:rPr lang="el-GR" sz="1400" i="1" dirty="0" err="1"/>
              <a:t>εκουκούλωσαν</a:t>
            </a:r>
            <a:r>
              <a:rPr lang="el-GR" sz="1400" i="1" dirty="0"/>
              <a:t> και την έκαμαν </a:t>
            </a:r>
            <a:r>
              <a:rPr lang="el-GR" sz="1400" i="1" dirty="0" err="1"/>
              <a:t>νύμφην</a:t>
            </a:r>
            <a:r>
              <a:rPr lang="el-GR" sz="1400" i="1" dirty="0"/>
              <a:t> οι γονείς της».</a:t>
            </a:r>
            <a:endParaRPr lang="en-CY" sz="1400" i="1" dirty="0"/>
          </a:p>
        </p:txBody>
      </p:sp>
      <p:sp>
        <p:nvSpPr>
          <p:cNvPr id="2" name="TextBox 1">
            <a:extLst>
              <a:ext uri="{FF2B5EF4-FFF2-40B4-BE49-F238E27FC236}">
                <a16:creationId xmlns:a16="http://schemas.microsoft.com/office/drawing/2014/main" id="{86529538-59FE-4A87-AACA-8F36AFF291EE}"/>
              </a:ext>
            </a:extLst>
          </p:cNvPr>
          <p:cNvSpPr txBox="1"/>
          <p:nvPr/>
        </p:nvSpPr>
        <p:spPr>
          <a:xfrm>
            <a:off x="2638028" y="1247565"/>
            <a:ext cx="8136904" cy="2646878"/>
          </a:xfrm>
          <a:prstGeom prst="rect">
            <a:avLst/>
          </a:prstGeom>
          <a:noFill/>
          <a:ln w="22225">
            <a:solidFill>
              <a:srgbClr val="7030A0"/>
            </a:solidFill>
          </a:ln>
        </p:spPr>
        <p:txBody>
          <a:bodyPr wrap="square" rtlCol="0" anchor="ctr" anchorCtr="1">
            <a:spAutoFit/>
          </a:bodyPr>
          <a:lstStyle/>
          <a:p>
            <a:pPr algn="just"/>
            <a:r>
              <a:rPr lang="el-GR" sz="2000" b="1" dirty="0"/>
              <a:t>Η Φραγκογιαννού βρισκόταν σε στενή επαφή με το φυσικό περιβάλλον. Εξασφάλιζε το εισόδημά της πουλώντας βότανα, </a:t>
            </a:r>
            <a:r>
              <a:rPr lang="el-GR" sz="2000" b="1" dirty="0" err="1"/>
              <a:t>κεραλοιφές</a:t>
            </a:r>
            <a:r>
              <a:rPr lang="el-GR" sz="2000" b="1" dirty="0"/>
              <a:t>, φάρμακα για τις εγκύους και «θεράπευε» το μάτι (=</a:t>
            </a:r>
            <a:r>
              <a:rPr lang="el-GR" sz="2000" b="1" dirty="0" err="1"/>
              <a:t>βασκανίαν</a:t>
            </a:r>
            <a:r>
              <a:rPr lang="el-GR" sz="2000" b="1" dirty="0"/>
              <a:t>). Αξιοποιούσε τη θεραπευτική δράση των βοτάνων.</a:t>
            </a:r>
          </a:p>
          <a:p>
            <a:pPr algn="just"/>
            <a:endParaRPr lang="el-GR" sz="2000" dirty="0"/>
          </a:p>
          <a:p>
            <a:pPr algn="ctr"/>
            <a:r>
              <a:rPr lang="el-GR" sz="2400" b="1" dirty="0">
                <a:solidFill>
                  <a:srgbClr val="6A108E"/>
                </a:solidFill>
                <a:latin typeface="Cambria" panose="02040503050406030204" pitchFamily="18" charset="0"/>
                <a:ea typeface="Cambria" panose="02040503050406030204" pitchFamily="18" charset="0"/>
              </a:rPr>
              <a:t>↓</a:t>
            </a:r>
          </a:p>
          <a:p>
            <a:pPr algn="ctr"/>
            <a:r>
              <a:rPr lang="el-GR" sz="2000" b="1" dirty="0">
                <a:solidFill>
                  <a:srgbClr val="6A108E"/>
                </a:solidFill>
                <a:latin typeface="Cambria" panose="02040503050406030204" pitchFamily="18" charset="0"/>
                <a:ea typeface="Cambria" panose="02040503050406030204" pitchFamily="18" charset="0"/>
              </a:rPr>
              <a:t>Η φύση παρέχει απλόχερα όσα ο άνθρωπος χρειάζεται για να τραφεί , να φροντίσει την υγεία του και να βιοποριστεί. </a:t>
            </a:r>
            <a:endParaRPr lang="en-CY" sz="2000" b="1" dirty="0">
              <a:solidFill>
                <a:srgbClr val="6A108E"/>
              </a:solidFill>
            </a:endParaRPr>
          </a:p>
        </p:txBody>
      </p:sp>
    </p:spTree>
    <p:extLst>
      <p:ext uri="{BB962C8B-B14F-4D97-AF65-F5344CB8AC3E}">
        <p14:creationId xmlns:p14="http://schemas.microsoft.com/office/powerpoint/2010/main" val="7514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96104">
              <a:srgbClr val="F0F9E7"/>
            </a:gs>
            <a:gs pos="8300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783709-7CBD-42FC-9AC9-C4A615211157}"/>
              </a:ext>
            </a:extLst>
          </p:cNvPr>
          <p:cNvPicPr>
            <a:picLocks noChangeAspect="1"/>
          </p:cNvPicPr>
          <p:nvPr/>
        </p:nvPicPr>
        <p:blipFill>
          <a:blip r:embed="rId2"/>
          <a:stretch>
            <a:fillRect/>
          </a:stretch>
        </p:blipFill>
        <p:spPr>
          <a:xfrm rot="16200000">
            <a:off x="-2317924" y="2285901"/>
            <a:ext cx="6858000" cy="2286198"/>
          </a:xfrm>
          <a:prstGeom prst="rect">
            <a:avLst/>
          </a:prstGeom>
        </p:spPr>
      </p:pic>
      <p:graphicFrame>
        <p:nvGraphicFramePr>
          <p:cNvPr id="4" name="Diagram 3">
            <a:extLst>
              <a:ext uri="{FF2B5EF4-FFF2-40B4-BE49-F238E27FC236}">
                <a16:creationId xmlns:a16="http://schemas.microsoft.com/office/drawing/2014/main" id="{86F6BBCD-5F90-4192-9DBD-8A94EF1586B4}"/>
              </a:ext>
            </a:extLst>
          </p:cNvPr>
          <p:cNvGraphicFramePr/>
          <p:nvPr>
            <p:extLst>
              <p:ext uri="{D42A27DB-BD31-4B8C-83A1-F6EECF244321}">
                <p14:modId xmlns:p14="http://schemas.microsoft.com/office/powerpoint/2010/main" val="687867433"/>
              </p:ext>
            </p:extLst>
          </p:nvPr>
        </p:nvGraphicFramePr>
        <p:xfrm>
          <a:off x="2293236" y="404664"/>
          <a:ext cx="9895589" cy="5804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0EA0D0B-D7C4-49A1-B9CF-85B0BA909271}"/>
              </a:ext>
            </a:extLst>
          </p:cNvPr>
          <p:cNvSpPr txBox="1"/>
          <p:nvPr/>
        </p:nvSpPr>
        <p:spPr>
          <a:xfrm>
            <a:off x="2494012" y="495008"/>
            <a:ext cx="8352928" cy="1077218"/>
          </a:xfrm>
          <a:prstGeom prst="rect">
            <a:avLst/>
          </a:prstGeom>
          <a:noFill/>
          <a:ln>
            <a:solidFill>
              <a:schemeClr val="tx2">
                <a:lumMod val="20000"/>
                <a:lumOff val="80000"/>
              </a:schemeClr>
            </a:solidFill>
          </a:ln>
        </p:spPr>
        <p:txBody>
          <a:bodyPr wrap="square" rtlCol="0" anchor="ctr" anchorCtr="1">
            <a:spAutoFit/>
          </a:bodyPr>
          <a:lstStyle/>
          <a:p>
            <a:r>
              <a:rPr lang="el-GR" sz="3200" dirty="0">
                <a:solidFill>
                  <a:schemeClr val="accent6">
                    <a:lumMod val="50000"/>
                  </a:schemeClr>
                </a:solidFill>
              </a:rPr>
              <a:t>Η σταδιακή εμπειρία του ανθρώπου με το περιβάλλον του στην </a:t>
            </a:r>
            <a:r>
              <a:rPr lang="el-GR" sz="3200" i="1" dirty="0">
                <a:solidFill>
                  <a:schemeClr val="accent6">
                    <a:lumMod val="50000"/>
                  </a:schemeClr>
                </a:solidFill>
              </a:rPr>
              <a:t>ανακάλυψη του φαρμάκου</a:t>
            </a:r>
            <a:endParaRPr lang="en-CY" sz="3200" i="1" dirty="0">
              <a:solidFill>
                <a:schemeClr val="accent6">
                  <a:lumMod val="50000"/>
                </a:schemeClr>
              </a:solidFill>
            </a:endParaRPr>
          </a:p>
        </p:txBody>
      </p:sp>
      <p:sp>
        <p:nvSpPr>
          <p:cNvPr id="6" name="TextBox 5">
            <a:extLst>
              <a:ext uri="{FF2B5EF4-FFF2-40B4-BE49-F238E27FC236}">
                <a16:creationId xmlns:a16="http://schemas.microsoft.com/office/drawing/2014/main" id="{63E3540B-CB29-4505-BAAB-E3F3E5D970F4}"/>
              </a:ext>
            </a:extLst>
          </p:cNvPr>
          <p:cNvSpPr txBox="1"/>
          <p:nvPr/>
        </p:nvSpPr>
        <p:spPr>
          <a:xfrm>
            <a:off x="2638028" y="4407496"/>
            <a:ext cx="3024336" cy="923330"/>
          </a:xfrm>
          <a:prstGeom prst="rect">
            <a:avLst/>
          </a:prstGeom>
          <a:noFill/>
          <a:ln>
            <a:solidFill>
              <a:schemeClr val="tx2">
                <a:lumMod val="20000"/>
                <a:lumOff val="80000"/>
              </a:schemeClr>
            </a:solidFill>
          </a:ln>
        </p:spPr>
        <p:txBody>
          <a:bodyPr wrap="square" rtlCol="0" anchor="ctr" anchorCtr="1">
            <a:spAutoFit/>
          </a:bodyPr>
          <a:lstStyle/>
          <a:p>
            <a:r>
              <a:rPr lang="el-GR" dirty="0">
                <a:solidFill>
                  <a:srgbClr val="7030A0"/>
                </a:solidFill>
              </a:rPr>
              <a:t>Π</a:t>
            </a:r>
            <a:r>
              <a:rPr lang="en-US" dirty="0">
                <a:solidFill>
                  <a:srgbClr val="7030A0"/>
                </a:solidFill>
              </a:rPr>
              <a:t> </a:t>
            </a:r>
            <a:r>
              <a:rPr lang="el-GR" dirty="0">
                <a:solidFill>
                  <a:srgbClr val="7030A0"/>
                </a:solidFill>
              </a:rPr>
              <a:t>α</a:t>
            </a:r>
            <a:r>
              <a:rPr lang="en-US" dirty="0">
                <a:solidFill>
                  <a:srgbClr val="7030A0"/>
                </a:solidFill>
              </a:rPr>
              <a:t> </a:t>
            </a:r>
            <a:r>
              <a:rPr lang="el-GR" dirty="0">
                <a:solidFill>
                  <a:srgbClr val="7030A0"/>
                </a:solidFill>
              </a:rPr>
              <a:t>ρ</a:t>
            </a:r>
            <a:r>
              <a:rPr lang="en-US" dirty="0">
                <a:solidFill>
                  <a:srgbClr val="7030A0"/>
                </a:solidFill>
              </a:rPr>
              <a:t> </a:t>
            </a:r>
            <a:r>
              <a:rPr lang="el-GR" dirty="0">
                <a:solidFill>
                  <a:srgbClr val="7030A0"/>
                </a:solidFill>
              </a:rPr>
              <a:t>α</a:t>
            </a:r>
            <a:r>
              <a:rPr lang="en-US" dirty="0">
                <a:solidFill>
                  <a:srgbClr val="7030A0"/>
                </a:solidFill>
              </a:rPr>
              <a:t> </a:t>
            </a:r>
            <a:r>
              <a:rPr lang="el-GR" dirty="0">
                <a:solidFill>
                  <a:srgbClr val="7030A0"/>
                </a:solidFill>
              </a:rPr>
              <a:t>τ</a:t>
            </a:r>
            <a:r>
              <a:rPr lang="en-US" dirty="0">
                <a:solidFill>
                  <a:srgbClr val="7030A0"/>
                </a:solidFill>
              </a:rPr>
              <a:t> </a:t>
            </a:r>
            <a:r>
              <a:rPr lang="el-GR" dirty="0">
                <a:solidFill>
                  <a:srgbClr val="7030A0"/>
                </a:solidFill>
              </a:rPr>
              <a:t>ή</a:t>
            </a:r>
            <a:r>
              <a:rPr lang="en-US" dirty="0">
                <a:solidFill>
                  <a:srgbClr val="7030A0"/>
                </a:solidFill>
              </a:rPr>
              <a:t> </a:t>
            </a:r>
            <a:r>
              <a:rPr lang="el-GR" dirty="0">
                <a:solidFill>
                  <a:srgbClr val="7030A0"/>
                </a:solidFill>
              </a:rPr>
              <a:t>ρ</a:t>
            </a:r>
            <a:r>
              <a:rPr lang="en-US" dirty="0">
                <a:solidFill>
                  <a:srgbClr val="7030A0"/>
                </a:solidFill>
              </a:rPr>
              <a:t> </a:t>
            </a:r>
            <a:r>
              <a:rPr lang="el-GR" dirty="0">
                <a:solidFill>
                  <a:srgbClr val="7030A0"/>
                </a:solidFill>
              </a:rPr>
              <a:t>η</a:t>
            </a:r>
            <a:r>
              <a:rPr lang="en-US" dirty="0">
                <a:solidFill>
                  <a:srgbClr val="7030A0"/>
                </a:solidFill>
              </a:rPr>
              <a:t> </a:t>
            </a:r>
            <a:r>
              <a:rPr lang="el-GR" dirty="0">
                <a:solidFill>
                  <a:srgbClr val="7030A0"/>
                </a:solidFill>
              </a:rPr>
              <a:t>σ</a:t>
            </a:r>
            <a:r>
              <a:rPr lang="en-US" dirty="0">
                <a:solidFill>
                  <a:srgbClr val="7030A0"/>
                </a:solidFill>
              </a:rPr>
              <a:t> </a:t>
            </a:r>
            <a:r>
              <a:rPr lang="el-GR" dirty="0">
                <a:solidFill>
                  <a:srgbClr val="7030A0"/>
                </a:solidFill>
              </a:rPr>
              <a:t>η </a:t>
            </a:r>
            <a:r>
              <a:rPr lang="el-GR" dirty="0">
                <a:solidFill>
                  <a:schemeClr val="accent6">
                    <a:lumMod val="50000"/>
                  </a:schemeClr>
                </a:solidFill>
              </a:rPr>
              <a:t>των ειδών: φυτών, </a:t>
            </a:r>
            <a:r>
              <a:rPr lang="el-GR" dirty="0" err="1">
                <a:solidFill>
                  <a:schemeClr val="accent6">
                    <a:lumMod val="50000"/>
                  </a:schemeClr>
                </a:solidFill>
              </a:rPr>
              <a:t>ανθέων</a:t>
            </a:r>
            <a:r>
              <a:rPr lang="el-GR" dirty="0">
                <a:solidFill>
                  <a:schemeClr val="accent6">
                    <a:lumMod val="50000"/>
                  </a:schemeClr>
                </a:solidFill>
              </a:rPr>
              <a:t>, καρπών, χρώμα, οσμή. </a:t>
            </a:r>
            <a:endParaRPr lang="en-CY" dirty="0">
              <a:solidFill>
                <a:schemeClr val="accent6">
                  <a:lumMod val="50000"/>
                </a:schemeClr>
              </a:solidFill>
            </a:endParaRPr>
          </a:p>
        </p:txBody>
      </p:sp>
      <p:sp>
        <p:nvSpPr>
          <p:cNvPr id="7" name="TextBox 6">
            <a:extLst>
              <a:ext uri="{FF2B5EF4-FFF2-40B4-BE49-F238E27FC236}">
                <a16:creationId xmlns:a16="http://schemas.microsoft.com/office/drawing/2014/main" id="{81BF6F82-B8E6-4134-8BF2-5CBA57492F68}"/>
              </a:ext>
            </a:extLst>
          </p:cNvPr>
          <p:cNvSpPr txBox="1"/>
          <p:nvPr/>
        </p:nvSpPr>
        <p:spPr>
          <a:xfrm>
            <a:off x="6238428" y="4322568"/>
            <a:ext cx="2448272" cy="1200329"/>
          </a:xfrm>
          <a:prstGeom prst="rect">
            <a:avLst/>
          </a:prstGeom>
          <a:noFill/>
          <a:ln>
            <a:solidFill>
              <a:schemeClr val="tx2">
                <a:lumMod val="20000"/>
                <a:lumOff val="80000"/>
              </a:schemeClr>
            </a:solidFill>
          </a:ln>
        </p:spPr>
        <p:txBody>
          <a:bodyPr wrap="square" rtlCol="0" anchor="ctr" anchorCtr="1">
            <a:spAutoFit/>
          </a:bodyPr>
          <a:lstStyle/>
          <a:p>
            <a:pPr algn="just"/>
            <a:r>
              <a:rPr lang="el-GR" dirty="0">
                <a:solidFill>
                  <a:schemeClr val="accent6">
                    <a:lumMod val="50000"/>
                  </a:schemeClr>
                </a:solidFill>
              </a:rPr>
              <a:t>Δ</a:t>
            </a:r>
            <a:r>
              <a:rPr lang="en-US" dirty="0">
                <a:solidFill>
                  <a:schemeClr val="accent6">
                    <a:lumMod val="50000"/>
                  </a:schemeClr>
                </a:solidFill>
              </a:rPr>
              <a:t> </a:t>
            </a:r>
            <a:r>
              <a:rPr lang="el-GR" dirty="0">
                <a:solidFill>
                  <a:schemeClr val="accent6">
                    <a:lumMod val="50000"/>
                  </a:schemeClr>
                </a:solidFill>
              </a:rPr>
              <a:t>ο</a:t>
            </a:r>
            <a:r>
              <a:rPr lang="en-US" dirty="0">
                <a:solidFill>
                  <a:schemeClr val="accent6">
                    <a:lumMod val="50000"/>
                  </a:schemeClr>
                </a:solidFill>
              </a:rPr>
              <a:t> </a:t>
            </a:r>
            <a:r>
              <a:rPr lang="el-GR" dirty="0">
                <a:solidFill>
                  <a:schemeClr val="accent6">
                    <a:lumMod val="50000"/>
                  </a:schemeClr>
                </a:solidFill>
              </a:rPr>
              <a:t>κ</a:t>
            </a:r>
            <a:r>
              <a:rPr lang="en-US" dirty="0">
                <a:solidFill>
                  <a:schemeClr val="accent6">
                    <a:lumMod val="50000"/>
                  </a:schemeClr>
                </a:solidFill>
              </a:rPr>
              <a:t> </a:t>
            </a:r>
            <a:r>
              <a:rPr lang="el-GR" dirty="0">
                <a:solidFill>
                  <a:schemeClr val="accent6">
                    <a:lumMod val="50000"/>
                  </a:schemeClr>
                </a:solidFill>
              </a:rPr>
              <a:t>ι</a:t>
            </a:r>
            <a:r>
              <a:rPr lang="en-US" dirty="0">
                <a:solidFill>
                  <a:schemeClr val="accent6">
                    <a:lumMod val="50000"/>
                  </a:schemeClr>
                </a:solidFill>
              </a:rPr>
              <a:t> </a:t>
            </a:r>
            <a:r>
              <a:rPr lang="el-GR" dirty="0">
                <a:solidFill>
                  <a:schemeClr val="accent6">
                    <a:lumMod val="50000"/>
                  </a:schemeClr>
                </a:solidFill>
              </a:rPr>
              <a:t>μ</a:t>
            </a:r>
            <a:r>
              <a:rPr lang="en-US" dirty="0">
                <a:solidFill>
                  <a:schemeClr val="accent6">
                    <a:lumMod val="50000"/>
                  </a:schemeClr>
                </a:solidFill>
              </a:rPr>
              <a:t> </a:t>
            </a:r>
            <a:r>
              <a:rPr lang="el-GR" dirty="0">
                <a:solidFill>
                  <a:schemeClr val="accent6">
                    <a:lumMod val="50000"/>
                  </a:schemeClr>
                </a:solidFill>
              </a:rPr>
              <a:t>α</a:t>
            </a:r>
            <a:r>
              <a:rPr lang="en-US" dirty="0">
                <a:solidFill>
                  <a:schemeClr val="accent6">
                    <a:lumMod val="50000"/>
                  </a:schemeClr>
                </a:solidFill>
              </a:rPr>
              <a:t> </a:t>
            </a:r>
            <a:r>
              <a:rPr lang="el-GR" dirty="0">
                <a:solidFill>
                  <a:schemeClr val="accent6">
                    <a:lumMod val="50000"/>
                  </a:schemeClr>
                </a:solidFill>
              </a:rPr>
              <a:t>σ</a:t>
            </a:r>
            <a:r>
              <a:rPr lang="en-US" dirty="0">
                <a:solidFill>
                  <a:schemeClr val="accent6">
                    <a:lumMod val="50000"/>
                  </a:schemeClr>
                </a:solidFill>
              </a:rPr>
              <a:t> </a:t>
            </a:r>
            <a:r>
              <a:rPr lang="el-GR" dirty="0">
                <a:solidFill>
                  <a:schemeClr val="accent6">
                    <a:lumMod val="50000"/>
                  </a:schemeClr>
                </a:solidFill>
              </a:rPr>
              <a:t>ί</a:t>
            </a:r>
            <a:r>
              <a:rPr lang="en-US" dirty="0">
                <a:solidFill>
                  <a:schemeClr val="accent6">
                    <a:lumMod val="50000"/>
                  </a:schemeClr>
                </a:solidFill>
              </a:rPr>
              <a:t> </a:t>
            </a:r>
            <a:r>
              <a:rPr lang="el-GR" dirty="0">
                <a:solidFill>
                  <a:schemeClr val="accent6">
                    <a:lumMod val="50000"/>
                  </a:schemeClr>
                </a:solidFill>
              </a:rPr>
              <a:t>α: γεύεται και μυρίζεται.</a:t>
            </a:r>
          </a:p>
          <a:p>
            <a:pPr algn="just"/>
            <a:r>
              <a:rPr lang="el-GR" dirty="0">
                <a:solidFill>
                  <a:schemeClr val="accent6">
                    <a:lumMod val="50000"/>
                  </a:schemeClr>
                </a:solidFill>
              </a:rPr>
              <a:t>Ποια θα μπορούσαν να αποτελέσουν τροφή;</a:t>
            </a:r>
            <a:endParaRPr lang="en-CY" dirty="0">
              <a:solidFill>
                <a:schemeClr val="accent6">
                  <a:lumMod val="50000"/>
                </a:schemeClr>
              </a:solidFill>
            </a:endParaRPr>
          </a:p>
        </p:txBody>
      </p:sp>
      <p:sp>
        <p:nvSpPr>
          <p:cNvPr id="8" name="TextBox 7">
            <a:extLst>
              <a:ext uri="{FF2B5EF4-FFF2-40B4-BE49-F238E27FC236}">
                <a16:creationId xmlns:a16="http://schemas.microsoft.com/office/drawing/2014/main" id="{8D5A3EE1-5D50-4C2A-9ABF-9F6AF3856B65}"/>
              </a:ext>
            </a:extLst>
          </p:cNvPr>
          <p:cNvSpPr txBox="1"/>
          <p:nvPr/>
        </p:nvSpPr>
        <p:spPr>
          <a:xfrm>
            <a:off x="9895589" y="4287869"/>
            <a:ext cx="2031471" cy="1477328"/>
          </a:xfrm>
          <a:prstGeom prst="rect">
            <a:avLst/>
          </a:prstGeom>
          <a:noFill/>
          <a:ln>
            <a:noFill/>
          </a:ln>
        </p:spPr>
        <p:txBody>
          <a:bodyPr wrap="square" rtlCol="0" anchor="ctr" anchorCtr="1">
            <a:spAutoFit/>
          </a:bodyPr>
          <a:lstStyle/>
          <a:p>
            <a:r>
              <a:rPr lang="el-GR" dirty="0">
                <a:solidFill>
                  <a:schemeClr val="accent4">
                    <a:lumMod val="75000"/>
                  </a:schemeClr>
                </a:solidFill>
              </a:rPr>
              <a:t>Δ</a:t>
            </a:r>
            <a:r>
              <a:rPr lang="en-US" dirty="0">
                <a:solidFill>
                  <a:schemeClr val="accent4">
                    <a:lumMod val="75000"/>
                  </a:schemeClr>
                </a:solidFill>
              </a:rPr>
              <a:t> </a:t>
            </a:r>
            <a:r>
              <a:rPr lang="el-GR" dirty="0">
                <a:solidFill>
                  <a:schemeClr val="accent4">
                    <a:lumMod val="75000"/>
                  </a:schemeClr>
                </a:solidFill>
              </a:rPr>
              <a:t>ι</a:t>
            </a:r>
            <a:r>
              <a:rPr lang="en-US" dirty="0">
                <a:solidFill>
                  <a:schemeClr val="accent4">
                    <a:lumMod val="75000"/>
                  </a:schemeClr>
                </a:solidFill>
              </a:rPr>
              <a:t> </a:t>
            </a:r>
            <a:r>
              <a:rPr lang="el-GR" dirty="0">
                <a:solidFill>
                  <a:schemeClr val="accent4">
                    <a:lumMod val="75000"/>
                  </a:schemeClr>
                </a:solidFill>
              </a:rPr>
              <a:t>ά</a:t>
            </a:r>
            <a:r>
              <a:rPr lang="en-US" dirty="0">
                <a:solidFill>
                  <a:schemeClr val="accent4">
                    <a:lumMod val="75000"/>
                  </a:schemeClr>
                </a:solidFill>
              </a:rPr>
              <a:t> </a:t>
            </a:r>
            <a:r>
              <a:rPr lang="el-GR" dirty="0">
                <a:solidFill>
                  <a:schemeClr val="accent4">
                    <a:lumMod val="75000"/>
                  </a:schemeClr>
                </a:solidFill>
              </a:rPr>
              <a:t>κ</a:t>
            </a:r>
            <a:r>
              <a:rPr lang="en-US" dirty="0">
                <a:solidFill>
                  <a:schemeClr val="accent4">
                    <a:lumMod val="75000"/>
                  </a:schemeClr>
                </a:solidFill>
              </a:rPr>
              <a:t> </a:t>
            </a:r>
            <a:r>
              <a:rPr lang="el-GR" dirty="0">
                <a:solidFill>
                  <a:schemeClr val="accent4">
                    <a:lumMod val="75000"/>
                  </a:schemeClr>
                </a:solidFill>
              </a:rPr>
              <a:t>ρ</a:t>
            </a:r>
            <a:r>
              <a:rPr lang="en-US" dirty="0">
                <a:solidFill>
                  <a:schemeClr val="accent4">
                    <a:lumMod val="75000"/>
                  </a:schemeClr>
                </a:solidFill>
              </a:rPr>
              <a:t> </a:t>
            </a:r>
            <a:r>
              <a:rPr lang="el-GR" dirty="0">
                <a:solidFill>
                  <a:schemeClr val="accent4">
                    <a:lumMod val="75000"/>
                  </a:schemeClr>
                </a:solidFill>
              </a:rPr>
              <a:t>ι</a:t>
            </a:r>
            <a:r>
              <a:rPr lang="en-US" dirty="0">
                <a:solidFill>
                  <a:schemeClr val="accent4">
                    <a:lumMod val="75000"/>
                  </a:schemeClr>
                </a:solidFill>
              </a:rPr>
              <a:t> </a:t>
            </a:r>
            <a:r>
              <a:rPr lang="el-GR" dirty="0">
                <a:solidFill>
                  <a:schemeClr val="accent4">
                    <a:lumMod val="75000"/>
                  </a:schemeClr>
                </a:solidFill>
              </a:rPr>
              <a:t>σ</a:t>
            </a:r>
            <a:r>
              <a:rPr lang="en-US" dirty="0">
                <a:solidFill>
                  <a:schemeClr val="accent4">
                    <a:lumMod val="75000"/>
                  </a:schemeClr>
                </a:solidFill>
              </a:rPr>
              <a:t> </a:t>
            </a:r>
            <a:r>
              <a:rPr lang="el-GR" dirty="0">
                <a:solidFill>
                  <a:schemeClr val="accent4">
                    <a:lumMod val="75000"/>
                  </a:schemeClr>
                </a:solidFill>
              </a:rPr>
              <a:t>η </a:t>
            </a:r>
            <a:r>
              <a:rPr lang="el-GR" dirty="0">
                <a:solidFill>
                  <a:schemeClr val="accent6">
                    <a:lumMod val="50000"/>
                  </a:schemeClr>
                </a:solidFill>
              </a:rPr>
              <a:t>και αναγνώριση </a:t>
            </a:r>
            <a:r>
              <a:rPr lang="en-US" dirty="0">
                <a:solidFill>
                  <a:schemeClr val="accent6">
                    <a:lumMod val="50000"/>
                  </a:schemeClr>
                </a:solidFill>
              </a:rPr>
              <a:t>          </a:t>
            </a:r>
            <a:r>
              <a:rPr lang="el-GR" dirty="0">
                <a:solidFill>
                  <a:schemeClr val="accent6">
                    <a:lumMod val="50000"/>
                  </a:schemeClr>
                </a:solidFill>
              </a:rPr>
              <a:t>ω</a:t>
            </a:r>
            <a:r>
              <a:rPr lang="en-US" dirty="0">
                <a:solidFill>
                  <a:schemeClr val="accent6">
                    <a:lumMod val="50000"/>
                  </a:schemeClr>
                </a:solidFill>
              </a:rPr>
              <a:t> </a:t>
            </a:r>
            <a:r>
              <a:rPr lang="el-GR" dirty="0">
                <a:solidFill>
                  <a:schemeClr val="accent6">
                    <a:lumMod val="50000"/>
                  </a:schemeClr>
                </a:solidFill>
              </a:rPr>
              <a:t>φ</a:t>
            </a:r>
            <a:r>
              <a:rPr lang="en-US" dirty="0">
                <a:solidFill>
                  <a:schemeClr val="accent6">
                    <a:lumMod val="50000"/>
                  </a:schemeClr>
                </a:solidFill>
              </a:rPr>
              <a:t> </a:t>
            </a:r>
            <a:r>
              <a:rPr lang="el-GR" dirty="0">
                <a:solidFill>
                  <a:schemeClr val="accent6">
                    <a:lumMod val="50000"/>
                  </a:schemeClr>
                </a:solidFill>
              </a:rPr>
              <a:t>έ</a:t>
            </a:r>
            <a:r>
              <a:rPr lang="en-US" dirty="0">
                <a:solidFill>
                  <a:schemeClr val="accent6">
                    <a:lumMod val="50000"/>
                  </a:schemeClr>
                </a:solidFill>
              </a:rPr>
              <a:t> </a:t>
            </a:r>
            <a:r>
              <a:rPr lang="el-GR" dirty="0">
                <a:solidFill>
                  <a:schemeClr val="accent6">
                    <a:lumMod val="50000"/>
                  </a:schemeClr>
                </a:solidFill>
              </a:rPr>
              <a:t>λ</a:t>
            </a:r>
            <a:r>
              <a:rPr lang="en-US" dirty="0">
                <a:solidFill>
                  <a:schemeClr val="accent6">
                    <a:lumMod val="50000"/>
                  </a:schemeClr>
                </a:solidFill>
              </a:rPr>
              <a:t> </a:t>
            </a:r>
            <a:r>
              <a:rPr lang="el-GR" dirty="0">
                <a:solidFill>
                  <a:schemeClr val="accent6">
                    <a:lumMod val="50000"/>
                  </a:schemeClr>
                </a:solidFill>
              </a:rPr>
              <a:t>ι</a:t>
            </a:r>
            <a:r>
              <a:rPr lang="en-US" dirty="0">
                <a:solidFill>
                  <a:schemeClr val="accent6">
                    <a:lumMod val="50000"/>
                  </a:schemeClr>
                </a:solidFill>
              </a:rPr>
              <a:t> </a:t>
            </a:r>
            <a:r>
              <a:rPr lang="el-GR" dirty="0">
                <a:solidFill>
                  <a:schemeClr val="accent6">
                    <a:lumMod val="50000"/>
                  </a:schemeClr>
                </a:solidFill>
              </a:rPr>
              <a:t>μ</a:t>
            </a:r>
            <a:r>
              <a:rPr lang="en-US" dirty="0">
                <a:solidFill>
                  <a:schemeClr val="accent6">
                    <a:lumMod val="50000"/>
                  </a:schemeClr>
                </a:solidFill>
              </a:rPr>
              <a:t> </a:t>
            </a:r>
            <a:r>
              <a:rPr lang="el-GR" dirty="0">
                <a:solidFill>
                  <a:schemeClr val="accent6">
                    <a:lumMod val="50000"/>
                  </a:schemeClr>
                </a:solidFill>
              </a:rPr>
              <a:t>ω</a:t>
            </a:r>
            <a:r>
              <a:rPr lang="en-US" dirty="0">
                <a:solidFill>
                  <a:schemeClr val="accent6">
                    <a:lumMod val="50000"/>
                  </a:schemeClr>
                </a:solidFill>
              </a:rPr>
              <a:t> </a:t>
            </a:r>
            <a:r>
              <a:rPr lang="el-GR" dirty="0">
                <a:solidFill>
                  <a:schemeClr val="accent6">
                    <a:lumMod val="50000"/>
                  </a:schemeClr>
                </a:solidFill>
              </a:rPr>
              <a:t>ν και χρήσιμων από τα βλαβερά.</a:t>
            </a:r>
            <a:endParaRPr lang="en-CY" dirty="0">
              <a:solidFill>
                <a:schemeClr val="accent6">
                  <a:lumMod val="50000"/>
                </a:schemeClr>
              </a:solidFill>
            </a:endParaRPr>
          </a:p>
        </p:txBody>
      </p:sp>
      <p:sp>
        <p:nvSpPr>
          <p:cNvPr id="2" name="TextBox 1">
            <a:extLst>
              <a:ext uri="{FF2B5EF4-FFF2-40B4-BE49-F238E27FC236}">
                <a16:creationId xmlns:a16="http://schemas.microsoft.com/office/drawing/2014/main" id="{32FC694F-B9A7-47FC-9637-E15156BF11B5}"/>
              </a:ext>
            </a:extLst>
          </p:cNvPr>
          <p:cNvSpPr txBox="1"/>
          <p:nvPr/>
        </p:nvSpPr>
        <p:spPr>
          <a:xfrm>
            <a:off x="9694812" y="6365830"/>
            <a:ext cx="184731" cy="369332"/>
          </a:xfrm>
          <a:prstGeom prst="rect">
            <a:avLst/>
          </a:prstGeom>
          <a:noFill/>
          <a:ln>
            <a:solidFill>
              <a:schemeClr val="tx2">
                <a:lumMod val="20000"/>
                <a:lumOff val="80000"/>
              </a:schemeClr>
            </a:solidFill>
          </a:ln>
        </p:spPr>
        <p:txBody>
          <a:bodyPr wrap="none" rtlCol="0" anchor="ctr" anchorCtr="1">
            <a:spAutoFit/>
          </a:bodyPr>
          <a:lstStyle/>
          <a:p>
            <a:endParaRPr lang="en-CY" dirty="0"/>
          </a:p>
        </p:txBody>
      </p:sp>
    </p:spTree>
    <p:extLst>
      <p:ext uri="{BB962C8B-B14F-4D97-AF65-F5344CB8AC3E}">
        <p14:creationId xmlns:p14="http://schemas.microsoft.com/office/powerpoint/2010/main" val="19850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0">
              <a:schemeClr val="tx2">
                <a:lumMod val="20000"/>
                <a:lumOff val="80000"/>
              </a:schemeClr>
            </a:gs>
            <a:gs pos="93000">
              <a:srgbClr val="E3FBF5"/>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CCA5-E779-4E6D-93AB-80DCEE3EAB13}"/>
              </a:ext>
            </a:extLst>
          </p:cNvPr>
          <p:cNvSpPr>
            <a:spLocks noGrp="1"/>
          </p:cNvSpPr>
          <p:nvPr>
            <p:ph type="title"/>
          </p:nvPr>
        </p:nvSpPr>
        <p:spPr/>
        <p:txBody>
          <a:bodyPr/>
          <a:lstStyle/>
          <a:p>
            <a:r>
              <a:rPr lang="el-GR" dirty="0"/>
              <a:t>Φάσεις της χρήσης του </a:t>
            </a:r>
            <a:r>
              <a:rPr lang="el-GR" i="1" dirty="0"/>
              <a:t>φαρμάκου</a:t>
            </a:r>
            <a:r>
              <a:rPr lang="el-GR" dirty="0"/>
              <a:t> </a:t>
            </a:r>
            <a:endParaRPr lang="en-CY" dirty="0"/>
          </a:p>
        </p:txBody>
      </p:sp>
      <p:pic>
        <p:nvPicPr>
          <p:cNvPr id="6" name="Content Placeholder 5">
            <a:extLst>
              <a:ext uri="{FF2B5EF4-FFF2-40B4-BE49-F238E27FC236}">
                <a16:creationId xmlns:a16="http://schemas.microsoft.com/office/drawing/2014/main" id="{C9419ED6-B217-48E0-8AE8-A7E8530AC93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24664" y="2420888"/>
            <a:ext cx="4572000" cy="3168352"/>
          </a:xfrm>
        </p:spPr>
      </p:pic>
      <p:graphicFrame>
        <p:nvGraphicFramePr>
          <p:cNvPr id="3" name="Diagram 2">
            <a:extLst>
              <a:ext uri="{FF2B5EF4-FFF2-40B4-BE49-F238E27FC236}">
                <a16:creationId xmlns:a16="http://schemas.microsoft.com/office/drawing/2014/main" id="{67340D52-86C8-4E80-92BC-A9E11FD57FCC}"/>
              </a:ext>
            </a:extLst>
          </p:cNvPr>
          <p:cNvGraphicFramePr/>
          <p:nvPr>
            <p:extLst>
              <p:ext uri="{D42A27DB-BD31-4B8C-83A1-F6EECF244321}">
                <p14:modId xmlns:p14="http://schemas.microsoft.com/office/powerpoint/2010/main" val="4191761410"/>
              </p:ext>
            </p:extLst>
          </p:nvPr>
        </p:nvGraphicFramePr>
        <p:xfrm>
          <a:off x="1989958" y="2348880"/>
          <a:ext cx="4834706"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20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tx2">
                <a:lumMod val="20000"/>
                <a:lumOff val="80000"/>
              </a:schemeClr>
            </a:gs>
            <a:gs pos="100000">
              <a:srgbClr val="E3FBF5"/>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7800"/>
            <a:ext cx="6999288" cy="1239838"/>
          </a:xfrm>
        </p:spPr>
        <p:txBody>
          <a:bodyPr>
            <a:normAutofit/>
          </a:bodyPr>
          <a:lstStyle/>
          <a:p>
            <a:pPr algn="just"/>
            <a:r>
              <a:rPr lang="el-GR" dirty="0">
                <a:solidFill>
                  <a:schemeClr val="accent6">
                    <a:lumMod val="50000"/>
                  </a:schemeClr>
                </a:solidFill>
              </a:rPr>
              <a:t>Φάσεις της χρήσης του </a:t>
            </a:r>
            <a:r>
              <a:rPr lang="el-GR" i="1" dirty="0">
                <a:solidFill>
                  <a:schemeClr val="accent6">
                    <a:lumMod val="50000"/>
                  </a:schemeClr>
                </a:solidFill>
              </a:rPr>
              <a:t>φαρμάκου</a:t>
            </a:r>
            <a:r>
              <a:rPr lang="el-GR" dirty="0">
                <a:solidFill>
                  <a:schemeClr val="accent6">
                    <a:lumMod val="50000"/>
                  </a:schemeClr>
                </a:solidFill>
              </a:rPr>
              <a:t> </a:t>
            </a:r>
            <a:br>
              <a:rPr lang="el-GR" dirty="0"/>
            </a:br>
            <a:endParaRPr lang="en-US" dirty="0"/>
          </a:p>
        </p:txBody>
      </p:sp>
      <p:graphicFrame>
        <p:nvGraphicFramePr>
          <p:cNvPr id="9" name="Content Placeholder 8" descr="Vertical Box List showing 3 groups arranged one below the other with bullet points for task descriptions under each group"/>
          <p:cNvGraphicFramePr>
            <a:graphicFrameLocks noGrp="1"/>
          </p:cNvGraphicFramePr>
          <p:nvPr>
            <p:ph sz="half" idx="4294967295"/>
            <p:extLst>
              <p:ext uri="{D42A27DB-BD31-4B8C-83A1-F6EECF244321}">
                <p14:modId xmlns:p14="http://schemas.microsoft.com/office/powerpoint/2010/main" val="4249667026"/>
              </p:ext>
            </p:extLst>
          </p:nvPr>
        </p:nvGraphicFramePr>
        <p:xfrm>
          <a:off x="7070328" y="908720"/>
          <a:ext cx="4980451" cy="577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a:extLst>
              <a:ext uri="{FF2B5EF4-FFF2-40B4-BE49-F238E27FC236}">
                <a16:creationId xmlns:a16="http://schemas.microsoft.com/office/drawing/2014/main" id="{B7005930-F8CD-4BA2-BE0B-F90D39566E9F}"/>
              </a:ext>
            </a:extLst>
          </p:cNvPr>
          <p:cNvPicPr>
            <a:picLocks noGrp="1" noChangeAspect="1"/>
          </p:cNvPicPr>
          <p:nvPr>
            <p:ph sz="half" idx="4294967295"/>
          </p:nvPr>
        </p:nvPicPr>
        <p:blipFill>
          <a:blip r:embed="rId8">
            <a:extLst>
              <a:ext uri="{28A0092B-C50C-407E-A947-70E740481C1C}">
                <a14:useLocalDpi xmlns:a14="http://schemas.microsoft.com/office/drawing/2010/main" val="0"/>
              </a:ext>
            </a:extLst>
          </a:blip>
          <a:stretch>
            <a:fillRect/>
          </a:stretch>
        </p:blipFill>
        <p:spPr>
          <a:xfrm>
            <a:off x="3528398" y="4012577"/>
            <a:ext cx="3390757" cy="2668077"/>
          </a:xfrm>
          <a:ln w="28575">
            <a:solidFill>
              <a:schemeClr val="accent4">
                <a:lumMod val="75000"/>
              </a:schemeClr>
            </a:solidFill>
          </a:ln>
        </p:spPr>
      </p:pic>
      <p:pic>
        <p:nvPicPr>
          <p:cNvPr id="7" name="Picture 6">
            <a:extLst>
              <a:ext uri="{FF2B5EF4-FFF2-40B4-BE49-F238E27FC236}">
                <a16:creationId xmlns:a16="http://schemas.microsoft.com/office/drawing/2014/main" id="{C9AC3107-0A30-4E4C-B8E1-79ADB6C12D7B}"/>
              </a:ext>
            </a:extLst>
          </p:cNvPr>
          <p:cNvPicPr>
            <a:picLocks noChangeAspect="1"/>
          </p:cNvPicPr>
          <p:nvPr/>
        </p:nvPicPr>
        <p:blipFill>
          <a:blip r:embed="rId9"/>
          <a:stretch>
            <a:fillRect/>
          </a:stretch>
        </p:blipFill>
        <p:spPr>
          <a:xfrm>
            <a:off x="3542469" y="1029661"/>
            <a:ext cx="3437869" cy="2006342"/>
          </a:xfrm>
          <a:prstGeom prst="rect">
            <a:avLst/>
          </a:prstGeom>
          <a:ln w="28575">
            <a:solidFill>
              <a:schemeClr val="accent2">
                <a:lumMod val="75000"/>
              </a:schemeClr>
            </a:solidFill>
          </a:ln>
        </p:spPr>
      </p:pic>
      <p:pic>
        <p:nvPicPr>
          <p:cNvPr id="5" name="Picture 4">
            <a:extLst>
              <a:ext uri="{FF2B5EF4-FFF2-40B4-BE49-F238E27FC236}">
                <a16:creationId xmlns:a16="http://schemas.microsoft.com/office/drawing/2014/main" id="{C3B8A50B-8184-49AC-8C01-4E038E8218DC}"/>
              </a:ext>
            </a:extLst>
          </p:cNvPr>
          <p:cNvPicPr>
            <a:picLocks noChangeAspect="1"/>
          </p:cNvPicPr>
          <p:nvPr/>
        </p:nvPicPr>
        <p:blipFill>
          <a:blip r:embed="rId10"/>
          <a:stretch>
            <a:fillRect/>
          </a:stretch>
        </p:blipFill>
        <p:spPr>
          <a:xfrm>
            <a:off x="477788" y="2227319"/>
            <a:ext cx="2466700" cy="2933653"/>
          </a:xfrm>
          <a:prstGeom prst="rect">
            <a:avLst/>
          </a:prstGeom>
          <a:ln w="28575">
            <a:solidFill>
              <a:schemeClr val="accent6">
                <a:lumMod val="75000"/>
              </a:schemeClr>
            </a:solidFill>
          </a:ln>
        </p:spPr>
      </p:pic>
    </p:spTree>
    <p:extLst>
      <p:ext uri="{BB962C8B-B14F-4D97-AF65-F5344CB8AC3E}">
        <p14:creationId xmlns:p14="http://schemas.microsoft.com/office/powerpoint/2010/main" val="8406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90000">
              <a:srgbClr val="7030A0"/>
            </a:gs>
            <a:gs pos="98701">
              <a:srgbClr val="E3FBF5"/>
            </a:gs>
            <a:gs pos="90000">
              <a:srgbClr val="7030A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9956" y="2557668"/>
            <a:ext cx="7416824" cy="864096"/>
          </a:xfrm>
          <a:solidFill>
            <a:schemeClr val="accent6">
              <a:lumMod val="60000"/>
              <a:lumOff val="40000"/>
            </a:schemeClr>
          </a:solidFill>
        </p:spPr>
        <p:txBody>
          <a:bodyPr>
            <a:normAutofit fontScale="90000"/>
          </a:bodyPr>
          <a:lstStyle/>
          <a:p>
            <a:pPr algn="ctr"/>
            <a:br>
              <a:rPr lang="el-GR" dirty="0">
                <a:solidFill>
                  <a:schemeClr val="accent6">
                    <a:lumMod val="50000"/>
                  </a:schemeClr>
                </a:solidFill>
              </a:rPr>
            </a:br>
            <a:br>
              <a:rPr lang="el-GR" dirty="0">
                <a:solidFill>
                  <a:schemeClr val="accent6">
                    <a:lumMod val="50000"/>
                  </a:schemeClr>
                </a:solidFill>
              </a:rPr>
            </a:br>
            <a:br>
              <a:rPr lang="el-GR" dirty="0">
                <a:solidFill>
                  <a:schemeClr val="accent6">
                    <a:lumMod val="50000"/>
                  </a:schemeClr>
                </a:solidFill>
              </a:rPr>
            </a:br>
            <a:r>
              <a:rPr lang="el-GR" dirty="0">
                <a:solidFill>
                  <a:srgbClr val="002060"/>
                </a:solidFill>
              </a:rPr>
              <a:t>Αναφορές της χρήσης των βοτάνων στην…</a:t>
            </a:r>
            <a:endParaRPr lang="en-US" dirty="0">
              <a:solidFill>
                <a:srgbClr val="002060"/>
              </a:solidFill>
            </a:endParaRPr>
          </a:p>
        </p:txBody>
      </p:sp>
      <p:sp>
        <p:nvSpPr>
          <p:cNvPr id="11" name="Content Placeholder 10"/>
          <p:cNvSpPr>
            <a:spLocks noGrp="1"/>
          </p:cNvSpPr>
          <p:nvPr>
            <p:ph sz="half" idx="2"/>
          </p:nvPr>
        </p:nvSpPr>
        <p:spPr>
          <a:xfrm>
            <a:off x="1989956" y="3573017"/>
            <a:ext cx="7416824" cy="3024335"/>
          </a:xfrm>
          <a:solidFill>
            <a:schemeClr val="accent6">
              <a:lumMod val="60000"/>
              <a:lumOff val="40000"/>
            </a:schemeClr>
          </a:solidFill>
        </p:spPr>
        <p:txBody>
          <a:bodyPr>
            <a:normAutofit lnSpcReduction="10000"/>
          </a:bodyPr>
          <a:lstStyle/>
          <a:p>
            <a:pPr>
              <a:lnSpc>
                <a:spcPct val="150000"/>
              </a:lnSpc>
              <a:buBlip>
                <a:blip r:embed="rId2">
                  <a:extLst>
                    <a:ext uri="{96DAC541-7B7A-43D3-8B79-37D633B846F1}">
                      <asvg:svgBlip xmlns:asvg="http://schemas.microsoft.com/office/drawing/2016/SVG/main" r:embed="rId3"/>
                    </a:ext>
                  </a:extLst>
                </a:blip>
              </a:buBlip>
            </a:pPr>
            <a:r>
              <a:rPr lang="el-GR" dirty="0">
                <a:solidFill>
                  <a:srgbClr val="002060"/>
                </a:solidFill>
              </a:rPr>
              <a:t>Αρχαία Ελληνική Μυθολογία </a:t>
            </a:r>
          </a:p>
          <a:p>
            <a:pPr>
              <a:lnSpc>
                <a:spcPct val="150000"/>
              </a:lnSpc>
              <a:buBlip>
                <a:blip r:embed="rId2">
                  <a:extLst>
                    <a:ext uri="{96DAC541-7B7A-43D3-8B79-37D633B846F1}">
                      <asvg:svgBlip xmlns:asvg="http://schemas.microsoft.com/office/drawing/2016/SVG/main" r:embed="rId3"/>
                    </a:ext>
                  </a:extLst>
                </a:blip>
              </a:buBlip>
            </a:pPr>
            <a:r>
              <a:rPr lang="el-GR" dirty="0" err="1">
                <a:solidFill>
                  <a:srgbClr val="002060"/>
                </a:solidFill>
              </a:rPr>
              <a:t>Αρχαϊκη</a:t>
            </a:r>
            <a:r>
              <a:rPr lang="el-GR" dirty="0">
                <a:solidFill>
                  <a:srgbClr val="002060"/>
                </a:solidFill>
              </a:rPr>
              <a:t> Επική Ποίηση</a:t>
            </a:r>
          </a:p>
          <a:p>
            <a:pPr>
              <a:lnSpc>
                <a:spcPct val="150000"/>
              </a:lnSpc>
              <a:buBlip>
                <a:blip r:embed="rId2">
                  <a:extLst>
                    <a:ext uri="{96DAC541-7B7A-43D3-8B79-37D633B846F1}">
                      <asvg:svgBlip xmlns:asvg="http://schemas.microsoft.com/office/drawing/2016/SVG/main" r:embed="rId3"/>
                    </a:ext>
                  </a:extLst>
                </a:blip>
              </a:buBlip>
            </a:pPr>
            <a:r>
              <a:rPr lang="el-GR" dirty="0">
                <a:solidFill>
                  <a:srgbClr val="002060"/>
                </a:solidFill>
              </a:rPr>
              <a:t>Καινή Διαθήκη </a:t>
            </a:r>
            <a:endParaRPr lang="en-US" dirty="0">
              <a:solidFill>
                <a:srgbClr val="002060"/>
              </a:solidFill>
            </a:endParaRPr>
          </a:p>
          <a:p>
            <a:pPr>
              <a:lnSpc>
                <a:spcPct val="150000"/>
              </a:lnSpc>
              <a:buBlip>
                <a:blip r:embed="rId2">
                  <a:extLst>
                    <a:ext uri="{96DAC541-7B7A-43D3-8B79-37D633B846F1}">
                      <asvg:svgBlip xmlns:asvg="http://schemas.microsoft.com/office/drawing/2016/SVG/main" r:embed="rId3"/>
                    </a:ext>
                  </a:extLst>
                </a:blip>
              </a:buBlip>
            </a:pPr>
            <a:r>
              <a:rPr lang="el-GR" dirty="0">
                <a:solidFill>
                  <a:srgbClr val="002060"/>
                </a:solidFill>
              </a:rPr>
              <a:t>Λογοτεχνία </a:t>
            </a:r>
            <a:endParaRPr lang="en-US" dirty="0">
              <a:solidFill>
                <a:srgbClr val="002060"/>
              </a:solidFill>
            </a:endParaRPr>
          </a:p>
        </p:txBody>
      </p:sp>
      <p:pic>
        <p:nvPicPr>
          <p:cNvPr id="7" name="Content Placeholder 6">
            <a:extLst>
              <a:ext uri="{FF2B5EF4-FFF2-40B4-BE49-F238E27FC236}">
                <a16:creationId xmlns:a16="http://schemas.microsoft.com/office/drawing/2014/main" id="{8EA99D73-30BC-4FA6-A981-0EB4504A1E8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45940" y="0"/>
            <a:ext cx="10081120" cy="2286000"/>
          </a:xfrm>
        </p:spPr>
      </p:pic>
    </p:spTree>
    <p:extLst>
      <p:ext uri="{BB962C8B-B14F-4D97-AF65-F5344CB8AC3E}">
        <p14:creationId xmlns:p14="http://schemas.microsoft.com/office/powerpoint/2010/main" val="18437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5000">
              <a:schemeClr val="bg1"/>
            </a:gs>
            <a:gs pos="99351">
              <a:srgbClr val="E3FBF5"/>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5036-810D-4385-B859-F9FC6546C195}"/>
              </a:ext>
            </a:extLst>
          </p:cNvPr>
          <p:cNvSpPr>
            <a:spLocks noGrp="1"/>
          </p:cNvSpPr>
          <p:nvPr>
            <p:ph type="title"/>
          </p:nvPr>
        </p:nvSpPr>
        <p:spPr>
          <a:xfrm>
            <a:off x="2998068" y="67828"/>
            <a:ext cx="4968552" cy="576064"/>
          </a:xfrm>
          <a:solidFill>
            <a:schemeClr val="accent1">
              <a:lumMod val="40000"/>
              <a:lumOff val="60000"/>
            </a:schemeClr>
          </a:solidFill>
          <a:ln w="15875">
            <a:solidFill>
              <a:schemeClr val="accent5">
                <a:lumMod val="50000"/>
              </a:schemeClr>
            </a:solidFill>
          </a:ln>
        </p:spPr>
        <p:txBody>
          <a:bodyPr>
            <a:normAutofit/>
          </a:bodyPr>
          <a:lstStyle/>
          <a:p>
            <a:pPr algn="ctr"/>
            <a:r>
              <a:rPr lang="el-GR" dirty="0">
                <a:solidFill>
                  <a:srgbClr val="002060"/>
                </a:solidFill>
              </a:rPr>
              <a:t>Αρχαια Ελληνικη Μυθολογια </a:t>
            </a:r>
            <a:endParaRPr lang="en-CY" dirty="0">
              <a:solidFill>
                <a:srgbClr val="002060"/>
              </a:solidFill>
            </a:endParaRPr>
          </a:p>
        </p:txBody>
      </p:sp>
      <p:sp>
        <p:nvSpPr>
          <p:cNvPr id="6" name="Text Placeholder 5">
            <a:extLst>
              <a:ext uri="{FF2B5EF4-FFF2-40B4-BE49-F238E27FC236}">
                <a16:creationId xmlns:a16="http://schemas.microsoft.com/office/drawing/2014/main" id="{10C4EEA8-62C4-49B8-A5F1-6A1946196AE3}"/>
              </a:ext>
            </a:extLst>
          </p:cNvPr>
          <p:cNvSpPr>
            <a:spLocks noGrp="1"/>
          </p:cNvSpPr>
          <p:nvPr>
            <p:ph type="body" sz="half" idx="2"/>
          </p:nvPr>
        </p:nvSpPr>
        <p:spPr>
          <a:xfrm>
            <a:off x="149771" y="731193"/>
            <a:ext cx="4968552" cy="5770947"/>
          </a:xfrm>
          <a:ln w="22225">
            <a:solidFill>
              <a:schemeClr val="accent5">
                <a:lumMod val="50000"/>
              </a:schemeClr>
            </a:solidFill>
          </a:ln>
        </p:spPr>
        <p:txBody>
          <a:bodyPr>
            <a:normAutofit fontScale="55000" lnSpcReduction="20000"/>
          </a:bodyPr>
          <a:lstStyle/>
          <a:p>
            <a:pPr algn="ctr"/>
            <a:r>
              <a:rPr lang="el-GR" sz="2900" b="1" u="sng" dirty="0">
                <a:solidFill>
                  <a:schemeClr val="accent5">
                    <a:lumMod val="75000"/>
                  </a:schemeClr>
                </a:solidFill>
              </a:rPr>
              <a:t>Τιτανομαχία</a:t>
            </a:r>
            <a:r>
              <a:rPr lang="el-GR" sz="2600" b="1" u="sng" dirty="0">
                <a:solidFill>
                  <a:schemeClr val="accent5">
                    <a:lumMod val="75000"/>
                  </a:schemeClr>
                </a:solidFill>
              </a:rPr>
              <a:t> </a:t>
            </a:r>
          </a:p>
          <a:p>
            <a:pPr algn="just">
              <a:lnSpc>
                <a:spcPct val="170000"/>
              </a:lnSpc>
            </a:pPr>
            <a:r>
              <a:rPr lang="el-GR" sz="2500" dirty="0"/>
              <a:t>Ο πόλεμος μεταξύ των Γιγάντων και των θεών του Ολύμπου κράτησε για πολύ, αφού οι μεν θεοί πολεμούσαν γενναία, οι δε Γίγαντες δεν λύγιζαν. </a:t>
            </a:r>
          </a:p>
          <a:p>
            <a:pPr algn="just">
              <a:lnSpc>
                <a:spcPct val="170000"/>
              </a:lnSpc>
            </a:pPr>
            <a:r>
              <a:rPr lang="el-GR" sz="2500" dirty="0"/>
              <a:t>Όταν ακούστηκε πως οι Γίγαντες θα χαθούν μόνο αν ένας θνητός πολεμήσει στο πλευρό των θεών, ο Δίας αποφάσισε να πολεμήσει ο Ηρακλής.</a:t>
            </a:r>
          </a:p>
          <a:p>
            <a:pPr algn="just">
              <a:lnSpc>
                <a:spcPct val="170000"/>
              </a:lnSpc>
            </a:pPr>
            <a:r>
              <a:rPr lang="el-GR" sz="2500" dirty="0"/>
              <a:t>Η Γη άρχισε αμέσως να ψάχνει για κάποιο </a:t>
            </a:r>
            <a:r>
              <a:rPr lang="el-GR" sz="2500" b="1" i="1" u="sng" dirty="0">
                <a:solidFill>
                  <a:schemeClr val="accent6">
                    <a:lumMod val="50000"/>
                  </a:schemeClr>
                </a:solidFill>
              </a:rPr>
              <a:t>βοτάνι</a:t>
            </a:r>
            <a:r>
              <a:rPr lang="el-GR" sz="2500" dirty="0">
                <a:solidFill>
                  <a:schemeClr val="accent6">
                    <a:lumMod val="50000"/>
                  </a:schemeClr>
                </a:solidFill>
              </a:rPr>
              <a:t> </a:t>
            </a:r>
            <a:r>
              <a:rPr lang="el-GR" sz="2500" dirty="0"/>
              <a:t>που θα έσωζε τους Γίγαντες. Τότε ο Δίας απαγόρευσε στον Ήλιο, τη Σελήνη και την Αυγή να φανούν προτού ο ίδιος ανακαλύψει αυτό το </a:t>
            </a:r>
            <a:r>
              <a:rPr lang="el-GR" sz="2500" b="1" u="sng" dirty="0">
                <a:solidFill>
                  <a:schemeClr val="accent6">
                    <a:lumMod val="50000"/>
                  </a:schemeClr>
                </a:solidFill>
              </a:rPr>
              <a:t>βοτάνι</a:t>
            </a:r>
            <a:r>
              <a:rPr lang="el-GR" sz="2500" dirty="0"/>
              <a:t> και το εξαφανίσει.</a:t>
            </a:r>
          </a:p>
          <a:p>
            <a:pPr algn="just">
              <a:lnSpc>
                <a:spcPct val="170000"/>
              </a:lnSpc>
            </a:pPr>
            <a:r>
              <a:rPr lang="el-GR" sz="2500" dirty="0"/>
              <a:t>Οι Γίγαντες έχασαν κάθε ελπίδα. </a:t>
            </a:r>
          </a:p>
          <a:p>
            <a:pPr algn="just">
              <a:lnSpc>
                <a:spcPct val="170000"/>
              </a:lnSpc>
            </a:pPr>
            <a:r>
              <a:rPr lang="el-GR" sz="2500" dirty="0"/>
              <a:t>Οι θεοί του Ολύμπου κατατρόπωσαν την παράταξη των Γιγάντων και άρχισαν να τους σκοτώνουν.</a:t>
            </a:r>
            <a:endParaRPr lang="en-CY" sz="2500" dirty="0"/>
          </a:p>
        </p:txBody>
      </p:sp>
      <p:pic>
        <p:nvPicPr>
          <p:cNvPr id="16" name="Picture Placeholder 15">
            <a:extLst>
              <a:ext uri="{FF2B5EF4-FFF2-40B4-BE49-F238E27FC236}">
                <a16:creationId xmlns:a16="http://schemas.microsoft.com/office/drawing/2014/main" id="{2EEE1F48-BF95-40BB-B56F-AA61A2E0CE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607" r="14607"/>
          <a:stretch>
            <a:fillRect/>
          </a:stretch>
        </p:blipFill>
        <p:spPr>
          <a:xfrm>
            <a:off x="5374332" y="731193"/>
            <a:ext cx="6195986" cy="5770946"/>
          </a:xfrm>
        </p:spPr>
      </p:pic>
    </p:spTree>
    <p:extLst>
      <p:ext uri="{BB962C8B-B14F-4D97-AF65-F5344CB8AC3E}">
        <p14:creationId xmlns:p14="http://schemas.microsoft.com/office/powerpoint/2010/main" val="4229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98052">
              <a:schemeClr val="accent5">
                <a:lumMod val="75000"/>
              </a:schemeClr>
            </a:gs>
            <a:gs pos="75000">
              <a:srgbClr val="F0F9E7"/>
            </a:gs>
            <a:gs pos="41558">
              <a:schemeClr val="accent6">
                <a:lumMod val="20000"/>
                <a:lumOff val="80000"/>
              </a:schemeClr>
            </a:gs>
            <a:gs pos="90000">
              <a:schemeClr val="accent5">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2575-92F6-4133-81E6-157B95B12357}"/>
              </a:ext>
            </a:extLst>
          </p:cNvPr>
          <p:cNvSpPr>
            <a:spLocks noGrp="1"/>
          </p:cNvSpPr>
          <p:nvPr>
            <p:ph type="title"/>
          </p:nvPr>
        </p:nvSpPr>
        <p:spPr>
          <a:xfrm>
            <a:off x="3790156" y="134031"/>
            <a:ext cx="4464496" cy="918705"/>
          </a:xfrm>
          <a:solidFill>
            <a:schemeClr val="accent6">
              <a:lumMod val="75000"/>
            </a:schemeClr>
          </a:solidFill>
          <a:ln w="22225">
            <a:solidFill>
              <a:srgbClr val="00B0F0"/>
            </a:solidFill>
          </a:ln>
        </p:spPr>
        <p:txBody>
          <a:bodyPr>
            <a:normAutofit/>
          </a:bodyPr>
          <a:lstStyle/>
          <a:p>
            <a:pPr algn="ctr"/>
            <a:r>
              <a:rPr lang="el-GR" dirty="0" err="1">
                <a:solidFill>
                  <a:schemeClr val="bg1"/>
                </a:solidFill>
              </a:rPr>
              <a:t>ΑρχαΪΚΗ</a:t>
            </a:r>
            <a:r>
              <a:rPr lang="el-GR" dirty="0">
                <a:solidFill>
                  <a:schemeClr val="bg1"/>
                </a:solidFill>
              </a:rPr>
              <a:t> </a:t>
            </a:r>
            <a:r>
              <a:rPr lang="el-GR" dirty="0" err="1">
                <a:solidFill>
                  <a:schemeClr val="bg1"/>
                </a:solidFill>
              </a:rPr>
              <a:t>επικη</a:t>
            </a:r>
            <a:r>
              <a:rPr lang="el-GR" dirty="0">
                <a:solidFill>
                  <a:schemeClr val="bg1"/>
                </a:solidFill>
              </a:rPr>
              <a:t> </a:t>
            </a:r>
            <a:r>
              <a:rPr lang="el-GR" dirty="0" err="1">
                <a:solidFill>
                  <a:schemeClr val="bg1"/>
                </a:solidFill>
              </a:rPr>
              <a:t>ποιηση</a:t>
            </a:r>
            <a:br>
              <a:rPr lang="el-GR" dirty="0">
                <a:solidFill>
                  <a:schemeClr val="bg1"/>
                </a:solidFill>
              </a:rPr>
            </a:br>
            <a:r>
              <a:rPr lang="el-GR" dirty="0">
                <a:solidFill>
                  <a:schemeClr val="bg1"/>
                </a:solidFill>
              </a:rPr>
              <a:t>«</a:t>
            </a:r>
            <a:r>
              <a:rPr lang="el-GR" dirty="0" err="1">
                <a:solidFill>
                  <a:schemeClr val="bg1"/>
                </a:solidFill>
              </a:rPr>
              <a:t>ιλιαδα</a:t>
            </a:r>
            <a:r>
              <a:rPr lang="el-GR" dirty="0">
                <a:solidFill>
                  <a:schemeClr val="bg1"/>
                </a:solidFill>
              </a:rPr>
              <a:t>», </a:t>
            </a:r>
            <a:r>
              <a:rPr lang="el-GR" dirty="0" err="1">
                <a:solidFill>
                  <a:schemeClr val="bg1"/>
                </a:solidFill>
              </a:rPr>
              <a:t>ραψωδια</a:t>
            </a:r>
            <a:r>
              <a:rPr lang="el-GR" dirty="0">
                <a:solidFill>
                  <a:schemeClr val="bg1"/>
                </a:solidFill>
              </a:rPr>
              <a:t> δ΄</a:t>
            </a:r>
            <a:endParaRPr lang="en-CY" dirty="0">
              <a:solidFill>
                <a:schemeClr val="bg1"/>
              </a:solidFill>
            </a:endParaRPr>
          </a:p>
        </p:txBody>
      </p:sp>
      <p:sp>
        <p:nvSpPr>
          <p:cNvPr id="4" name="Text Placeholder 3">
            <a:extLst>
              <a:ext uri="{FF2B5EF4-FFF2-40B4-BE49-F238E27FC236}">
                <a16:creationId xmlns:a16="http://schemas.microsoft.com/office/drawing/2014/main" id="{8CD25C12-6EFA-4D65-9124-5007DB2263D6}"/>
              </a:ext>
            </a:extLst>
          </p:cNvPr>
          <p:cNvSpPr>
            <a:spLocks noGrp="1"/>
          </p:cNvSpPr>
          <p:nvPr>
            <p:ph type="body" sz="half" idx="2"/>
          </p:nvPr>
        </p:nvSpPr>
        <p:spPr>
          <a:xfrm>
            <a:off x="1039313" y="1146004"/>
            <a:ext cx="4464496" cy="3816424"/>
          </a:xfrm>
          <a:solidFill>
            <a:schemeClr val="bg1"/>
          </a:solidFill>
          <a:ln w="22225">
            <a:solidFill>
              <a:schemeClr val="accent6">
                <a:lumMod val="50000"/>
              </a:schemeClr>
            </a:solidFill>
          </a:ln>
        </p:spPr>
        <p:txBody>
          <a:bodyPr>
            <a:noAutofit/>
          </a:bodyPr>
          <a:lstStyle/>
          <a:p>
            <a:pPr>
              <a:lnSpc>
                <a:spcPct val="100000"/>
              </a:lnSpc>
            </a:pPr>
            <a:r>
              <a:rPr lang="el-GR" sz="1400" dirty="0"/>
              <a:t>«Είθε, γλυκέ Μενέλαε, να είναι καθώς λέγεις·</a:t>
            </a:r>
          </a:p>
          <a:p>
            <a:pPr>
              <a:lnSpc>
                <a:spcPct val="100000"/>
              </a:lnSpc>
            </a:pPr>
            <a:r>
              <a:rPr lang="el-GR" sz="1400" dirty="0"/>
              <a:t>ιατρός θα ψάξει την </a:t>
            </a:r>
            <a:r>
              <a:rPr lang="el-GR" sz="1400" dirty="0" err="1"/>
              <a:t>πληγήν</a:t>
            </a:r>
            <a:r>
              <a:rPr lang="el-GR" sz="1400" dirty="0"/>
              <a:t> κι επάνω της θα βάλει</a:t>
            </a:r>
          </a:p>
          <a:p>
            <a:pPr>
              <a:lnSpc>
                <a:spcPct val="100000"/>
              </a:lnSpc>
            </a:pPr>
            <a:r>
              <a:rPr lang="el-GR" sz="1400" b="1" u="sng" dirty="0">
                <a:solidFill>
                  <a:schemeClr val="accent6">
                    <a:lumMod val="50000"/>
                  </a:schemeClr>
                </a:solidFill>
              </a:rPr>
              <a:t>βοτάνια</a:t>
            </a:r>
            <a:r>
              <a:rPr lang="el-GR" sz="1400" dirty="0"/>
              <a:t>, τες φαρμακερές </a:t>
            </a:r>
            <a:r>
              <a:rPr lang="el-GR" sz="1400" b="1" u="sng" dirty="0">
                <a:solidFill>
                  <a:schemeClr val="accent6">
                    <a:lumMod val="50000"/>
                  </a:schemeClr>
                </a:solidFill>
              </a:rPr>
              <a:t>οδύνες να πραΰνει</a:t>
            </a:r>
            <a:r>
              <a:rPr lang="el-GR" sz="1400" dirty="0"/>
              <a:t>».</a:t>
            </a:r>
          </a:p>
          <a:p>
            <a:pPr>
              <a:lnSpc>
                <a:spcPct val="100000"/>
              </a:lnSpc>
            </a:pPr>
            <a:r>
              <a:rPr lang="el-GR" sz="1400" dirty="0"/>
              <a:t>Κι </a:t>
            </a:r>
            <a:r>
              <a:rPr lang="el-GR" sz="1400" dirty="0" err="1"/>
              <a:t>εστράφη</a:t>
            </a:r>
            <a:r>
              <a:rPr lang="el-GR" sz="1400" dirty="0"/>
              <a:t> προς τον κήρυκα </a:t>
            </a:r>
            <a:r>
              <a:rPr lang="el-GR" sz="1400" dirty="0" err="1"/>
              <a:t>Ταλβύθιον</a:t>
            </a:r>
            <a:r>
              <a:rPr lang="el-GR" sz="1400" dirty="0"/>
              <a:t> και του είπε:</a:t>
            </a:r>
          </a:p>
          <a:p>
            <a:pPr>
              <a:lnSpc>
                <a:spcPct val="100000"/>
              </a:lnSpc>
            </a:pPr>
            <a:r>
              <a:rPr lang="el-GR" sz="1400" dirty="0"/>
              <a:t>«</a:t>
            </a:r>
            <a:r>
              <a:rPr lang="el-GR" sz="1400" dirty="0" err="1"/>
              <a:t>Ταλβύθιε</a:t>
            </a:r>
            <a:r>
              <a:rPr lang="el-GR" sz="1400" dirty="0"/>
              <a:t>, τον </a:t>
            </a:r>
            <a:r>
              <a:rPr lang="el-GR" sz="1400" dirty="0" err="1"/>
              <a:t>Μαχάονα</a:t>
            </a:r>
            <a:r>
              <a:rPr lang="el-GR" sz="1400" dirty="0"/>
              <a:t> </a:t>
            </a:r>
            <a:r>
              <a:rPr lang="el-GR" sz="1400" dirty="0" err="1"/>
              <a:t>κάλεσ</a:t>
            </a:r>
            <a:r>
              <a:rPr lang="el-GR" sz="1400" dirty="0"/>
              <a:t>' ευθύς, τον </a:t>
            </a:r>
            <a:r>
              <a:rPr lang="el-GR" sz="1400" dirty="0" err="1"/>
              <a:t>γόνον</a:t>
            </a:r>
            <a:endParaRPr lang="el-GR" sz="1400" dirty="0"/>
          </a:p>
          <a:p>
            <a:pPr>
              <a:lnSpc>
                <a:spcPct val="100000"/>
              </a:lnSpc>
            </a:pPr>
            <a:r>
              <a:rPr lang="el-GR" sz="1400" dirty="0"/>
              <a:t>του Ασκληπιού, που ασύγκριτος ιατρός στον </a:t>
            </a:r>
            <a:r>
              <a:rPr lang="el-GR" sz="1400" dirty="0" err="1"/>
              <a:t>κόσμον</a:t>
            </a:r>
            <a:r>
              <a:rPr lang="el-GR" sz="1400" dirty="0"/>
              <a:t> ήταν,</a:t>
            </a:r>
          </a:p>
          <a:p>
            <a:pPr>
              <a:lnSpc>
                <a:spcPct val="100000"/>
              </a:lnSpc>
            </a:pPr>
            <a:r>
              <a:rPr lang="el-GR" sz="1400" dirty="0"/>
              <a:t>να '</a:t>
            </a:r>
            <a:r>
              <a:rPr lang="el-GR" sz="1400" dirty="0" err="1"/>
              <a:t>λθει</a:t>
            </a:r>
            <a:r>
              <a:rPr lang="el-GR" sz="1400" dirty="0"/>
              <a:t> να ιδεί τον </a:t>
            </a:r>
            <a:r>
              <a:rPr lang="el-GR" sz="1400" dirty="0" err="1"/>
              <a:t>ψυχερόν</a:t>
            </a:r>
            <a:r>
              <a:rPr lang="el-GR" sz="1400" dirty="0"/>
              <a:t> </a:t>
            </a:r>
            <a:r>
              <a:rPr lang="el-GR" sz="1400" dirty="0" err="1"/>
              <a:t>Μενέλαον</a:t>
            </a:r>
            <a:r>
              <a:rPr lang="el-GR" sz="1400" dirty="0"/>
              <a:t> </a:t>
            </a:r>
            <a:r>
              <a:rPr lang="el-GR" sz="1400" dirty="0" err="1"/>
              <a:t>Ατρείδην</a:t>
            </a:r>
            <a:r>
              <a:rPr lang="el-GR" sz="1400" dirty="0"/>
              <a:t>,</a:t>
            </a:r>
          </a:p>
          <a:p>
            <a:pPr>
              <a:lnSpc>
                <a:spcPct val="100000"/>
              </a:lnSpc>
            </a:pPr>
            <a:r>
              <a:rPr lang="el-GR" sz="1400" dirty="0"/>
              <a:t>οπού τον </a:t>
            </a:r>
            <a:r>
              <a:rPr lang="el-GR" sz="1400" dirty="0" err="1"/>
              <a:t>κτύπησ</a:t>
            </a:r>
            <a:r>
              <a:rPr lang="el-GR" sz="1400" dirty="0"/>
              <a:t>' άξιος τοξότης ή των Τρώων</a:t>
            </a:r>
          </a:p>
          <a:p>
            <a:pPr>
              <a:lnSpc>
                <a:spcPct val="100000"/>
              </a:lnSpc>
            </a:pPr>
            <a:r>
              <a:rPr lang="el-GR" sz="1400" dirty="0"/>
              <a:t>ή των </a:t>
            </a:r>
            <a:r>
              <a:rPr lang="el-GR" sz="1400" dirty="0" err="1"/>
              <a:t>Λυκίων</a:t>
            </a:r>
            <a:r>
              <a:rPr lang="el-GR" sz="1400" dirty="0"/>
              <a:t>, δόξα του και σ' εμάς όλους λύπη».</a:t>
            </a:r>
          </a:p>
          <a:p>
            <a:pPr algn="r">
              <a:lnSpc>
                <a:spcPct val="100000"/>
              </a:lnSpc>
            </a:pPr>
            <a:r>
              <a:rPr lang="el-GR" sz="1200" i="1" dirty="0"/>
              <a:t>(Ομήρου Ιλιάδα Δ’ 189-197. Μετάφραση: Ι. Πολυλά)</a:t>
            </a:r>
            <a:endParaRPr lang="en-US" sz="1200" i="1" dirty="0"/>
          </a:p>
        </p:txBody>
      </p:sp>
      <p:sp>
        <p:nvSpPr>
          <p:cNvPr id="5" name="TextBox 4">
            <a:extLst>
              <a:ext uri="{FF2B5EF4-FFF2-40B4-BE49-F238E27FC236}">
                <a16:creationId xmlns:a16="http://schemas.microsoft.com/office/drawing/2014/main" id="{814EE7B8-6497-43DC-8E91-3636A005A3AD}"/>
              </a:ext>
            </a:extLst>
          </p:cNvPr>
          <p:cNvSpPr txBox="1"/>
          <p:nvPr/>
        </p:nvSpPr>
        <p:spPr>
          <a:xfrm>
            <a:off x="5950396" y="1171136"/>
            <a:ext cx="4944069" cy="3800450"/>
          </a:xfrm>
          <a:prstGeom prst="rect">
            <a:avLst/>
          </a:prstGeom>
          <a:solidFill>
            <a:schemeClr val="bg1"/>
          </a:solidFill>
          <a:ln w="22225">
            <a:solidFill>
              <a:schemeClr val="accent6">
                <a:lumMod val="75000"/>
              </a:schemeClr>
            </a:solidFill>
          </a:ln>
        </p:spPr>
        <p:txBody>
          <a:bodyPr wrap="square" rtlCol="0" anchor="ctr" anchorCtr="1">
            <a:spAutoFit/>
          </a:bodyPr>
          <a:lstStyle/>
          <a:p>
            <a:pPr>
              <a:lnSpc>
                <a:spcPct val="150000"/>
              </a:lnSpc>
            </a:pPr>
            <a:r>
              <a:rPr lang="el-GR" sz="1400" dirty="0"/>
              <a:t>Και </a:t>
            </a:r>
            <a:r>
              <a:rPr lang="el-GR" sz="1400" dirty="0" err="1"/>
              <a:t>μέσ</a:t>
            </a:r>
            <a:r>
              <a:rPr lang="el-GR" sz="1400" dirty="0"/>
              <a:t>' απ' τον </a:t>
            </a:r>
            <a:r>
              <a:rPr lang="el-GR" sz="1400" dirty="0" err="1"/>
              <a:t>πλατύν</a:t>
            </a:r>
            <a:r>
              <a:rPr lang="el-GR" sz="1400" dirty="0"/>
              <a:t> </a:t>
            </a:r>
            <a:r>
              <a:rPr lang="el-GR" sz="1400" dirty="0" err="1"/>
              <a:t>στρατόν</a:t>
            </a:r>
            <a:r>
              <a:rPr lang="el-GR" sz="1400" dirty="0"/>
              <a:t> των Αχαιών </a:t>
            </a:r>
            <a:r>
              <a:rPr lang="el-GR" sz="1400" dirty="0" err="1"/>
              <a:t>εφθάσαν</a:t>
            </a:r>
            <a:endParaRPr lang="el-GR" sz="1400" dirty="0"/>
          </a:p>
          <a:p>
            <a:pPr>
              <a:lnSpc>
                <a:spcPct val="150000"/>
              </a:lnSpc>
            </a:pPr>
            <a:r>
              <a:rPr lang="el-GR" sz="1400" dirty="0"/>
              <a:t>όπου ο ξανθός Μενέλαος </a:t>
            </a:r>
            <a:r>
              <a:rPr lang="el-GR" sz="1400" dirty="0" err="1"/>
              <a:t>στεκόνταν</a:t>
            </a:r>
            <a:r>
              <a:rPr lang="el-GR" sz="1400" dirty="0"/>
              <a:t> λαβωμένος</a:t>
            </a:r>
            <a:br>
              <a:rPr lang="el-GR" sz="1400" dirty="0"/>
            </a:br>
            <a:r>
              <a:rPr lang="el-GR" sz="1400" dirty="0"/>
              <a:t>και κύκλον είχε ολόγυρα των πρώτων πολεμάρχων,</a:t>
            </a:r>
            <a:br>
              <a:rPr lang="el-GR" sz="1400" dirty="0"/>
            </a:br>
            <a:r>
              <a:rPr lang="el-GR" sz="1400" dirty="0"/>
              <a:t>ο άνδρας ο ισόθεος· κι ευθύς από την </a:t>
            </a:r>
            <a:r>
              <a:rPr lang="el-GR" sz="1400" dirty="0" err="1"/>
              <a:t>ζώνην</a:t>
            </a:r>
            <a:br>
              <a:rPr lang="el-GR" sz="1400" dirty="0"/>
            </a:br>
            <a:r>
              <a:rPr lang="el-GR" sz="1400" dirty="0"/>
              <a:t>την </a:t>
            </a:r>
            <a:r>
              <a:rPr lang="el-GR" sz="1400" dirty="0" err="1"/>
              <a:t>δυνατήν</a:t>
            </a:r>
            <a:r>
              <a:rPr lang="el-GR" sz="1400" dirty="0"/>
              <a:t> </a:t>
            </a:r>
            <a:r>
              <a:rPr lang="el-GR" sz="1400" dirty="0" err="1"/>
              <a:t>ετράβηξε</a:t>
            </a:r>
            <a:r>
              <a:rPr lang="el-GR" sz="1400" dirty="0"/>
              <a:t> το βέλος· και ως τραβούσε,</a:t>
            </a:r>
            <a:br>
              <a:rPr lang="el-GR" sz="1400" dirty="0"/>
            </a:br>
            <a:r>
              <a:rPr lang="el-GR" sz="1400" dirty="0"/>
              <a:t>γυρτές οπίσω </a:t>
            </a:r>
            <a:r>
              <a:rPr lang="el-GR" sz="1400" dirty="0" err="1"/>
              <a:t>εκόπηκαν</a:t>
            </a:r>
            <a:r>
              <a:rPr lang="el-GR" sz="1400" dirty="0"/>
              <a:t> οι μυτερές αγκίδες.</a:t>
            </a:r>
          </a:p>
          <a:p>
            <a:pPr>
              <a:lnSpc>
                <a:spcPct val="150000"/>
              </a:lnSpc>
            </a:pPr>
            <a:r>
              <a:rPr lang="el-GR" sz="1400" dirty="0"/>
              <a:t>Την </a:t>
            </a:r>
            <a:r>
              <a:rPr lang="el-GR" sz="1400" dirty="0" err="1"/>
              <a:t>ζώνην</a:t>
            </a:r>
            <a:r>
              <a:rPr lang="el-GR" sz="1400" dirty="0"/>
              <a:t> </a:t>
            </a:r>
            <a:r>
              <a:rPr lang="el-GR" sz="1400" dirty="0" err="1"/>
              <a:t>έλυσ</a:t>
            </a:r>
            <a:r>
              <a:rPr lang="el-GR" sz="1400" dirty="0"/>
              <a:t>' έπειτα, το </a:t>
            </a:r>
            <a:r>
              <a:rPr lang="el-GR" sz="1400" dirty="0" err="1"/>
              <a:t>ζώμα</a:t>
            </a:r>
            <a:r>
              <a:rPr lang="el-GR" sz="1400" dirty="0"/>
              <a:t> και την πλάκα,</a:t>
            </a:r>
            <a:br>
              <a:rPr lang="el-GR" sz="1400" dirty="0"/>
            </a:br>
            <a:r>
              <a:rPr lang="el-GR" sz="1400" dirty="0"/>
              <a:t>που κατασκεύασαν χαλκείς· και </a:t>
            </a:r>
            <a:r>
              <a:rPr lang="el-GR" sz="1400" dirty="0" err="1"/>
              <a:t>άμ</a:t>
            </a:r>
            <a:r>
              <a:rPr lang="el-GR" sz="1400" dirty="0"/>
              <a:t>' είδε όπου το βέλος</a:t>
            </a:r>
            <a:br>
              <a:rPr lang="el-GR" sz="1400" dirty="0"/>
            </a:br>
            <a:r>
              <a:rPr lang="el-GR" sz="1400" dirty="0"/>
              <a:t>φαρμακερά τον </a:t>
            </a:r>
            <a:r>
              <a:rPr lang="el-GR" sz="1400" dirty="0" err="1"/>
              <a:t>λάβωσεν</a:t>
            </a:r>
            <a:r>
              <a:rPr lang="el-GR" sz="1400" dirty="0"/>
              <a:t>, </a:t>
            </a:r>
            <a:r>
              <a:rPr lang="el-GR" sz="1400" dirty="0" err="1"/>
              <a:t>εβύζαξε</a:t>
            </a:r>
            <a:r>
              <a:rPr lang="el-GR" sz="1400" dirty="0"/>
              <a:t> το αίμα</a:t>
            </a:r>
            <a:br>
              <a:rPr lang="el-GR" sz="1400" dirty="0"/>
            </a:br>
            <a:r>
              <a:rPr lang="el-GR" sz="1400" dirty="0"/>
              <a:t>κι </a:t>
            </a:r>
            <a:r>
              <a:rPr lang="el-GR" sz="1400" dirty="0" err="1"/>
              <a:t>έβαλ</a:t>
            </a:r>
            <a:r>
              <a:rPr lang="el-GR" sz="1400" dirty="0"/>
              <a:t>' επάνω </a:t>
            </a:r>
            <a:r>
              <a:rPr lang="el-GR" sz="1400" b="1" u="sng" dirty="0">
                <a:solidFill>
                  <a:schemeClr val="accent6">
                    <a:lumMod val="50000"/>
                  </a:schemeClr>
                </a:solidFill>
              </a:rPr>
              <a:t>βότανα</a:t>
            </a:r>
            <a:r>
              <a:rPr lang="el-GR" sz="1400" u="sng" dirty="0"/>
              <a:t> </a:t>
            </a:r>
            <a:r>
              <a:rPr lang="el-GR" sz="1400" b="1" u="sng" dirty="0">
                <a:solidFill>
                  <a:schemeClr val="accent6">
                    <a:lumMod val="50000"/>
                  </a:schemeClr>
                </a:solidFill>
              </a:rPr>
              <a:t>πραϋντικά</a:t>
            </a:r>
            <a:r>
              <a:rPr lang="el-GR" sz="1400" u="sng" dirty="0"/>
              <a:t> </a:t>
            </a:r>
            <a:r>
              <a:rPr lang="el-GR" sz="1400" dirty="0"/>
              <a:t>γνωστά του,</a:t>
            </a:r>
            <a:br>
              <a:rPr lang="el-GR" sz="1400" dirty="0"/>
            </a:br>
            <a:r>
              <a:rPr lang="el-GR" sz="1400" dirty="0"/>
              <a:t>που ο Χείρων στον πατέρα του, σαν φίλος είχε δώσει.</a:t>
            </a:r>
            <a:endParaRPr lang="el-GR" dirty="0"/>
          </a:p>
          <a:p>
            <a:pPr algn="r">
              <a:lnSpc>
                <a:spcPct val="100000"/>
              </a:lnSpc>
            </a:pPr>
            <a:r>
              <a:rPr lang="el-GR" sz="1200" i="1" dirty="0"/>
              <a:t>(Ομήρου Ιλιάδα Δ’ 209-219. Μετάφραση: Ι. Πολυλά)</a:t>
            </a:r>
            <a:endParaRPr lang="en-US" sz="1200" i="1" dirty="0"/>
          </a:p>
        </p:txBody>
      </p:sp>
      <p:sp>
        <p:nvSpPr>
          <p:cNvPr id="3" name="TextBox 2">
            <a:extLst>
              <a:ext uri="{FF2B5EF4-FFF2-40B4-BE49-F238E27FC236}">
                <a16:creationId xmlns:a16="http://schemas.microsoft.com/office/drawing/2014/main" id="{818049F5-9579-477F-A77A-E3BDFE4A190E}"/>
              </a:ext>
            </a:extLst>
          </p:cNvPr>
          <p:cNvSpPr txBox="1"/>
          <p:nvPr/>
        </p:nvSpPr>
        <p:spPr>
          <a:xfrm>
            <a:off x="1039313" y="5055696"/>
            <a:ext cx="4464495" cy="1754326"/>
          </a:xfrm>
          <a:prstGeom prst="rect">
            <a:avLst/>
          </a:prstGeom>
          <a:solidFill>
            <a:schemeClr val="bg1"/>
          </a:solidFill>
          <a:ln w="19050">
            <a:solidFill>
              <a:schemeClr val="accent6">
                <a:lumMod val="50000"/>
              </a:schemeClr>
            </a:solidFill>
          </a:ln>
        </p:spPr>
        <p:txBody>
          <a:bodyPr wrap="square" rtlCol="0" anchor="ctr" anchorCtr="1">
            <a:spAutoFit/>
          </a:bodyPr>
          <a:lstStyle/>
          <a:p>
            <a:pPr algn="just"/>
            <a:r>
              <a:rPr lang="el-GR" sz="1200" dirty="0"/>
              <a:t>Ο Μενέλαος κατά τη μονομαχία του με τον Πάρη στον Τρωικό πόλεμο, πληγώνεται από το βέλος του Πανδάρου (επιδέξιου τοξοβόλου). Ο Αγαμέμνονας στους πιο πάνω στίχους απευθύνεται προς τον Μενέλαο λέγοντάς του πως η πληγή θα καταπραϋνθεί με τα βότανα. Διατάζει επίσης τον κήρυκα-αγγελιοφόρο του, τον </a:t>
            </a:r>
            <a:r>
              <a:rPr lang="el-GR" sz="1200" dirty="0" err="1"/>
              <a:t>Ταλβύθιο</a:t>
            </a:r>
            <a:r>
              <a:rPr lang="el-GR" sz="1200" dirty="0"/>
              <a:t> , να καλέσει τον </a:t>
            </a:r>
            <a:r>
              <a:rPr lang="el-GR" sz="1200" dirty="0" err="1"/>
              <a:t>Μαχάονα</a:t>
            </a:r>
            <a:r>
              <a:rPr lang="el-GR" sz="1200" dirty="0"/>
              <a:t>, γιο του Ασκληπιού. Ο </a:t>
            </a:r>
            <a:r>
              <a:rPr lang="el-GR" sz="1200" dirty="0" err="1"/>
              <a:t>Μαχάων</a:t>
            </a:r>
            <a:r>
              <a:rPr lang="el-GR" sz="1200" dirty="0"/>
              <a:t>, ο πρώτος χειρουργός τραύματος, μαζί με τον αδελφό του </a:t>
            </a:r>
            <a:r>
              <a:rPr lang="el-GR" sz="1200" dirty="0" err="1"/>
              <a:t>Ποδαλείριο</a:t>
            </a:r>
            <a:r>
              <a:rPr lang="el-GR" sz="1200" dirty="0"/>
              <a:t> συμμετείχαν στον Τρωικό πόλεμο περιθάλποντας τους τραυματίες Αχαιούς.  </a:t>
            </a:r>
            <a:endParaRPr lang="en-CY" sz="1200" dirty="0"/>
          </a:p>
        </p:txBody>
      </p:sp>
      <p:sp>
        <p:nvSpPr>
          <p:cNvPr id="6" name="TextBox 5">
            <a:extLst>
              <a:ext uri="{FF2B5EF4-FFF2-40B4-BE49-F238E27FC236}">
                <a16:creationId xmlns:a16="http://schemas.microsoft.com/office/drawing/2014/main" id="{6E0943E1-3B31-4210-B1B1-A8A4BA76C03D}"/>
              </a:ext>
            </a:extLst>
          </p:cNvPr>
          <p:cNvSpPr txBox="1"/>
          <p:nvPr/>
        </p:nvSpPr>
        <p:spPr>
          <a:xfrm>
            <a:off x="6022403" y="5276098"/>
            <a:ext cx="4944069" cy="461665"/>
          </a:xfrm>
          <a:prstGeom prst="rect">
            <a:avLst/>
          </a:prstGeom>
          <a:solidFill>
            <a:schemeClr val="bg1"/>
          </a:solidFill>
          <a:ln w="19050">
            <a:solidFill>
              <a:schemeClr val="accent6">
                <a:lumMod val="50000"/>
              </a:schemeClr>
            </a:solidFill>
          </a:ln>
        </p:spPr>
        <p:txBody>
          <a:bodyPr wrap="square" rtlCol="0" anchor="ctr" anchorCtr="1">
            <a:spAutoFit/>
          </a:bodyPr>
          <a:lstStyle/>
          <a:p>
            <a:pPr algn="ctr"/>
            <a:r>
              <a:rPr lang="el-GR" sz="1200" dirty="0"/>
              <a:t>Ο </a:t>
            </a:r>
            <a:r>
              <a:rPr lang="el-GR" sz="1200" dirty="0" err="1"/>
              <a:t>Μαχάων</a:t>
            </a:r>
            <a:r>
              <a:rPr lang="el-GR" sz="1200" dirty="0"/>
              <a:t> σπεύδει να φροντίσει με «βότανα πραϋντικά» την πληγή του Μενέλαου. </a:t>
            </a:r>
            <a:endParaRPr lang="en-CY" sz="1200" dirty="0"/>
          </a:p>
        </p:txBody>
      </p:sp>
    </p:spTree>
    <p:extLst>
      <p:ext uri="{BB962C8B-B14F-4D97-AF65-F5344CB8AC3E}">
        <p14:creationId xmlns:p14="http://schemas.microsoft.com/office/powerpoint/2010/main" val="40259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E3FBF5"/>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2AA38E-7FCC-45DC-965D-0B83882AD3CD}"/>
              </a:ext>
            </a:extLst>
          </p:cNvPr>
          <p:cNvSpPr>
            <a:spLocks noGrp="1"/>
          </p:cNvSpPr>
          <p:nvPr>
            <p:ph type="title"/>
          </p:nvPr>
        </p:nvSpPr>
        <p:spPr>
          <a:xfrm>
            <a:off x="2133473" y="81994"/>
            <a:ext cx="4464496" cy="864096"/>
          </a:xfrm>
          <a:solidFill>
            <a:schemeClr val="accent4">
              <a:lumMod val="40000"/>
              <a:lumOff val="60000"/>
            </a:schemeClr>
          </a:solidFill>
          <a:ln w="19050">
            <a:solidFill>
              <a:schemeClr val="accent6">
                <a:lumMod val="50000"/>
              </a:schemeClr>
            </a:solidFill>
          </a:ln>
        </p:spPr>
        <p:txBody>
          <a:bodyPr/>
          <a:lstStyle/>
          <a:p>
            <a:r>
              <a:rPr lang="el-GR" sz="2800" cap="all" dirty="0" err="1">
                <a:solidFill>
                  <a:schemeClr val="accent6">
                    <a:lumMod val="50000"/>
                  </a:schemeClr>
                </a:solidFill>
              </a:rPr>
              <a:t>Αρχαϊκη</a:t>
            </a:r>
            <a:r>
              <a:rPr lang="el-GR" sz="2800" cap="all" dirty="0">
                <a:solidFill>
                  <a:schemeClr val="accent6">
                    <a:lumMod val="50000"/>
                  </a:schemeClr>
                </a:solidFill>
              </a:rPr>
              <a:t> </a:t>
            </a:r>
            <a:r>
              <a:rPr lang="el-GR" sz="2800" cap="all" dirty="0" err="1">
                <a:solidFill>
                  <a:schemeClr val="accent6">
                    <a:lumMod val="50000"/>
                  </a:schemeClr>
                </a:solidFill>
              </a:rPr>
              <a:t>επικη</a:t>
            </a:r>
            <a:r>
              <a:rPr lang="el-GR" sz="2800" cap="all" dirty="0">
                <a:solidFill>
                  <a:schemeClr val="accent6">
                    <a:lumMod val="50000"/>
                  </a:schemeClr>
                </a:solidFill>
              </a:rPr>
              <a:t> </a:t>
            </a:r>
            <a:r>
              <a:rPr lang="el-GR" sz="2800" cap="all" dirty="0" err="1">
                <a:solidFill>
                  <a:schemeClr val="accent6">
                    <a:lumMod val="50000"/>
                  </a:schemeClr>
                </a:solidFill>
              </a:rPr>
              <a:t>ποιηση</a:t>
            </a:r>
            <a:br>
              <a:rPr lang="el-GR" sz="2800" cap="all" dirty="0">
                <a:solidFill>
                  <a:schemeClr val="accent6">
                    <a:lumMod val="50000"/>
                  </a:schemeClr>
                </a:solidFill>
              </a:rPr>
            </a:br>
            <a:r>
              <a:rPr lang="el-GR" sz="2800" cap="all" dirty="0">
                <a:solidFill>
                  <a:schemeClr val="accent6">
                    <a:lumMod val="50000"/>
                  </a:schemeClr>
                </a:solidFill>
              </a:rPr>
              <a:t>«</a:t>
            </a:r>
            <a:r>
              <a:rPr lang="el-GR" sz="2800" cap="all" dirty="0" err="1">
                <a:solidFill>
                  <a:schemeClr val="accent6">
                    <a:lumMod val="50000"/>
                  </a:schemeClr>
                </a:solidFill>
              </a:rPr>
              <a:t>Οδυσσεια</a:t>
            </a:r>
            <a:r>
              <a:rPr lang="el-GR" sz="2800" cap="all" dirty="0">
                <a:solidFill>
                  <a:schemeClr val="accent6">
                    <a:lumMod val="50000"/>
                  </a:schemeClr>
                </a:solidFill>
              </a:rPr>
              <a:t>», </a:t>
            </a:r>
            <a:r>
              <a:rPr lang="el-GR" sz="2800" cap="all" dirty="0" err="1">
                <a:solidFill>
                  <a:schemeClr val="accent6">
                    <a:lumMod val="50000"/>
                  </a:schemeClr>
                </a:solidFill>
              </a:rPr>
              <a:t>ραψωδια</a:t>
            </a:r>
            <a:r>
              <a:rPr lang="el-GR" sz="2800" cap="all" dirty="0">
                <a:solidFill>
                  <a:schemeClr val="accent6">
                    <a:lumMod val="50000"/>
                  </a:schemeClr>
                </a:solidFill>
              </a:rPr>
              <a:t> </a:t>
            </a:r>
            <a:r>
              <a:rPr lang="el-GR" sz="2400" cap="all" dirty="0">
                <a:solidFill>
                  <a:schemeClr val="accent6">
                    <a:lumMod val="50000"/>
                  </a:schemeClr>
                </a:solidFill>
              </a:rPr>
              <a:t>κ</a:t>
            </a:r>
            <a:endParaRPr lang="en-CY" dirty="0">
              <a:solidFill>
                <a:schemeClr val="accent6">
                  <a:lumMod val="50000"/>
                </a:schemeClr>
              </a:solidFill>
            </a:endParaRPr>
          </a:p>
        </p:txBody>
      </p:sp>
      <p:sp>
        <p:nvSpPr>
          <p:cNvPr id="8" name="TextBox 7">
            <a:extLst>
              <a:ext uri="{FF2B5EF4-FFF2-40B4-BE49-F238E27FC236}">
                <a16:creationId xmlns:a16="http://schemas.microsoft.com/office/drawing/2014/main" id="{BD614923-BE19-424E-8524-F774378F0F88}"/>
              </a:ext>
            </a:extLst>
          </p:cNvPr>
          <p:cNvSpPr txBox="1"/>
          <p:nvPr/>
        </p:nvSpPr>
        <p:spPr>
          <a:xfrm rot="10800000" flipH="1" flipV="1">
            <a:off x="7174532" y="93581"/>
            <a:ext cx="4165402" cy="5072799"/>
          </a:xfrm>
          <a:prstGeom prst="rect">
            <a:avLst/>
          </a:prstGeom>
          <a:solidFill>
            <a:schemeClr val="accent4">
              <a:lumMod val="40000"/>
              <a:lumOff val="60000"/>
            </a:schemeClr>
          </a:solidFill>
          <a:ln w="1905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nchor="ctr" anchorCtr="1">
            <a:spAutoFit/>
          </a:bodyPr>
          <a:lstStyle/>
          <a:p>
            <a:pPr>
              <a:lnSpc>
                <a:spcPct val="150000"/>
              </a:lnSpc>
            </a:pPr>
            <a:r>
              <a:rPr lang="el-GR" sz="1300" dirty="0"/>
              <a:t>[…] έμπα με τούτο το </a:t>
            </a:r>
            <a:r>
              <a:rPr lang="el-GR" sz="1300" b="1" u="sng" dirty="0">
                <a:solidFill>
                  <a:schemeClr val="accent6">
                    <a:lumMod val="50000"/>
                  </a:schemeClr>
                </a:solidFill>
              </a:rPr>
              <a:t>καλό βοτάνι</a:t>
            </a:r>
            <a:r>
              <a:rPr lang="el-GR" sz="1300" dirty="0"/>
              <a:t>, οπού σου δίδω,</a:t>
            </a:r>
          </a:p>
          <a:p>
            <a:pPr>
              <a:lnSpc>
                <a:spcPct val="150000"/>
              </a:lnSpc>
            </a:pPr>
            <a:r>
              <a:rPr lang="el-GR" sz="1300" dirty="0"/>
              <a:t>της Κίρκης μες τα δώματα, και αυτό </a:t>
            </a:r>
            <a:r>
              <a:rPr lang="el-GR" sz="1300" u="sng" dirty="0"/>
              <a:t>θα σε φυλάξει</a:t>
            </a:r>
            <a:r>
              <a:rPr lang="el-GR" sz="1300" dirty="0"/>
              <a:t>.</a:t>
            </a:r>
          </a:p>
          <a:p>
            <a:pPr>
              <a:lnSpc>
                <a:spcPct val="150000"/>
              </a:lnSpc>
            </a:pPr>
            <a:r>
              <a:rPr lang="el-GR" sz="1300" dirty="0"/>
              <a:t>και όλα τα ολέθρια θα σου ειπώ σοφίσματα της Κίρκης·</a:t>
            </a:r>
          </a:p>
          <a:p>
            <a:pPr>
              <a:lnSpc>
                <a:spcPct val="150000"/>
              </a:lnSpc>
            </a:pPr>
            <a:r>
              <a:rPr lang="el-GR" sz="1300" dirty="0"/>
              <a:t>μίγμα θα </a:t>
            </a:r>
            <a:r>
              <a:rPr lang="el-GR" sz="1300" dirty="0" err="1"/>
              <a:t>φθιάσει</a:t>
            </a:r>
            <a:r>
              <a:rPr lang="el-GR" sz="1300" dirty="0"/>
              <a:t> και εις αυτό </a:t>
            </a:r>
            <a:r>
              <a:rPr lang="el-GR" sz="1300" b="1" dirty="0">
                <a:solidFill>
                  <a:schemeClr val="accent6">
                    <a:lumMod val="50000"/>
                  </a:schemeClr>
                </a:solidFill>
              </a:rPr>
              <a:t>βοτάνια </a:t>
            </a:r>
            <a:r>
              <a:rPr lang="el-GR" sz="1300" dirty="0"/>
              <a:t>θα σου ρίξει·</a:t>
            </a:r>
          </a:p>
          <a:p>
            <a:pPr>
              <a:lnSpc>
                <a:spcPct val="150000"/>
              </a:lnSpc>
            </a:pPr>
            <a:r>
              <a:rPr lang="el-GR" sz="1300" dirty="0"/>
              <a:t>αλλά </a:t>
            </a:r>
            <a:r>
              <a:rPr lang="el-GR" sz="1300" b="1" dirty="0">
                <a:solidFill>
                  <a:schemeClr val="accent6">
                    <a:lumMod val="50000"/>
                  </a:schemeClr>
                </a:solidFill>
              </a:rPr>
              <a:t>τα μάγια </a:t>
            </a:r>
            <a:r>
              <a:rPr lang="el-GR" sz="1300" dirty="0"/>
              <a:t>της εσέ να πιάσουν δεν θ' αφήσει</a:t>
            </a:r>
          </a:p>
          <a:p>
            <a:pPr>
              <a:lnSpc>
                <a:spcPct val="150000"/>
              </a:lnSpc>
            </a:pPr>
            <a:r>
              <a:rPr lang="el-GR" sz="1300" b="1" u="sng" dirty="0">
                <a:solidFill>
                  <a:schemeClr val="accent6">
                    <a:lumMod val="50000"/>
                  </a:schemeClr>
                </a:solidFill>
              </a:rPr>
              <a:t>το βότανό </a:t>
            </a:r>
            <a:r>
              <a:rPr lang="el-GR" sz="1300" dirty="0"/>
              <a:t>μου το </a:t>
            </a:r>
            <a:r>
              <a:rPr lang="el-GR" sz="1300" b="1" u="sng" dirty="0">
                <a:solidFill>
                  <a:schemeClr val="accent6">
                    <a:lumMod val="50000"/>
                  </a:schemeClr>
                </a:solidFill>
              </a:rPr>
              <a:t>καλό</a:t>
            </a:r>
            <a:r>
              <a:rPr lang="el-GR" sz="1300" dirty="0"/>
              <a:t>· και μάθε τ' </a:t>
            </a:r>
            <a:r>
              <a:rPr lang="el-GR" sz="1300" dirty="0" err="1"/>
              <a:t>άλλ</a:t>
            </a:r>
            <a:r>
              <a:rPr lang="el-GR" sz="1300" dirty="0"/>
              <a:t>' ακόμη·</a:t>
            </a:r>
          </a:p>
          <a:p>
            <a:pPr>
              <a:lnSpc>
                <a:spcPct val="150000"/>
              </a:lnSpc>
            </a:pPr>
            <a:r>
              <a:rPr lang="el-GR" sz="1300" dirty="0" err="1"/>
              <a:t>άμ</a:t>
            </a:r>
            <a:r>
              <a:rPr lang="el-GR" sz="1300" dirty="0"/>
              <a:t>' </a:t>
            </a:r>
            <a:r>
              <a:rPr lang="el-GR" sz="1300" dirty="0" err="1"/>
              <a:t>έλθ</a:t>
            </a:r>
            <a:r>
              <a:rPr lang="el-GR" sz="1300" dirty="0"/>
              <a:t>' η Κίρκη με μακρύ ραβδί να σε κτυπήσει,</a:t>
            </a:r>
          </a:p>
          <a:p>
            <a:pPr>
              <a:lnSpc>
                <a:spcPct val="150000"/>
              </a:lnSpc>
            </a:pPr>
            <a:r>
              <a:rPr lang="el-GR" sz="1300" dirty="0"/>
              <a:t>απ' το πλευρό σου </a:t>
            </a:r>
            <a:r>
              <a:rPr lang="el-GR" sz="1300" dirty="0" err="1"/>
              <a:t>σύρ</a:t>
            </a:r>
            <a:r>
              <a:rPr lang="el-GR" sz="1300" dirty="0"/>
              <a:t>' ευθύς τ' </a:t>
            </a:r>
            <a:r>
              <a:rPr lang="el-GR" sz="1300" dirty="0" err="1"/>
              <a:t>ακονητό</a:t>
            </a:r>
            <a:r>
              <a:rPr lang="el-GR" sz="1300" dirty="0"/>
              <a:t> σπαθί σου,</a:t>
            </a:r>
          </a:p>
          <a:p>
            <a:pPr>
              <a:lnSpc>
                <a:spcPct val="150000"/>
              </a:lnSpc>
            </a:pPr>
            <a:r>
              <a:rPr lang="el-GR" sz="1300" dirty="0"/>
              <a:t>στην Κίρκη ρίξου ως άνθρωπος, που αίμα ορμά να χύσει· </a:t>
            </a:r>
          </a:p>
          <a:p>
            <a:pPr>
              <a:lnSpc>
                <a:spcPct val="150000"/>
              </a:lnSpc>
            </a:pPr>
            <a:r>
              <a:rPr lang="el-GR" sz="1300" dirty="0"/>
              <a:t>[…]Είπε, και ανέσπασε απ' την γη το </a:t>
            </a:r>
            <a:r>
              <a:rPr lang="el-GR" sz="1300" b="1" dirty="0" err="1">
                <a:solidFill>
                  <a:schemeClr val="accent6">
                    <a:lumMod val="50000"/>
                  </a:schemeClr>
                </a:solidFill>
              </a:rPr>
              <a:t>βόταν</a:t>
            </a:r>
            <a:r>
              <a:rPr lang="el-GR" sz="1300" b="1" dirty="0">
                <a:solidFill>
                  <a:schemeClr val="accent6">
                    <a:lumMod val="50000"/>
                  </a:schemeClr>
                </a:solidFill>
              </a:rPr>
              <a:t>'</a:t>
            </a:r>
            <a:r>
              <a:rPr lang="el-GR" sz="1300" dirty="0"/>
              <a:t> ο </a:t>
            </a:r>
            <a:r>
              <a:rPr lang="el-GR" sz="1300" dirty="0" err="1"/>
              <a:t>Αργοφόνος</a:t>
            </a:r>
            <a:r>
              <a:rPr lang="el-GR" sz="1300" dirty="0"/>
              <a:t>,</a:t>
            </a:r>
          </a:p>
          <a:p>
            <a:pPr>
              <a:lnSpc>
                <a:spcPct val="150000"/>
              </a:lnSpc>
            </a:pPr>
            <a:r>
              <a:rPr lang="el-GR" sz="1300" dirty="0"/>
              <a:t>μου το '</a:t>
            </a:r>
            <a:r>
              <a:rPr lang="el-GR" sz="1300" dirty="0" err="1"/>
              <a:t>δωσε</a:t>
            </a:r>
            <a:r>
              <a:rPr lang="el-GR" sz="1300" dirty="0"/>
              <a:t> και </a:t>
            </a:r>
            <a:r>
              <a:rPr lang="el-GR" sz="1300" dirty="0" err="1"/>
              <a:t>μόδειξε</a:t>
            </a:r>
            <a:r>
              <a:rPr lang="el-GR" sz="1300" dirty="0"/>
              <a:t> το κάθε ιδίωμά του·</a:t>
            </a:r>
          </a:p>
          <a:p>
            <a:pPr>
              <a:lnSpc>
                <a:spcPct val="150000"/>
              </a:lnSpc>
            </a:pPr>
            <a:r>
              <a:rPr lang="el-GR" sz="1300" dirty="0"/>
              <a:t>η ρίζα του είναι ολόμαυρη, </a:t>
            </a:r>
            <a:r>
              <a:rPr lang="el-GR" sz="1300" dirty="0" err="1"/>
              <a:t>λευκόν</a:t>
            </a:r>
            <a:r>
              <a:rPr lang="el-GR" sz="1300" dirty="0"/>
              <a:t> ως γάλα τ' άνθος.</a:t>
            </a:r>
          </a:p>
          <a:p>
            <a:pPr>
              <a:lnSpc>
                <a:spcPct val="150000"/>
              </a:lnSpc>
            </a:pPr>
            <a:r>
              <a:rPr lang="el-GR" sz="1300" b="1" dirty="0" err="1">
                <a:solidFill>
                  <a:schemeClr val="accent6">
                    <a:lumMod val="50000"/>
                  </a:schemeClr>
                </a:solidFill>
              </a:rPr>
              <a:t>μώλυ</a:t>
            </a:r>
            <a:r>
              <a:rPr lang="el-GR" sz="1300" dirty="0"/>
              <a:t> το λέγουν οι θεοί· κακά το ξεριζώνει </a:t>
            </a:r>
          </a:p>
          <a:p>
            <a:pPr>
              <a:lnSpc>
                <a:spcPct val="150000"/>
              </a:lnSpc>
            </a:pPr>
            <a:r>
              <a:rPr lang="el-GR" sz="1200" dirty="0"/>
              <a:t>άνδρας θνητός· </a:t>
            </a:r>
          </a:p>
          <a:p>
            <a:pPr algn="r">
              <a:lnSpc>
                <a:spcPct val="150000"/>
              </a:lnSpc>
            </a:pPr>
            <a:r>
              <a:rPr lang="el-GR" sz="1200" i="1" dirty="0"/>
              <a:t>(Ομήρου Οδύσσεια κ’ 287-298, 302-306  </a:t>
            </a:r>
          </a:p>
          <a:p>
            <a:pPr>
              <a:lnSpc>
                <a:spcPct val="150000"/>
              </a:lnSpc>
            </a:pPr>
            <a:r>
              <a:rPr lang="el-GR" sz="1200" i="1" dirty="0"/>
              <a:t>                                                             Μετάφραση: Ι. Πολυλά)</a:t>
            </a:r>
            <a:endParaRPr lang="en-US" sz="1200" i="1" dirty="0"/>
          </a:p>
          <a:p>
            <a:pPr>
              <a:lnSpc>
                <a:spcPct val="150000"/>
              </a:lnSpc>
            </a:pPr>
            <a:endParaRPr lang="en-CY" sz="1200" dirty="0"/>
          </a:p>
        </p:txBody>
      </p:sp>
      <p:sp>
        <p:nvSpPr>
          <p:cNvPr id="11" name="TextBox 10">
            <a:extLst>
              <a:ext uri="{FF2B5EF4-FFF2-40B4-BE49-F238E27FC236}">
                <a16:creationId xmlns:a16="http://schemas.microsoft.com/office/drawing/2014/main" id="{E1CFFBC5-F8F0-44DC-8D1A-C719F4AEE16E}"/>
              </a:ext>
            </a:extLst>
          </p:cNvPr>
          <p:cNvSpPr txBox="1"/>
          <p:nvPr/>
        </p:nvSpPr>
        <p:spPr>
          <a:xfrm>
            <a:off x="2133972" y="1124744"/>
            <a:ext cx="4464496" cy="3323987"/>
          </a:xfrm>
          <a:prstGeom prst="rect">
            <a:avLst/>
          </a:prstGeom>
          <a:solidFill>
            <a:schemeClr val="accent4">
              <a:lumMod val="40000"/>
              <a:lumOff val="60000"/>
            </a:schemeClr>
          </a:solidFill>
          <a:ln w="19050">
            <a:solidFill>
              <a:schemeClr val="accent6">
                <a:lumMod val="50000"/>
              </a:schemeClr>
            </a:solidFill>
          </a:ln>
        </p:spPr>
        <p:txBody>
          <a:bodyPr wrap="square" rtlCol="0" anchor="ctr" anchorCtr="1">
            <a:spAutoFit/>
          </a:bodyPr>
          <a:lstStyle/>
          <a:p>
            <a:pPr>
              <a:lnSpc>
                <a:spcPct val="150000"/>
              </a:lnSpc>
            </a:pPr>
            <a:r>
              <a:rPr lang="el-GR" sz="1400" dirty="0"/>
              <a:t>Είπε, κι εκείνοι εφώναξαν σφικτά και την </a:t>
            </a:r>
            <a:r>
              <a:rPr lang="el-GR" sz="1400" dirty="0" err="1"/>
              <a:t>εκράξαν</a:t>
            </a:r>
            <a:r>
              <a:rPr lang="el-GR" sz="1400" dirty="0"/>
              <a:t>.</a:t>
            </a:r>
          </a:p>
          <a:p>
            <a:pPr>
              <a:lnSpc>
                <a:spcPct val="150000"/>
              </a:lnSpc>
            </a:pPr>
            <a:r>
              <a:rPr lang="el-GR" sz="1400" dirty="0"/>
              <a:t>και αυτή </a:t>
            </a:r>
            <a:r>
              <a:rPr lang="el-GR" sz="1400" dirty="0" err="1"/>
              <a:t>πετάχθη</a:t>
            </a:r>
            <a:r>
              <a:rPr lang="el-GR" sz="1400" dirty="0"/>
              <a:t> και άνοιξε τες φωτοβόλες θύρες,</a:t>
            </a:r>
          </a:p>
          <a:p>
            <a:pPr>
              <a:lnSpc>
                <a:spcPct val="150000"/>
              </a:lnSpc>
            </a:pPr>
            <a:r>
              <a:rPr lang="el-GR" sz="1400" dirty="0"/>
              <a:t>και τους καλούσε· αστόχαστα κατόπι επήγαν όλοι·</a:t>
            </a:r>
          </a:p>
          <a:p>
            <a:pPr>
              <a:lnSpc>
                <a:spcPct val="150000"/>
              </a:lnSpc>
            </a:pPr>
            <a:r>
              <a:rPr lang="el-GR" sz="1400" dirty="0" err="1"/>
              <a:t>έμειν</a:t>
            </a:r>
            <a:r>
              <a:rPr lang="el-GR" sz="1400" dirty="0"/>
              <a:t>' </a:t>
            </a:r>
            <a:r>
              <a:rPr lang="el-GR" sz="1400" dirty="0" err="1"/>
              <a:t>οπίσ</a:t>
            </a:r>
            <a:r>
              <a:rPr lang="el-GR" sz="1400" dirty="0"/>
              <a:t>' ο Ευρύλοχος, ότι </a:t>
            </a:r>
            <a:r>
              <a:rPr lang="el-GR" sz="1400" dirty="0" err="1"/>
              <a:t>εδοκήθη</a:t>
            </a:r>
            <a:r>
              <a:rPr lang="el-GR" sz="1400" dirty="0"/>
              <a:t> </a:t>
            </a:r>
            <a:r>
              <a:rPr lang="el-GR" sz="1400" dirty="0" err="1"/>
              <a:t>απάτην</a:t>
            </a:r>
            <a:r>
              <a:rPr lang="el-GR" sz="1400" dirty="0"/>
              <a:t>.</a:t>
            </a:r>
          </a:p>
          <a:p>
            <a:pPr>
              <a:lnSpc>
                <a:spcPct val="150000"/>
              </a:lnSpc>
            </a:pPr>
            <a:r>
              <a:rPr lang="el-GR" sz="1400" dirty="0"/>
              <a:t>και </a:t>
            </a:r>
            <a:r>
              <a:rPr lang="el-GR" sz="1400" dirty="0" err="1"/>
              <a:t>μέσ</a:t>
            </a:r>
            <a:r>
              <a:rPr lang="el-GR" sz="1400" dirty="0"/>
              <a:t>' αυτή τους οδηγεί, εις θρόνους τους καθίζει,</a:t>
            </a:r>
          </a:p>
          <a:p>
            <a:pPr>
              <a:lnSpc>
                <a:spcPct val="150000"/>
              </a:lnSpc>
            </a:pPr>
            <a:r>
              <a:rPr lang="el-GR" sz="1400" dirty="0"/>
              <a:t>και τους ζυμώνει μ' άλευρα τυρί και ξανθό μέλι</a:t>
            </a:r>
          </a:p>
          <a:p>
            <a:pPr>
              <a:lnSpc>
                <a:spcPct val="150000"/>
              </a:lnSpc>
            </a:pPr>
            <a:r>
              <a:rPr lang="el-GR" sz="1400" dirty="0"/>
              <a:t>με κρασί </a:t>
            </a:r>
            <a:r>
              <a:rPr lang="el-GR" sz="1400" dirty="0" err="1"/>
              <a:t>Πράμνειο</a:t>
            </a:r>
            <a:r>
              <a:rPr lang="el-GR" sz="1400" dirty="0"/>
              <a:t>· κι </a:t>
            </a:r>
            <a:r>
              <a:rPr lang="el-GR" sz="1400" dirty="0" err="1"/>
              <a:t>έσμιγεν</a:t>
            </a:r>
            <a:r>
              <a:rPr lang="el-GR" sz="1400" dirty="0"/>
              <a:t> εις το φαγί </a:t>
            </a:r>
            <a:r>
              <a:rPr lang="el-GR" sz="1400" b="1" u="sng" dirty="0">
                <a:solidFill>
                  <a:schemeClr val="accent6">
                    <a:lumMod val="50000"/>
                  </a:schemeClr>
                </a:solidFill>
              </a:rPr>
              <a:t>βοτάνια</a:t>
            </a:r>
          </a:p>
          <a:p>
            <a:pPr>
              <a:lnSpc>
                <a:spcPct val="150000"/>
              </a:lnSpc>
            </a:pPr>
            <a:r>
              <a:rPr lang="el-GR" sz="1400" b="1" u="sng" dirty="0">
                <a:solidFill>
                  <a:schemeClr val="accent6">
                    <a:lumMod val="50000"/>
                  </a:schemeClr>
                </a:solidFill>
              </a:rPr>
              <a:t>φθοροποιά</a:t>
            </a:r>
            <a:r>
              <a:rPr lang="el-GR" sz="1400" dirty="0"/>
              <a:t>, να λησμονούν καθόλου την πατρίδα. </a:t>
            </a:r>
          </a:p>
          <a:p>
            <a:pPr algn="r"/>
            <a:endParaRPr lang="el-GR" sz="1200" i="1" dirty="0"/>
          </a:p>
          <a:p>
            <a:pPr algn="r"/>
            <a:r>
              <a:rPr lang="el-GR" sz="1200" i="1" dirty="0"/>
              <a:t>(Ομήρου Οδύσσεια κ’ 229-236. Μετάφραση: Ι. Πολυλά)</a:t>
            </a:r>
            <a:endParaRPr lang="en-US" sz="1200" i="1" dirty="0"/>
          </a:p>
          <a:p>
            <a:endParaRPr lang="en-CY" dirty="0"/>
          </a:p>
        </p:txBody>
      </p:sp>
      <p:sp>
        <p:nvSpPr>
          <p:cNvPr id="12" name="TextBox 11">
            <a:extLst>
              <a:ext uri="{FF2B5EF4-FFF2-40B4-BE49-F238E27FC236}">
                <a16:creationId xmlns:a16="http://schemas.microsoft.com/office/drawing/2014/main" id="{88928E42-3766-4AB7-BE61-F61C95BFDDF1}"/>
              </a:ext>
            </a:extLst>
          </p:cNvPr>
          <p:cNvSpPr txBox="1"/>
          <p:nvPr/>
        </p:nvSpPr>
        <p:spPr>
          <a:xfrm>
            <a:off x="7167944" y="5290732"/>
            <a:ext cx="4139189" cy="1448666"/>
          </a:xfrm>
          <a:prstGeom prst="rect">
            <a:avLst/>
          </a:prstGeom>
          <a:solidFill>
            <a:schemeClr val="accent4">
              <a:lumMod val="40000"/>
              <a:lumOff val="60000"/>
            </a:schemeClr>
          </a:solidFill>
          <a:ln>
            <a:solidFill>
              <a:schemeClr val="accent6">
                <a:lumMod val="50000"/>
              </a:schemeClr>
            </a:solidFill>
          </a:ln>
        </p:spPr>
        <p:txBody>
          <a:bodyPr wrap="square" rtlCol="0" anchor="ctr" anchorCtr="1">
            <a:spAutoFit/>
          </a:bodyPr>
          <a:lstStyle/>
          <a:p>
            <a:pPr algn="just">
              <a:lnSpc>
                <a:spcPct val="150000"/>
              </a:lnSpc>
            </a:pPr>
            <a:r>
              <a:rPr lang="el-GR" sz="1200" dirty="0"/>
              <a:t>Ο Ερμής συναντά τον Οδυσσέα, καθώς κατευθύνεται στο ανάκτορο της Κίρκης δίνοντάς του ένα καλό βοτάνι (το λεγόμενο </a:t>
            </a:r>
            <a:r>
              <a:rPr lang="el-GR" sz="1200" dirty="0" err="1"/>
              <a:t>μώλυ</a:t>
            </a:r>
            <a:r>
              <a:rPr lang="el-GR" sz="1200" dirty="0"/>
              <a:t>) ως αντίδοτο στα μαγικά τεχνάσματα της Κίρκης. Το </a:t>
            </a:r>
            <a:r>
              <a:rPr lang="el-GR" sz="1200" dirty="0" err="1"/>
              <a:t>μώλυ</a:t>
            </a:r>
            <a:r>
              <a:rPr lang="el-GR" sz="1200" dirty="0"/>
              <a:t> ήταν βότανο με μαύρη ρίζα και λευκά σαν γάλα άνθη. Δύσκολα μπορούσαν να το ξεριζώσουν οι θνητοί. </a:t>
            </a:r>
          </a:p>
        </p:txBody>
      </p:sp>
      <p:sp>
        <p:nvSpPr>
          <p:cNvPr id="13" name="TextBox 12">
            <a:extLst>
              <a:ext uri="{FF2B5EF4-FFF2-40B4-BE49-F238E27FC236}">
                <a16:creationId xmlns:a16="http://schemas.microsoft.com/office/drawing/2014/main" id="{B3A34A07-0557-4A50-A09E-255CAFE95A63}"/>
              </a:ext>
            </a:extLst>
          </p:cNvPr>
          <p:cNvSpPr txBox="1"/>
          <p:nvPr/>
        </p:nvSpPr>
        <p:spPr>
          <a:xfrm>
            <a:off x="7966620" y="4565630"/>
            <a:ext cx="184731" cy="369332"/>
          </a:xfrm>
          <a:prstGeom prst="rect">
            <a:avLst/>
          </a:prstGeom>
          <a:noFill/>
          <a:ln>
            <a:solidFill>
              <a:schemeClr val="tx2">
                <a:lumMod val="20000"/>
                <a:lumOff val="80000"/>
              </a:schemeClr>
            </a:solidFill>
          </a:ln>
        </p:spPr>
        <p:txBody>
          <a:bodyPr wrap="none" rtlCol="0" anchor="ctr" anchorCtr="1">
            <a:spAutoFit/>
          </a:bodyPr>
          <a:lstStyle/>
          <a:p>
            <a:endParaRPr lang="en-CY" dirty="0"/>
          </a:p>
        </p:txBody>
      </p:sp>
      <p:sp>
        <p:nvSpPr>
          <p:cNvPr id="15" name="TextBox 14">
            <a:extLst>
              <a:ext uri="{FF2B5EF4-FFF2-40B4-BE49-F238E27FC236}">
                <a16:creationId xmlns:a16="http://schemas.microsoft.com/office/drawing/2014/main" id="{1BA7B025-1CAD-4DA5-9AA5-9BD998126EE1}"/>
              </a:ext>
            </a:extLst>
          </p:cNvPr>
          <p:cNvSpPr txBox="1"/>
          <p:nvPr/>
        </p:nvSpPr>
        <p:spPr>
          <a:xfrm>
            <a:off x="2133972" y="4627417"/>
            <a:ext cx="4464496" cy="2002664"/>
          </a:xfrm>
          <a:prstGeom prst="rect">
            <a:avLst/>
          </a:prstGeom>
          <a:solidFill>
            <a:schemeClr val="accent4">
              <a:lumMod val="40000"/>
              <a:lumOff val="60000"/>
            </a:schemeClr>
          </a:solidFill>
          <a:ln>
            <a:solidFill>
              <a:schemeClr val="accent6">
                <a:lumMod val="50000"/>
              </a:schemeClr>
            </a:solidFill>
          </a:ln>
        </p:spPr>
        <p:txBody>
          <a:bodyPr wrap="square" rtlCol="0" anchor="ctr" anchorCtr="1">
            <a:spAutoFit/>
          </a:bodyPr>
          <a:lstStyle/>
          <a:p>
            <a:pPr>
              <a:lnSpc>
                <a:spcPct val="150000"/>
              </a:lnSpc>
            </a:pPr>
            <a:r>
              <a:rPr lang="el-GR" sz="1200" dirty="0"/>
              <a:t>Η μάγισσα Κίρκη βασίλευε στη μυθική νήσο </a:t>
            </a:r>
            <a:r>
              <a:rPr lang="el-GR" sz="1200" dirty="0" err="1"/>
              <a:t>Αιαία</a:t>
            </a:r>
            <a:r>
              <a:rPr lang="el-GR" sz="1200" dirty="0"/>
              <a:t> (Αία). Γνώριζε πολλά για τα βότανα και τις επιδράσεις τους, μεταμορφώνοντας σε ζώα όσους θεωρούσε απειλή/ εχθρούς ή όσους την </a:t>
            </a:r>
            <a:r>
              <a:rPr lang="el-GR" sz="1200" dirty="0" err="1"/>
              <a:t>προσέβαλλαν</a:t>
            </a:r>
            <a:r>
              <a:rPr lang="el-GR" sz="1200" dirty="0"/>
              <a:t>. Οι σύντροφοι του Οδυσσέα, πλην του Ευρύλοχου, ο οποίος υποπτεύεται την παγίδα, τρώνε από τον μαγικό κυκεώνα, ζυμωμένο με φθοροποιά βοτάνια. Έπειτα, η Κίρκη αγγίζοντάς τους με το μαγικό της ραβδί, τους μεταμορφώνει σε γουρούνια. </a:t>
            </a:r>
            <a:endParaRPr lang="en-CY" sz="1200" dirty="0"/>
          </a:p>
        </p:txBody>
      </p:sp>
      <p:pic>
        <p:nvPicPr>
          <p:cNvPr id="16" name="Picture 15">
            <a:extLst>
              <a:ext uri="{FF2B5EF4-FFF2-40B4-BE49-F238E27FC236}">
                <a16:creationId xmlns:a16="http://schemas.microsoft.com/office/drawing/2014/main" id="{A4A98776-F2AA-44CB-8CDF-CDBEDC50C94A}"/>
              </a:ext>
            </a:extLst>
          </p:cNvPr>
          <p:cNvPicPr>
            <a:picLocks noChangeAspect="1"/>
          </p:cNvPicPr>
          <p:nvPr/>
        </p:nvPicPr>
        <p:blipFill>
          <a:blip r:embed="rId2"/>
          <a:stretch>
            <a:fillRect/>
          </a:stretch>
        </p:blipFill>
        <p:spPr>
          <a:xfrm rot="16200000">
            <a:off x="-2503111" y="2526023"/>
            <a:ext cx="6858000" cy="1805955"/>
          </a:xfrm>
          <a:prstGeom prst="rect">
            <a:avLst/>
          </a:prstGeom>
        </p:spPr>
      </p:pic>
    </p:spTree>
    <p:extLst>
      <p:ext uri="{BB962C8B-B14F-4D97-AF65-F5344CB8AC3E}">
        <p14:creationId xmlns:p14="http://schemas.microsoft.com/office/powerpoint/2010/main" val="250620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harmacy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Pharmacy design slides.potx" id="{BDD4D5A3-0C20-4887-95F2-BFAB47634035}" vid="{397845B7-7EB0-4CC3-ABEB-6754AD0875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Pharmacy design slides</Template>
  <TotalTime>1811</TotalTime>
  <Words>4336</Words>
  <Application>Microsoft Macintosh PowerPoint</Application>
  <PresentationFormat>Custom</PresentationFormat>
  <Paragraphs>245</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Cambria</vt:lpstr>
      <vt:lpstr>Euphemia</vt:lpstr>
      <vt:lpstr>fira sans</vt:lpstr>
      <vt:lpstr>Franklin Gothic Book</vt:lpstr>
      <vt:lpstr>Times New Roman</vt:lpstr>
      <vt:lpstr>Wingdings</vt:lpstr>
      <vt:lpstr>Pharmacy design template</vt:lpstr>
      <vt:lpstr>  Η χρήση των βοτάνων</vt:lpstr>
      <vt:lpstr>Ετυμολογία της λέξης φάρμακο</vt:lpstr>
      <vt:lpstr>PowerPoint Presentation</vt:lpstr>
      <vt:lpstr>Φάσεις της χρήσης του φαρμάκου </vt:lpstr>
      <vt:lpstr>Φάσεις της χρήσης του φαρμάκου  </vt:lpstr>
      <vt:lpstr>   Αναφορές της χρήσης των βοτάνων στην…</vt:lpstr>
      <vt:lpstr>Αρχαια Ελληνικη Μυθολογια </vt:lpstr>
      <vt:lpstr>ΑρχαΪΚΗ επικη ποιηση «ιλιαδα», ραψωδια δ΄</vt:lpstr>
      <vt:lpstr>Αρχαϊκη επικη ποιηση «Οδυσσεια», ραψωδια κ</vt:lpstr>
      <vt:lpstr>Αρχαϊκη επικη ποιηση «Οδυσσεια», ραψωδια κ</vt:lpstr>
      <vt:lpstr>Μέτρο και σεβασμός στη δύναμη της φύσης </vt:lpstr>
      <vt:lpstr> Αναφορά της χρήσης των βοτάνων  στην Καινή Διαθήκη                                                (κατὰ Λουκᾶν Ευαγγέλιον 11, 37-54) </vt:lpstr>
      <vt:lpstr>PowerPoint Presentation</vt:lpstr>
      <vt:lpstr>Αναφορά στην Καινή Διαθήκη των αρωματικών φυτών: δυόσμου &amp; απήγανου                                                                                                                                                     (κατὰ Λουκᾶν Ευαγγέλιον 11, 37-54)  Απήγανος: αειθαλές αρωματικό φυτό που συναντάται αυτοφυές σε περιοχές της Ν. Ευρώπης και Β. Αφρικής. Θεωρείται από κάποιους πως ήταν το φυτό που έσωσε τον Οδυσσέα από τα μάγια της Κίρκης. ↓</vt:lpstr>
      <vt:lpstr>  Απήγανος: ιδιότητες-χρήση-εφαρμογές</vt:lpstr>
      <vt:lpstr>   Αναφορές της χρήσης των βοτάνων στη λογοτεχνία</vt:lpstr>
      <vt:lpstr>PowerPoint Presentation</vt:lpstr>
      <vt:lpstr>Ανθρωπολογικα κριτηρια στη χρηση του φαρμακου…</vt:lpstr>
      <vt:lpstr>  Βότανα και μαγγανεία</vt:lpstr>
      <vt:lpstr>  Βότανα και μαγγανεία</vt:lpstr>
      <vt:lpstr>  Βότανα και μαγγανεία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Στέλλα Παναγιώτου</dc:creator>
  <cp:lastModifiedBy>George Zaggoulos</cp:lastModifiedBy>
  <cp:revision>311</cp:revision>
  <dcterms:created xsi:type="dcterms:W3CDTF">2023-02-09T07:23:12Z</dcterms:created>
  <dcterms:modified xsi:type="dcterms:W3CDTF">2023-05-17T07:48:45Z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