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91" r:id="rId2"/>
    <p:sldId id="257" r:id="rId3"/>
    <p:sldId id="344" r:id="rId4"/>
    <p:sldId id="310" r:id="rId5"/>
    <p:sldId id="267" r:id="rId6"/>
    <p:sldId id="292" r:id="rId7"/>
    <p:sldId id="343" r:id="rId8"/>
    <p:sldId id="309" r:id="rId9"/>
    <p:sldId id="346" r:id="rId10"/>
    <p:sldId id="348" r:id="rId11"/>
    <p:sldId id="349" r:id="rId12"/>
    <p:sldId id="350" r:id="rId13"/>
    <p:sldId id="319" r:id="rId14"/>
    <p:sldId id="293" r:id="rId15"/>
    <p:sldId id="318" r:id="rId16"/>
    <p:sldId id="320" r:id="rId17"/>
    <p:sldId id="335" r:id="rId18"/>
    <p:sldId id="324" r:id="rId19"/>
    <p:sldId id="289" r:id="rId20"/>
    <p:sldId id="295" r:id="rId21"/>
    <p:sldId id="290" r:id="rId22"/>
    <p:sldId id="268" r:id="rId23"/>
    <p:sldId id="294" r:id="rId24"/>
    <p:sldId id="266" r:id="rId25"/>
    <p:sldId id="262" r:id="rId26"/>
    <p:sldId id="277" r:id="rId27"/>
    <p:sldId id="276" r:id="rId28"/>
    <p:sldId id="306" r:id="rId29"/>
    <p:sldId id="281" r:id="rId30"/>
    <p:sldId id="285" r:id="rId31"/>
    <p:sldId id="288" r:id="rId32"/>
    <p:sldId id="286" r:id="rId33"/>
    <p:sldId id="280" r:id="rId34"/>
    <p:sldId id="314" r:id="rId35"/>
    <p:sldId id="312" r:id="rId36"/>
    <p:sldId id="282" r:id="rId37"/>
    <p:sldId id="311" r:id="rId38"/>
    <p:sldId id="342" r:id="rId39"/>
    <p:sldId id="283" r:id="rId40"/>
    <p:sldId id="313" r:id="rId41"/>
    <p:sldId id="340" r:id="rId42"/>
    <p:sldId id="338" r:id="rId43"/>
    <p:sldId id="279" r:id="rId44"/>
    <p:sldId id="271" r:id="rId45"/>
    <p:sldId id="278" r:id="rId46"/>
    <p:sldId id="315" r:id="rId47"/>
    <p:sldId id="345" r:id="rId48"/>
    <p:sldId id="302" r:id="rId49"/>
    <p:sldId id="316" r:id="rId50"/>
    <p:sldId id="272" r:id="rId51"/>
    <p:sldId id="317" r:id="rId52"/>
    <p:sldId id="301" r:id="rId53"/>
    <p:sldId id="300" r:id="rId54"/>
    <p:sldId id="263" r:id="rId55"/>
    <p:sldId id="296" r:id="rId56"/>
    <p:sldId id="305" r:id="rId57"/>
    <p:sldId id="264" r:id="rId58"/>
    <p:sldId id="275" r:id="rId59"/>
    <p:sldId id="298" r:id="rId60"/>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45"/>
    <p:restoredTop sz="94693"/>
  </p:normalViewPr>
  <p:slideViewPr>
    <p:cSldViewPr snapToGrid="0">
      <p:cViewPr varScale="1">
        <p:scale>
          <a:sx n="86" d="100"/>
          <a:sy n="86" d="100"/>
        </p:scale>
        <p:origin x="48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945B0-BA84-8E43-AB9F-1E2E006F5D61}" type="datetimeFigureOut">
              <a:rPr lang="en-CY" smtClean="0"/>
              <a:t>29/07/2022</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89590-722F-9941-ABCE-9C599DBF99E3}" type="slidenum">
              <a:rPr lang="en-CY" smtClean="0"/>
              <a:t>‹#›</a:t>
            </a:fld>
            <a:endParaRPr lang="en-CY"/>
          </a:p>
        </p:txBody>
      </p:sp>
    </p:spTree>
    <p:extLst>
      <p:ext uri="{BB962C8B-B14F-4D97-AF65-F5344CB8AC3E}">
        <p14:creationId xmlns:p14="http://schemas.microsoft.com/office/powerpoint/2010/main" val="1794716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7C589590-722F-9941-ABCE-9C599DBF99E3}" type="slidenum">
              <a:rPr lang="en-CY" smtClean="0"/>
              <a:t>3</a:t>
            </a:fld>
            <a:endParaRPr lang="en-CY"/>
          </a:p>
        </p:txBody>
      </p:sp>
    </p:spTree>
    <p:extLst>
      <p:ext uri="{BB962C8B-B14F-4D97-AF65-F5344CB8AC3E}">
        <p14:creationId xmlns:p14="http://schemas.microsoft.com/office/powerpoint/2010/main" val="1360569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7C589590-722F-9941-ABCE-9C599DBF99E3}" type="slidenum">
              <a:rPr lang="en-CY" smtClean="0"/>
              <a:t>28</a:t>
            </a:fld>
            <a:endParaRPr lang="en-CY"/>
          </a:p>
        </p:txBody>
      </p:sp>
    </p:spTree>
    <p:extLst>
      <p:ext uri="{BB962C8B-B14F-4D97-AF65-F5344CB8AC3E}">
        <p14:creationId xmlns:p14="http://schemas.microsoft.com/office/powerpoint/2010/main" val="110402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7C589590-722F-9941-ABCE-9C599DBF99E3}" type="slidenum">
              <a:rPr lang="en-CY" smtClean="0"/>
              <a:t>33</a:t>
            </a:fld>
            <a:endParaRPr lang="en-CY"/>
          </a:p>
        </p:txBody>
      </p:sp>
    </p:spTree>
    <p:extLst>
      <p:ext uri="{BB962C8B-B14F-4D97-AF65-F5344CB8AC3E}">
        <p14:creationId xmlns:p14="http://schemas.microsoft.com/office/powerpoint/2010/main" val="1417235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a:p>
        </p:txBody>
      </p:sp>
      <p:sp>
        <p:nvSpPr>
          <p:cNvPr id="4" name="Slide Number Placeholder 3"/>
          <p:cNvSpPr>
            <a:spLocks noGrp="1"/>
          </p:cNvSpPr>
          <p:nvPr>
            <p:ph type="sldNum" sz="quarter" idx="5"/>
          </p:nvPr>
        </p:nvSpPr>
        <p:spPr/>
        <p:txBody>
          <a:bodyPr/>
          <a:lstStyle/>
          <a:p>
            <a:fld id="{7C589590-722F-9941-ABCE-9C599DBF99E3}" type="slidenum">
              <a:rPr lang="en-CY" smtClean="0"/>
              <a:t>34</a:t>
            </a:fld>
            <a:endParaRPr lang="en-CY"/>
          </a:p>
        </p:txBody>
      </p:sp>
    </p:spTree>
    <p:extLst>
      <p:ext uri="{BB962C8B-B14F-4D97-AF65-F5344CB8AC3E}">
        <p14:creationId xmlns:p14="http://schemas.microsoft.com/office/powerpoint/2010/main" val="34289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a:p>
        </p:txBody>
      </p:sp>
      <p:sp>
        <p:nvSpPr>
          <p:cNvPr id="4" name="Slide Number Placeholder 3"/>
          <p:cNvSpPr>
            <a:spLocks noGrp="1"/>
          </p:cNvSpPr>
          <p:nvPr>
            <p:ph type="sldNum" sz="quarter" idx="5"/>
          </p:nvPr>
        </p:nvSpPr>
        <p:spPr/>
        <p:txBody>
          <a:bodyPr/>
          <a:lstStyle/>
          <a:p>
            <a:fld id="{7C589590-722F-9941-ABCE-9C599DBF99E3}" type="slidenum">
              <a:rPr lang="en-CY" smtClean="0"/>
              <a:t>53</a:t>
            </a:fld>
            <a:endParaRPr lang="en-CY"/>
          </a:p>
        </p:txBody>
      </p:sp>
    </p:spTree>
    <p:extLst>
      <p:ext uri="{BB962C8B-B14F-4D97-AF65-F5344CB8AC3E}">
        <p14:creationId xmlns:p14="http://schemas.microsoft.com/office/powerpoint/2010/main" val="424547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7C589590-722F-9941-ABCE-9C599DBF99E3}" type="slidenum">
              <a:rPr lang="en-CY" smtClean="0"/>
              <a:t>59</a:t>
            </a:fld>
            <a:endParaRPr lang="en-CY"/>
          </a:p>
        </p:txBody>
      </p:sp>
    </p:spTree>
    <p:extLst>
      <p:ext uri="{BB962C8B-B14F-4D97-AF65-F5344CB8AC3E}">
        <p14:creationId xmlns:p14="http://schemas.microsoft.com/office/powerpoint/2010/main" val="3577916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C831-7CA8-517C-8AD5-2E6C3031BA3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Y"/>
          </a:p>
        </p:txBody>
      </p:sp>
      <p:sp>
        <p:nvSpPr>
          <p:cNvPr id="3" name="Subtitle 2">
            <a:extLst>
              <a:ext uri="{FF2B5EF4-FFF2-40B4-BE49-F238E27FC236}">
                <a16:creationId xmlns:a16="http://schemas.microsoft.com/office/drawing/2014/main" id="{624DBAD6-69F2-0E25-9E16-7F6182D9D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Y"/>
          </a:p>
        </p:txBody>
      </p:sp>
      <p:sp>
        <p:nvSpPr>
          <p:cNvPr id="4" name="Date Placeholder 3">
            <a:extLst>
              <a:ext uri="{FF2B5EF4-FFF2-40B4-BE49-F238E27FC236}">
                <a16:creationId xmlns:a16="http://schemas.microsoft.com/office/drawing/2014/main" id="{5879EA80-A88F-C3B4-B69C-4AC2C965BA91}"/>
              </a:ext>
            </a:extLst>
          </p:cNvPr>
          <p:cNvSpPr>
            <a:spLocks noGrp="1"/>
          </p:cNvSpPr>
          <p:nvPr>
            <p:ph type="dt" sz="half" idx="10"/>
          </p:nvPr>
        </p:nvSpPr>
        <p:spPr/>
        <p:txBody>
          <a:bodyPr/>
          <a:lstStyle/>
          <a:p>
            <a:fld id="{E7EEFAA0-83CC-1746-99FD-A20783E407E6}" type="datetimeFigureOut">
              <a:rPr lang="en-CY" smtClean="0"/>
              <a:t>29/07/2022</a:t>
            </a:fld>
            <a:endParaRPr lang="en-CY"/>
          </a:p>
        </p:txBody>
      </p:sp>
      <p:sp>
        <p:nvSpPr>
          <p:cNvPr id="5" name="Footer Placeholder 4">
            <a:extLst>
              <a:ext uri="{FF2B5EF4-FFF2-40B4-BE49-F238E27FC236}">
                <a16:creationId xmlns:a16="http://schemas.microsoft.com/office/drawing/2014/main" id="{6D589ABD-C3ED-AB61-A8C8-37C6FC76B849}"/>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229B941E-1ADA-EEB3-E460-94EBC605C6DF}"/>
              </a:ext>
            </a:extLst>
          </p:cNvPr>
          <p:cNvSpPr>
            <a:spLocks noGrp="1"/>
          </p:cNvSpPr>
          <p:nvPr>
            <p:ph type="sldNum" sz="quarter" idx="12"/>
          </p:nvPr>
        </p:nvSpPr>
        <p:spPr/>
        <p:txBody>
          <a:bodyPr/>
          <a:lstStyle/>
          <a:p>
            <a:fld id="{3352958C-FDBF-ED4B-97E8-C9BA781472A4}" type="slidenum">
              <a:rPr lang="en-CY" smtClean="0"/>
              <a:t>‹#›</a:t>
            </a:fld>
            <a:endParaRPr lang="en-CY"/>
          </a:p>
        </p:txBody>
      </p:sp>
    </p:spTree>
    <p:extLst>
      <p:ext uri="{BB962C8B-B14F-4D97-AF65-F5344CB8AC3E}">
        <p14:creationId xmlns:p14="http://schemas.microsoft.com/office/powerpoint/2010/main" val="238504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E50A-BFA2-BE9B-4FDF-11C90F681F31}"/>
              </a:ext>
            </a:extLst>
          </p:cNvPr>
          <p:cNvSpPr>
            <a:spLocks noGrp="1"/>
          </p:cNvSpPr>
          <p:nvPr>
            <p:ph type="title"/>
          </p:nvPr>
        </p:nvSpPr>
        <p:spPr/>
        <p:txBody>
          <a:bodyPr/>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A3E1DD36-C841-28A6-08DF-AC59CE0FFD3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BEF20C63-D8C1-7B3C-CE28-6E0BD5FE855B}"/>
              </a:ext>
            </a:extLst>
          </p:cNvPr>
          <p:cNvSpPr>
            <a:spLocks noGrp="1"/>
          </p:cNvSpPr>
          <p:nvPr>
            <p:ph type="dt" sz="half" idx="10"/>
          </p:nvPr>
        </p:nvSpPr>
        <p:spPr/>
        <p:txBody>
          <a:bodyPr/>
          <a:lstStyle/>
          <a:p>
            <a:fld id="{E7EEFAA0-83CC-1746-99FD-A20783E407E6}" type="datetimeFigureOut">
              <a:rPr lang="en-CY" smtClean="0"/>
              <a:t>29/07/2022</a:t>
            </a:fld>
            <a:endParaRPr lang="en-CY"/>
          </a:p>
        </p:txBody>
      </p:sp>
      <p:sp>
        <p:nvSpPr>
          <p:cNvPr id="5" name="Footer Placeholder 4">
            <a:extLst>
              <a:ext uri="{FF2B5EF4-FFF2-40B4-BE49-F238E27FC236}">
                <a16:creationId xmlns:a16="http://schemas.microsoft.com/office/drawing/2014/main" id="{B0862956-87B2-70C5-B8FF-67B3E586B698}"/>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F594D5A3-3D32-58B7-3011-7585E10718E8}"/>
              </a:ext>
            </a:extLst>
          </p:cNvPr>
          <p:cNvSpPr>
            <a:spLocks noGrp="1"/>
          </p:cNvSpPr>
          <p:nvPr>
            <p:ph type="sldNum" sz="quarter" idx="12"/>
          </p:nvPr>
        </p:nvSpPr>
        <p:spPr/>
        <p:txBody>
          <a:bodyPr/>
          <a:lstStyle/>
          <a:p>
            <a:fld id="{3352958C-FDBF-ED4B-97E8-C9BA781472A4}" type="slidenum">
              <a:rPr lang="en-CY" smtClean="0"/>
              <a:t>‹#›</a:t>
            </a:fld>
            <a:endParaRPr lang="en-CY"/>
          </a:p>
        </p:txBody>
      </p:sp>
    </p:spTree>
    <p:extLst>
      <p:ext uri="{BB962C8B-B14F-4D97-AF65-F5344CB8AC3E}">
        <p14:creationId xmlns:p14="http://schemas.microsoft.com/office/powerpoint/2010/main" val="201380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5A4866-B956-45B1-090C-B8ED1342B1A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9C73E189-0F50-C90A-64AA-961786D24B2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AC1EC51F-1304-CC53-6E4E-DB939BD24324}"/>
              </a:ext>
            </a:extLst>
          </p:cNvPr>
          <p:cNvSpPr>
            <a:spLocks noGrp="1"/>
          </p:cNvSpPr>
          <p:nvPr>
            <p:ph type="dt" sz="half" idx="10"/>
          </p:nvPr>
        </p:nvSpPr>
        <p:spPr/>
        <p:txBody>
          <a:bodyPr/>
          <a:lstStyle/>
          <a:p>
            <a:fld id="{E7EEFAA0-83CC-1746-99FD-A20783E407E6}" type="datetimeFigureOut">
              <a:rPr lang="en-CY" smtClean="0"/>
              <a:t>29/07/2022</a:t>
            </a:fld>
            <a:endParaRPr lang="en-CY"/>
          </a:p>
        </p:txBody>
      </p:sp>
      <p:sp>
        <p:nvSpPr>
          <p:cNvPr id="5" name="Footer Placeholder 4">
            <a:extLst>
              <a:ext uri="{FF2B5EF4-FFF2-40B4-BE49-F238E27FC236}">
                <a16:creationId xmlns:a16="http://schemas.microsoft.com/office/drawing/2014/main" id="{EE951EF2-A3CF-8385-A479-DBEC967A847B}"/>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281357D7-8A98-9561-CC7B-03FC19F38084}"/>
              </a:ext>
            </a:extLst>
          </p:cNvPr>
          <p:cNvSpPr>
            <a:spLocks noGrp="1"/>
          </p:cNvSpPr>
          <p:nvPr>
            <p:ph type="sldNum" sz="quarter" idx="12"/>
          </p:nvPr>
        </p:nvSpPr>
        <p:spPr/>
        <p:txBody>
          <a:bodyPr/>
          <a:lstStyle/>
          <a:p>
            <a:fld id="{3352958C-FDBF-ED4B-97E8-C9BA781472A4}" type="slidenum">
              <a:rPr lang="en-CY" smtClean="0"/>
              <a:t>‹#›</a:t>
            </a:fld>
            <a:endParaRPr lang="en-CY"/>
          </a:p>
        </p:txBody>
      </p:sp>
    </p:spTree>
    <p:extLst>
      <p:ext uri="{BB962C8B-B14F-4D97-AF65-F5344CB8AC3E}">
        <p14:creationId xmlns:p14="http://schemas.microsoft.com/office/powerpoint/2010/main" val="363300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BB3AE-87A8-6325-41E5-38B58062864B}"/>
              </a:ext>
            </a:extLst>
          </p:cNvPr>
          <p:cNvSpPr>
            <a:spLocks noGrp="1"/>
          </p:cNvSpPr>
          <p:nvPr>
            <p:ph type="title"/>
          </p:nvPr>
        </p:nvSpPr>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752C7B05-2574-D84B-D6D2-3F47401C0B6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BC8AF834-BE16-3053-7471-E254BAC8FF11}"/>
              </a:ext>
            </a:extLst>
          </p:cNvPr>
          <p:cNvSpPr>
            <a:spLocks noGrp="1"/>
          </p:cNvSpPr>
          <p:nvPr>
            <p:ph type="dt" sz="half" idx="10"/>
          </p:nvPr>
        </p:nvSpPr>
        <p:spPr/>
        <p:txBody>
          <a:bodyPr/>
          <a:lstStyle/>
          <a:p>
            <a:fld id="{E7EEFAA0-83CC-1746-99FD-A20783E407E6}" type="datetimeFigureOut">
              <a:rPr lang="en-CY" smtClean="0"/>
              <a:t>29/07/2022</a:t>
            </a:fld>
            <a:endParaRPr lang="en-CY"/>
          </a:p>
        </p:txBody>
      </p:sp>
      <p:sp>
        <p:nvSpPr>
          <p:cNvPr id="5" name="Footer Placeholder 4">
            <a:extLst>
              <a:ext uri="{FF2B5EF4-FFF2-40B4-BE49-F238E27FC236}">
                <a16:creationId xmlns:a16="http://schemas.microsoft.com/office/drawing/2014/main" id="{36F76E97-4D2C-3EB0-F14E-917D2333D6FC}"/>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8AC767CA-A566-0B9C-4962-2DD9D8FD511C}"/>
              </a:ext>
            </a:extLst>
          </p:cNvPr>
          <p:cNvSpPr>
            <a:spLocks noGrp="1"/>
          </p:cNvSpPr>
          <p:nvPr>
            <p:ph type="sldNum" sz="quarter" idx="12"/>
          </p:nvPr>
        </p:nvSpPr>
        <p:spPr/>
        <p:txBody>
          <a:bodyPr/>
          <a:lstStyle/>
          <a:p>
            <a:fld id="{3352958C-FDBF-ED4B-97E8-C9BA781472A4}" type="slidenum">
              <a:rPr lang="en-CY" smtClean="0"/>
              <a:t>‹#›</a:t>
            </a:fld>
            <a:endParaRPr lang="en-CY"/>
          </a:p>
        </p:txBody>
      </p:sp>
    </p:spTree>
    <p:extLst>
      <p:ext uri="{BB962C8B-B14F-4D97-AF65-F5344CB8AC3E}">
        <p14:creationId xmlns:p14="http://schemas.microsoft.com/office/powerpoint/2010/main" val="153929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99298-11D7-4412-0486-A09F929B9E4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Y"/>
          </a:p>
        </p:txBody>
      </p:sp>
      <p:sp>
        <p:nvSpPr>
          <p:cNvPr id="3" name="Text Placeholder 2">
            <a:extLst>
              <a:ext uri="{FF2B5EF4-FFF2-40B4-BE49-F238E27FC236}">
                <a16:creationId xmlns:a16="http://schemas.microsoft.com/office/drawing/2014/main" id="{D51FA8B5-6058-F4C1-F3F2-6B96528EDD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E0AD261-92DB-752F-781E-FD48EA81EE1E}"/>
              </a:ext>
            </a:extLst>
          </p:cNvPr>
          <p:cNvSpPr>
            <a:spLocks noGrp="1"/>
          </p:cNvSpPr>
          <p:nvPr>
            <p:ph type="dt" sz="half" idx="10"/>
          </p:nvPr>
        </p:nvSpPr>
        <p:spPr/>
        <p:txBody>
          <a:bodyPr/>
          <a:lstStyle/>
          <a:p>
            <a:fld id="{E7EEFAA0-83CC-1746-99FD-A20783E407E6}" type="datetimeFigureOut">
              <a:rPr lang="en-CY" smtClean="0"/>
              <a:t>29/07/2022</a:t>
            </a:fld>
            <a:endParaRPr lang="en-CY"/>
          </a:p>
        </p:txBody>
      </p:sp>
      <p:sp>
        <p:nvSpPr>
          <p:cNvPr id="5" name="Footer Placeholder 4">
            <a:extLst>
              <a:ext uri="{FF2B5EF4-FFF2-40B4-BE49-F238E27FC236}">
                <a16:creationId xmlns:a16="http://schemas.microsoft.com/office/drawing/2014/main" id="{1AF0FA8F-381E-FEE0-28BE-055C122BE89A}"/>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7D4B42C3-152A-3B89-42AF-4665204C6543}"/>
              </a:ext>
            </a:extLst>
          </p:cNvPr>
          <p:cNvSpPr>
            <a:spLocks noGrp="1"/>
          </p:cNvSpPr>
          <p:nvPr>
            <p:ph type="sldNum" sz="quarter" idx="12"/>
          </p:nvPr>
        </p:nvSpPr>
        <p:spPr/>
        <p:txBody>
          <a:bodyPr/>
          <a:lstStyle/>
          <a:p>
            <a:fld id="{3352958C-FDBF-ED4B-97E8-C9BA781472A4}" type="slidenum">
              <a:rPr lang="en-CY" smtClean="0"/>
              <a:t>‹#›</a:t>
            </a:fld>
            <a:endParaRPr lang="en-CY"/>
          </a:p>
        </p:txBody>
      </p:sp>
    </p:spTree>
    <p:extLst>
      <p:ext uri="{BB962C8B-B14F-4D97-AF65-F5344CB8AC3E}">
        <p14:creationId xmlns:p14="http://schemas.microsoft.com/office/powerpoint/2010/main" val="1976154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33759-FA99-7348-6F23-24ACC145F761}"/>
              </a:ext>
            </a:extLst>
          </p:cNvPr>
          <p:cNvSpPr>
            <a:spLocks noGrp="1"/>
          </p:cNvSpPr>
          <p:nvPr>
            <p:ph type="title"/>
          </p:nvPr>
        </p:nvSpPr>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A421EF8F-F9BF-337A-FB70-BC87BDF1B36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Content Placeholder 3">
            <a:extLst>
              <a:ext uri="{FF2B5EF4-FFF2-40B4-BE49-F238E27FC236}">
                <a16:creationId xmlns:a16="http://schemas.microsoft.com/office/drawing/2014/main" id="{27FED046-4B42-B873-FF75-2C3A91F00E4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5" name="Date Placeholder 4">
            <a:extLst>
              <a:ext uri="{FF2B5EF4-FFF2-40B4-BE49-F238E27FC236}">
                <a16:creationId xmlns:a16="http://schemas.microsoft.com/office/drawing/2014/main" id="{356A547C-16BD-21B0-E39C-3B97BBE5DB78}"/>
              </a:ext>
            </a:extLst>
          </p:cNvPr>
          <p:cNvSpPr>
            <a:spLocks noGrp="1"/>
          </p:cNvSpPr>
          <p:nvPr>
            <p:ph type="dt" sz="half" idx="10"/>
          </p:nvPr>
        </p:nvSpPr>
        <p:spPr/>
        <p:txBody>
          <a:bodyPr/>
          <a:lstStyle/>
          <a:p>
            <a:fld id="{E7EEFAA0-83CC-1746-99FD-A20783E407E6}" type="datetimeFigureOut">
              <a:rPr lang="en-CY" smtClean="0"/>
              <a:t>29/07/2022</a:t>
            </a:fld>
            <a:endParaRPr lang="en-CY"/>
          </a:p>
        </p:txBody>
      </p:sp>
      <p:sp>
        <p:nvSpPr>
          <p:cNvPr id="6" name="Footer Placeholder 5">
            <a:extLst>
              <a:ext uri="{FF2B5EF4-FFF2-40B4-BE49-F238E27FC236}">
                <a16:creationId xmlns:a16="http://schemas.microsoft.com/office/drawing/2014/main" id="{FBE357AA-3F52-B231-0323-87BD2CB6B398}"/>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C75EDCF1-321C-1BF6-6A4C-F18A73E39994}"/>
              </a:ext>
            </a:extLst>
          </p:cNvPr>
          <p:cNvSpPr>
            <a:spLocks noGrp="1"/>
          </p:cNvSpPr>
          <p:nvPr>
            <p:ph type="sldNum" sz="quarter" idx="12"/>
          </p:nvPr>
        </p:nvSpPr>
        <p:spPr/>
        <p:txBody>
          <a:bodyPr/>
          <a:lstStyle/>
          <a:p>
            <a:fld id="{3352958C-FDBF-ED4B-97E8-C9BA781472A4}" type="slidenum">
              <a:rPr lang="en-CY" smtClean="0"/>
              <a:t>‹#›</a:t>
            </a:fld>
            <a:endParaRPr lang="en-CY"/>
          </a:p>
        </p:txBody>
      </p:sp>
    </p:spTree>
    <p:extLst>
      <p:ext uri="{BB962C8B-B14F-4D97-AF65-F5344CB8AC3E}">
        <p14:creationId xmlns:p14="http://schemas.microsoft.com/office/powerpoint/2010/main" val="316691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9E099-444A-EE27-C85B-C1B607BC2B21}"/>
              </a:ext>
            </a:extLst>
          </p:cNvPr>
          <p:cNvSpPr>
            <a:spLocks noGrp="1"/>
          </p:cNvSpPr>
          <p:nvPr>
            <p:ph type="title"/>
          </p:nvPr>
        </p:nvSpPr>
        <p:spPr>
          <a:xfrm>
            <a:off x="839788" y="365125"/>
            <a:ext cx="10515600" cy="1325563"/>
          </a:xfrm>
        </p:spPr>
        <p:txBody>
          <a:bodyPr/>
          <a:lstStyle/>
          <a:p>
            <a:r>
              <a:rPr lang="en-GB"/>
              <a:t>Click to edit Master title style</a:t>
            </a:r>
            <a:endParaRPr lang="en-CY"/>
          </a:p>
        </p:txBody>
      </p:sp>
      <p:sp>
        <p:nvSpPr>
          <p:cNvPr id="3" name="Text Placeholder 2">
            <a:extLst>
              <a:ext uri="{FF2B5EF4-FFF2-40B4-BE49-F238E27FC236}">
                <a16:creationId xmlns:a16="http://schemas.microsoft.com/office/drawing/2014/main" id="{CB34FBCB-177E-94A2-DF78-6F743446EF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5729C8C-D662-D478-252E-5FF13FF21C0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5" name="Text Placeholder 4">
            <a:extLst>
              <a:ext uri="{FF2B5EF4-FFF2-40B4-BE49-F238E27FC236}">
                <a16:creationId xmlns:a16="http://schemas.microsoft.com/office/drawing/2014/main" id="{AEBA87B5-A781-5B40-50D8-8F526D365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E0F8D9C-0174-FD08-5191-5A1D65D8C89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7" name="Date Placeholder 6">
            <a:extLst>
              <a:ext uri="{FF2B5EF4-FFF2-40B4-BE49-F238E27FC236}">
                <a16:creationId xmlns:a16="http://schemas.microsoft.com/office/drawing/2014/main" id="{00BF97F9-C9C5-015D-F3F3-DF28432D8FCA}"/>
              </a:ext>
            </a:extLst>
          </p:cNvPr>
          <p:cNvSpPr>
            <a:spLocks noGrp="1"/>
          </p:cNvSpPr>
          <p:nvPr>
            <p:ph type="dt" sz="half" idx="10"/>
          </p:nvPr>
        </p:nvSpPr>
        <p:spPr/>
        <p:txBody>
          <a:bodyPr/>
          <a:lstStyle/>
          <a:p>
            <a:fld id="{E7EEFAA0-83CC-1746-99FD-A20783E407E6}" type="datetimeFigureOut">
              <a:rPr lang="en-CY" smtClean="0"/>
              <a:t>29/07/2022</a:t>
            </a:fld>
            <a:endParaRPr lang="en-CY"/>
          </a:p>
        </p:txBody>
      </p:sp>
      <p:sp>
        <p:nvSpPr>
          <p:cNvPr id="8" name="Footer Placeholder 7">
            <a:extLst>
              <a:ext uri="{FF2B5EF4-FFF2-40B4-BE49-F238E27FC236}">
                <a16:creationId xmlns:a16="http://schemas.microsoft.com/office/drawing/2014/main" id="{AFB5D0E1-BD9C-CAC7-FA67-1A42957F9412}"/>
              </a:ext>
            </a:extLst>
          </p:cNvPr>
          <p:cNvSpPr>
            <a:spLocks noGrp="1"/>
          </p:cNvSpPr>
          <p:nvPr>
            <p:ph type="ftr" sz="quarter" idx="11"/>
          </p:nvPr>
        </p:nvSpPr>
        <p:spPr/>
        <p:txBody>
          <a:bodyPr/>
          <a:lstStyle/>
          <a:p>
            <a:endParaRPr lang="en-CY"/>
          </a:p>
        </p:txBody>
      </p:sp>
      <p:sp>
        <p:nvSpPr>
          <p:cNvPr id="9" name="Slide Number Placeholder 8">
            <a:extLst>
              <a:ext uri="{FF2B5EF4-FFF2-40B4-BE49-F238E27FC236}">
                <a16:creationId xmlns:a16="http://schemas.microsoft.com/office/drawing/2014/main" id="{B5B9F6FA-3422-1E5D-80D5-7A303620460A}"/>
              </a:ext>
            </a:extLst>
          </p:cNvPr>
          <p:cNvSpPr>
            <a:spLocks noGrp="1"/>
          </p:cNvSpPr>
          <p:nvPr>
            <p:ph type="sldNum" sz="quarter" idx="12"/>
          </p:nvPr>
        </p:nvSpPr>
        <p:spPr/>
        <p:txBody>
          <a:bodyPr/>
          <a:lstStyle/>
          <a:p>
            <a:fld id="{3352958C-FDBF-ED4B-97E8-C9BA781472A4}" type="slidenum">
              <a:rPr lang="en-CY" smtClean="0"/>
              <a:t>‹#›</a:t>
            </a:fld>
            <a:endParaRPr lang="en-CY"/>
          </a:p>
        </p:txBody>
      </p:sp>
    </p:spTree>
    <p:extLst>
      <p:ext uri="{BB962C8B-B14F-4D97-AF65-F5344CB8AC3E}">
        <p14:creationId xmlns:p14="http://schemas.microsoft.com/office/powerpoint/2010/main" val="3275747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FC4E-99EB-62C4-7660-46C31BDB8723}"/>
              </a:ext>
            </a:extLst>
          </p:cNvPr>
          <p:cNvSpPr>
            <a:spLocks noGrp="1"/>
          </p:cNvSpPr>
          <p:nvPr>
            <p:ph type="title"/>
          </p:nvPr>
        </p:nvSpPr>
        <p:spPr/>
        <p:txBody>
          <a:bodyPr/>
          <a:lstStyle/>
          <a:p>
            <a:r>
              <a:rPr lang="en-GB"/>
              <a:t>Click to edit Master title style</a:t>
            </a:r>
            <a:endParaRPr lang="en-CY"/>
          </a:p>
        </p:txBody>
      </p:sp>
      <p:sp>
        <p:nvSpPr>
          <p:cNvPr id="3" name="Date Placeholder 2">
            <a:extLst>
              <a:ext uri="{FF2B5EF4-FFF2-40B4-BE49-F238E27FC236}">
                <a16:creationId xmlns:a16="http://schemas.microsoft.com/office/drawing/2014/main" id="{F7063D23-6297-41F0-FD22-35636BE236CA}"/>
              </a:ext>
            </a:extLst>
          </p:cNvPr>
          <p:cNvSpPr>
            <a:spLocks noGrp="1"/>
          </p:cNvSpPr>
          <p:nvPr>
            <p:ph type="dt" sz="half" idx="10"/>
          </p:nvPr>
        </p:nvSpPr>
        <p:spPr/>
        <p:txBody>
          <a:bodyPr/>
          <a:lstStyle/>
          <a:p>
            <a:fld id="{E7EEFAA0-83CC-1746-99FD-A20783E407E6}" type="datetimeFigureOut">
              <a:rPr lang="en-CY" smtClean="0"/>
              <a:t>29/07/2022</a:t>
            </a:fld>
            <a:endParaRPr lang="en-CY"/>
          </a:p>
        </p:txBody>
      </p:sp>
      <p:sp>
        <p:nvSpPr>
          <p:cNvPr id="4" name="Footer Placeholder 3">
            <a:extLst>
              <a:ext uri="{FF2B5EF4-FFF2-40B4-BE49-F238E27FC236}">
                <a16:creationId xmlns:a16="http://schemas.microsoft.com/office/drawing/2014/main" id="{36727788-F452-1D0B-1295-2D452C608708}"/>
              </a:ext>
            </a:extLst>
          </p:cNvPr>
          <p:cNvSpPr>
            <a:spLocks noGrp="1"/>
          </p:cNvSpPr>
          <p:nvPr>
            <p:ph type="ftr" sz="quarter" idx="11"/>
          </p:nvPr>
        </p:nvSpPr>
        <p:spPr/>
        <p:txBody>
          <a:bodyPr/>
          <a:lstStyle/>
          <a:p>
            <a:endParaRPr lang="en-CY"/>
          </a:p>
        </p:txBody>
      </p:sp>
      <p:sp>
        <p:nvSpPr>
          <p:cNvPr id="5" name="Slide Number Placeholder 4">
            <a:extLst>
              <a:ext uri="{FF2B5EF4-FFF2-40B4-BE49-F238E27FC236}">
                <a16:creationId xmlns:a16="http://schemas.microsoft.com/office/drawing/2014/main" id="{691FAE3D-E7EC-CB7E-8C08-BD021DEBDE71}"/>
              </a:ext>
            </a:extLst>
          </p:cNvPr>
          <p:cNvSpPr>
            <a:spLocks noGrp="1"/>
          </p:cNvSpPr>
          <p:nvPr>
            <p:ph type="sldNum" sz="quarter" idx="12"/>
          </p:nvPr>
        </p:nvSpPr>
        <p:spPr/>
        <p:txBody>
          <a:bodyPr/>
          <a:lstStyle/>
          <a:p>
            <a:fld id="{3352958C-FDBF-ED4B-97E8-C9BA781472A4}" type="slidenum">
              <a:rPr lang="en-CY" smtClean="0"/>
              <a:t>‹#›</a:t>
            </a:fld>
            <a:endParaRPr lang="en-CY"/>
          </a:p>
        </p:txBody>
      </p:sp>
    </p:spTree>
    <p:extLst>
      <p:ext uri="{BB962C8B-B14F-4D97-AF65-F5344CB8AC3E}">
        <p14:creationId xmlns:p14="http://schemas.microsoft.com/office/powerpoint/2010/main" val="415561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9052B8-7C1D-36EB-EF6C-79E0B5BAA73C}"/>
              </a:ext>
            </a:extLst>
          </p:cNvPr>
          <p:cNvSpPr>
            <a:spLocks noGrp="1"/>
          </p:cNvSpPr>
          <p:nvPr>
            <p:ph type="dt" sz="half" idx="10"/>
          </p:nvPr>
        </p:nvSpPr>
        <p:spPr/>
        <p:txBody>
          <a:bodyPr/>
          <a:lstStyle/>
          <a:p>
            <a:fld id="{E7EEFAA0-83CC-1746-99FD-A20783E407E6}" type="datetimeFigureOut">
              <a:rPr lang="en-CY" smtClean="0"/>
              <a:t>29/07/2022</a:t>
            </a:fld>
            <a:endParaRPr lang="en-CY"/>
          </a:p>
        </p:txBody>
      </p:sp>
      <p:sp>
        <p:nvSpPr>
          <p:cNvPr id="3" name="Footer Placeholder 2">
            <a:extLst>
              <a:ext uri="{FF2B5EF4-FFF2-40B4-BE49-F238E27FC236}">
                <a16:creationId xmlns:a16="http://schemas.microsoft.com/office/drawing/2014/main" id="{F63A0765-1EA2-AA65-4D45-19A9EB3E7CDF}"/>
              </a:ext>
            </a:extLst>
          </p:cNvPr>
          <p:cNvSpPr>
            <a:spLocks noGrp="1"/>
          </p:cNvSpPr>
          <p:nvPr>
            <p:ph type="ftr" sz="quarter" idx="11"/>
          </p:nvPr>
        </p:nvSpPr>
        <p:spPr/>
        <p:txBody>
          <a:bodyPr/>
          <a:lstStyle/>
          <a:p>
            <a:endParaRPr lang="en-CY"/>
          </a:p>
        </p:txBody>
      </p:sp>
      <p:sp>
        <p:nvSpPr>
          <p:cNvPr id="4" name="Slide Number Placeholder 3">
            <a:extLst>
              <a:ext uri="{FF2B5EF4-FFF2-40B4-BE49-F238E27FC236}">
                <a16:creationId xmlns:a16="http://schemas.microsoft.com/office/drawing/2014/main" id="{7A6F7D66-7CEE-05B0-0AC2-7D6FCF084CBC}"/>
              </a:ext>
            </a:extLst>
          </p:cNvPr>
          <p:cNvSpPr>
            <a:spLocks noGrp="1"/>
          </p:cNvSpPr>
          <p:nvPr>
            <p:ph type="sldNum" sz="quarter" idx="12"/>
          </p:nvPr>
        </p:nvSpPr>
        <p:spPr/>
        <p:txBody>
          <a:bodyPr/>
          <a:lstStyle/>
          <a:p>
            <a:fld id="{3352958C-FDBF-ED4B-97E8-C9BA781472A4}" type="slidenum">
              <a:rPr lang="en-CY" smtClean="0"/>
              <a:t>‹#›</a:t>
            </a:fld>
            <a:endParaRPr lang="en-CY"/>
          </a:p>
        </p:txBody>
      </p:sp>
    </p:spTree>
    <p:extLst>
      <p:ext uri="{BB962C8B-B14F-4D97-AF65-F5344CB8AC3E}">
        <p14:creationId xmlns:p14="http://schemas.microsoft.com/office/powerpoint/2010/main" val="3334518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105F-DA93-282D-BF58-55793E07E8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Y"/>
          </a:p>
        </p:txBody>
      </p:sp>
      <p:sp>
        <p:nvSpPr>
          <p:cNvPr id="3" name="Content Placeholder 2">
            <a:extLst>
              <a:ext uri="{FF2B5EF4-FFF2-40B4-BE49-F238E27FC236}">
                <a16:creationId xmlns:a16="http://schemas.microsoft.com/office/drawing/2014/main" id="{ECACE8C8-EF4D-3C14-CB3B-98FCF8688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Text Placeholder 3">
            <a:extLst>
              <a:ext uri="{FF2B5EF4-FFF2-40B4-BE49-F238E27FC236}">
                <a16:creationId xmlns:a16="http://schemas.microsoft.com/office/drawing/2014/main" id="{B523B661-C52C-F2B2-34FB-CBD79386A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63BCE9-35AF-A915-8B3B-5F5CEB331361}"/>
              </a:ext>
            </a:extLst>
          </p:cNvPr>
          <p:cNvSpPr>
            <a:spLocks noGrp="1"/>
          </p:cNvSpPr>
          <p:nvPr>
            <p:ph type="dt" sz="half" idx="10"/>
          </p:nvPr>
        </p:nvSpPr>
        <p:spPr/>
        <p:txBody>
          <a:bodyPr/>
          <a:lstStyle/>
          <a:p>
            <a:fld id="{E7EEFAA0-83CC-1746-99FD-A20783E407E6}" type="datetimeFigureOut">
              <a:rPr lang="en-CY" smtClean="0"/>
              <a:t>29/07/2022</a:t>
            </a:fld>
            <a:endParaRPr lang="en-CY"/>
          </a:p>
        </p:txBody>
      </p:sp>
      <p:sp>
        <p:nvSpPr>
          <p:cNvPr id="6" name="Footer Placeholder 5">
            <a:extLst>
              <a:ext uri="{FF2B5EF4-FFF2-40B4-BE49-F238E27FC236}">
                <a16:creationId xmlns:a16="http://schemas.microsoft.com/office/drawing/2014/main" id="{35C7B3F1-ECFF-D838-D686-42795F7BE542}"/>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E6148F5A-8AFB-DE96-5081-E45F674ACE9C}"/>
              </a:ext>
            </a:extLst>
          </p:cNvPr>
          <p:cNvSpPr>
            <a:spLocks noGrp="1"/>
          </p:cNvSpPr>
          <p:nvPr>
            <p:ph type="sldNum" sz="quarter" idx="12"/>
          </p:nvPr>
        </p:nvSpPr>
        <p:spPr/>
        <p:txBody>
          <a:bodyPr/>
          <a:lstStyle/>
          <a:p>
            <a:fld id="{3352958C-FDBF-ED4B-97E8-C9BA781472A4}" type="slidenum">
              <a:rPr lang="en-CY" smtClean="0"/>
              <a:t>‹#›</a:t>
            </a:fld>
            <a:endParaRPr lang="en-CY"/>
          </a:p>
        </p:txBody>
      </p:sp>
    </p:spTree>
    <p:extLst>
      <p:ext uri="{BB962C8B-B14F-4D97-AF65-F5344CB8AC3E}">
        <p14:creationId xmlns:p14="http://schemas.microsoft.com/office/powerpoint/2010/main" val="533923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6E3A-B19D-3079-CD4E-1DCD526FBF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Y"/>
          </a:p>
        </p:txBody>
      </p:sp>
      <p:sp>
        <p:nvSpPr>
          <p:cNvPr id="3" name="Picture Placeholder 2">
            <a:extLst>
              <a:ext uri="{FF2B5EF4-FFF2-40B4-BE49-F238E27FC236}">
                <a16:creationId xmlns:a16="http://schemas.microsoft.com/office/drawing/2014/main" id="{038C3E30-0AF0-163C-0425-8BC02512A9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E65B4D47-3882-B730-A7EB-1D574C5C05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C03F87-0811-35C6-5401-DBC91EAAB434}"/>
              </a:ext>
            </a:extLst>
          </p:cNvPr>
          <p:cNvSpPr>
            <a:spLocks noGrp="1"/>
          </p:cNvSpPr>
          <p:nvPr>
            <p:ph type="dt" sz="half" idx="10"/>
          </p:nvPr>
        </p:nvSpPr>
        <p:spPr/>
        <p:txBody>
          <a:bodyPr/>
          <a:lstStyle/>
          <a:p>
            <a:fld id="{E7EEFAA0-83CC-1746-99FD-A20783E407E6}" type="datetimeFigureOut">
              <a:rPr lang="en-CY" smtClean="0"/>
              <a:t>29/07/2022</a:t>
            </a:fld>
            <a:endParaRPr lang="en-CY"/>
          </a:p>
        </p:txBody>
      </p:sp>
      <p:sp>
        <p:nvSpPr>
          <p:cNvPr id="6" name="Footer Placeholder 5">
            <a:extLst>
              <a:ext uri="{FF2B5EF4-FFF2-40B4-BE49-F238E27FC236}">
                <a16:creationId xmlns:a16="http://schemas.microsoft.com/office/drawing/2014/main" id="{6EE82B0E-D6AA-720B-EC65-178BB3C99CFB}"/>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9C0A6D12-08AB-E7A0-1085-64DF339F96B5}"/>
              </a:ext>
            </a:extLst>
          </p:cNvPr>
          <p:cNvSpPr>
            <a:spLocks noGrp="1"/>
          </p:cNvSpPr>
          <p:nvPr>
            <p:ph type="sldNum" sz="quarter" idx="12"/>
          </p:nvPr>
        </p:nvSpPr>
        <p:spPr/>
        <p:txBody>
          <a:bodyPr/>
          <a:lstStyle/>
          <a:p>
            <a:fld id="{3352958C-FDBF-ED4B-97E8-C9BA781472A4}" type="slidenum">
              <a:rPr lang="en-CY" smtClean="0"/>
              <a:t>‹#›</a:t>
            </a:fld>
            <a:endParaRPr lang="en-CY"/>
          </a:p>
        </p:txBody>
      </p:sp>
    </p:spTree>
    <p:extLst>
      <p:ext uri="{BB962C8B-B14F-4D97-AF65-F5344CB8AC3E}">
        <p14:creationId xmlns:p14="http://schemas.microsoft.com/office/powerpoint/2010/main" val="4087262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9CB1F3-3B5F-F572-EBDA-A0033AABAF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Y"/>
          </a:p>
        </p:txBody>
      </p:sp>
      <p:sp>
        <p:nvSpPr>
          <p:cNvPr id="3" name="Text Placeholder 2">
            <a:extLst>
              <a:ext uri="{FF2B5EF4-FFF2-40B4-BE49-F238E27FC236}">
                <a16:creationId xmlns:a16="http://schemas.microsoft.com/office/drawing/2014/main" id="{5EB7A045-FDDD-1A27-13DB-8A5D7264D3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7D40329A-4418-BBC2-93EA-866FBDEDA4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EFAA0-83CC-1746-99FD-A20783E407E6}" type="datetimeFigureOut">
              <a:rPr lang="en-CY" smtClean="0"/>
              <a:t>29/07/2022</a:t>
            </a:fld>
            <a:endParaRPr lang="en-CY"/>
          </a:p>
        </p:txBody>
      </p:sp>
      <p:sp>
        <p:nvSpPr>
          <p:cNvPr id="5" name="Footer Placeholder 4">
            <a:extLst>
              <a:ext uri="{FF2B5EF4-FFF2-40B4-BE49-F238E27FC236}">
                <a16:creationId xmlns:a16="http://schemas.microsoft.com/office/drawing/2014/main" id="{E60F0462-22B4-16F0-E961-836A3B9435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Y"/>
          </a:p>
        </p:txBody>
      </p:sp>
      <p:sp>
        <p:nvSpPr>
          <p:cNvPr id="6" name="Slide Number Placeholder 5">
            <a:extLst>
              <a:ext uri="{FF2B5EF4-FFF2-40B4-BE49-F238E27FC236}">
                <a16:creationId xmlns:a16="http://schemas.microsoft.com/office/drawing/2014/main" id="{77CC9452-2466-1A67-1181-FF60FC20E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2958C-FDBF-ED4B-97E8-C9BA781472A4}" type="slidenum">
              <a:rPr lang="en-CY" smtClean="0"/>
              <a:t>‹#›</a:t>
            </a:fld>
            <a:endParaRPr lang="en-CY"/>
          </a:p>
        </p:txBody>
      </p:sp>
    </p:spTree>
    <p:extLst>
      <p:ext uri="{BB962C8B-B14F-4D97-AF65-F5344CB8AC3E}">
        <p14:creationId xmlns:p14="http://schemas.microsoft.com/office/powerpoint/2010/main" val="953437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mailto:m.pavlou@theo.ac.c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44F459-B883-6B98-3C6A-79178A0720A4}"/>
              </a:ext>
            </a:extLst>
          </p:cNvPr>
          <p:cNvSpPr>
            <a:spLocks noGrp="1"/>
          </p:cNvSpPr>
          <p:nvPr>
            <p:ph type="ctrTitle"/>
          </p:nvPr>
        </p:nvSpPr>
        <p:spPr>
          <a:xfrm>
            <a:off x="892818" y="1036467"/>
            <a:ext cx="5085580" cy="2387600"/>
          </a:xfrm>
        </p:spPr>
        <p:txBody>
          <a:bodyPr>
            <a:normAutofit/>
          </a:bodyPr>
          <a:lstStyle/>
          <a:p>
            <a:pPr algn="l"/>
            <a:r>
              <a:rPr lang="el-GR" sz="4500">
                <a:solidFill>
                  <a:schemeClr val="bg1"/>
                </a:solidFill>
              </a:rPr>
              <a:t>Προάγοντας Καθόλα Πράσινα Περιβάλλοντα </a:t>
            </a:r>
            <a:endParaRPr lang="en-CY" sz="4500">
              <a:solidFill>
                <a:schemeClr val="bg1"/>
              </a:solidFill>
            </a:endParaRPr>
          </a:p>
        </p:txBody>
      </p:sp>
      <p:sp>
        <p:nvSpPr>
          <p:cNvPr id="3" name="Subtitle 2">
            <a:extLst>
              <a:ext uri="{FF2B5EF4-FFF2-40B4-BE49-F238E27FC236}">
                <a16:creationId xmlns:a16="http://schemas.microsoft.com/office/drawing/2014/main" id="{80D5E47B-52FB-ECB4-0390-1ECE182F82FE}"/>
              </a:ext>
            </a:extLst>
          </p:cNvPr>
          <p:cNvSpPr>
            <a:spLocks noGrp="1"/>
          </p:cNvSpPr>
          <p:nvPr>
            <p:ph type="subTitle" idx="1"/>
          </p:nvPr>
        </p:nvSpPr>
        <p:spPr>
          <a:xfrm>
            <a:off x="892818" y="3456846"/>
            <a:ext cx="5085580" cy="1881751"/>
          </a:xfrm>
        </p:spPr>
        <p:txBody>
          <a:bodyPr>
            <a:normAutofit/>
          </a:bodyPr>
          <a:lstStyle/>
          <a:p>
            <a:pPr algn="l"/>
            <a:r>
              <a:rPr lang="el-GR" sz="2600">
                <a:solidFill>
                  <a:schemeClr val="bg1"/>
                </a:solidFill>
              </a:rPr>
              <a:t>Α</a:t>
            </a:r>
            <a:r>
              <a:rPr lang="en-US" sz="2600" err="1">
                <a:solidFill>
                  <a:schemeClr val="bg1"/>
                </a:solidFill>
              </a:rPr>
              <a:t>dvancing</a:t>
            </a:r>
            <a:r>
              <a:rPr lang="en-US" sz="2600">
                <a:solidFill>
                  <a:schemeClr val="bg1"/>
                </a:solidFill>
              </a:rPr>
              <a:t> Utterly Green Environments (AUGE) </a:t>
            </a:r>
          </a:p>
          <a:p>
            <a:pPr algn="l"/>
            <a:r>
              <a:rPr lang="el-GR" sz="2200" err="1">
                <a:solidFill>
                  <a:schemeClr val="bg1"/>
                </a:solidFill>
              </a:rPr>
              <a:t>Κωδικ</a:t>
            </a:r>
            <a:r>
              <a:rPr lang="en-US" sz="2200" err="1">
                <a:solidFill>
                  <a:schemeClr val="bg1"/>
                </a:solidFill>
              </a:rPr>
              <a:t>ό</a:t>
            </a:r>
            <a:r>
              <a:rPr lang="el-GR" sz="2200">
                <a:solidFill>
                  <a:schemeClr val="bg1"/>
                </a:solidFill>
              </a:rPr>
              <a:t>ς </a:t>
            </a:r>
            <a:r>
              <a:rPr lang="en-US" sz="2200" err="1">
                <a:solidFill>
                  <a:schemeClr val="bg1"/>
                </a:solidFill>
              </a:rPr>
              <a:t>Έ</a:t>
            </a:r>
            <a:r>
              <a:rPr lang="el-GR" sz="2200" err="1">
                <a:solidFill>
                  <a:schemeClr val="bg1"/>
                </a:solidFill>
              </a:rPr>
              <a:t>ργου</a:t>
            </a:r>
            <a:r>
              <a:rPr lang="en-US" sz="2200">
                <a:solidFill>
                  <a:schemeClr val="bg1"/>
                </a:solidFill>
              </a:rPr>
              <a:t>: </a:t>
            </a:r>
            <a:r>
              <a:rPr lang="el-GR" sz="2200">
                <a:solidFill>
                  <a:schemeClr val="bg1"/>
                </a:solidFill>
              </a:rPr>
              <a:t>2021-2-</a:t>
            </a:r>
            <a:r>
              <a:rPr lang="en-US" sz="2200">
                <a:solidFill>
                  <a:schemeClr val="bg1"/>
                </a:solidFill>
              </a:rPr>
              <a:t>CY01-KA210-SCH-000048649</a:t>
            </a:r>
            <a:endParaRPr lang="en-CY" sz="2200">
              <a:solidFill>
                <a:schemeClr val="bg1"/>
              </a:solidFill>
            </a:endParaRPr>
          </a:p>
        </p:txBody>
      </p:sp>
      <p:sp>
        <p:nvSpPr>
          <p:cNvPr id="13" name="Oval 12">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Content Placeholder 6" descr="Diagram&#10;&#10;Description automatically generated">
            <a:extLst>
              <a:ext uri="{FF2B5EF4-FFF2-40B4-BE49-F238E27FC236}">
                <a16:creationId xmlns:a16="http://schemas.microsoft.com/office/drawing/2014/main" id="{E6F82269-632F-9DE6-EB07-A8ADFCE79B53}"/>
              </a:ext>
            </a:extLst>
          </p:cNvPr>
          <p:cNvPicPr>
            <a:picLocks noChangeAspect="1"/>
          </p:cNvPicPr>
          <p:nvPr/>
        </p:nvPicPr>
        <p:blipFill rotWithShape="1">
          <a:blip r:embed="rId2"/>
          <a:srcRect t="4209" r="-2" b="1288"/>
          <a:stretch/>
        </p:blipFill>
        <p:spPr>
          <a:xfrm>
            <a:off x="6516439" y="610689"/>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5" name="Rectangle 14">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descr="Logo&#10;&#10;Description automatically generated">
            <a:extLst>
              <a:ext uri="{FF2B5EF4-FFF2-40B4-BE49-F238E27FC236}">
                <a16:creationId xmlns:a16="http://schemas.microsoft.com/office/drawing/2014/main" id="{7D1CA046-0EE4-E183-9DDB-FB1B518B1AC8}"/>
              </a:ext>
            </a:extLst>
          </p:cNvPr>
          <p:cNvPicPr>
            <a:picLocks noChangeAspect="1"/>
          </p:cNvPicPr>
          <p:nvPr/>
        </p:nvPicPr>
        <p:blipFill>
          <a:blip r:embed="rId3"/>
          <a:stretch>
            <a:fillRect/>
          </a:stretch>
        </p:blipFill>
        <p:spPr>
          <a:xfrm>
            <a:off x="2170674" y="5200448"/>
            <a:ext cx="1539172" cy="1539172"/>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794FB413-5D77-58BF-161A-01D97DEFB379}"/>
              </a:ext>
            </a:extLst>
          </p:cNvPr>
          <p:cNvPicPr>
            <a:picLocks noChangeAspect="1"/>
          </p:cNvPicPr>
          <p:nvPr/>
        </p:nvPicPr>
        <p:blipFill>
          <a:blip r:embed="rId4"/>
          <a:stretch>
            <a:fillRect/>
          </a:stretch>
        </p:blipFill>
        <p:spPr>
          <a:xfrm>
            <a:off x="437884" y="5179656"/>
            <a:ext cx="1536540" cy="1539172"/>
          </a:xfrm>
          <a:prstGeom prst="rect">
            <a:avLst/>
          </a:prstGeom>
        </p:spPr>
      </p:pic>
      <p:pic>
        <p:nvPicPr>
          <p:cNvPr id="18" name="Picture 17" descr="Graphical user interface&#10;&#10;Description automatically generated with medium confidence">
            <a:extLst>
              <a:ext uri="{FF2B5EF4-FFF2-40B4-BE49-F238E27FC236}">
                <a16:creationId xmlns:a16="http://schemas.microsoft.com/office/drawing/2014/main" id="{EB307289-5A89-FC9F-7C8E-737E049B3CA6}"/>
              </a:ext>
            </a:extLst>
          </p:cNvPr>
          <p:cNvPicPr>
            <a:picLocks noChangeAspect="1"/>
          </p:cNvPicPr>
          <p:nvPr/>
        </p:nvPicPr>
        <p:blipFill>
          <a:blip r:embed="rId5"/>
          <a:stretch>
            <a:fillRect/>
          </a:stretch>
        </p:blipFill>
        <p:spPr>
          <a:xfrm>
            <a:off x="7881067" y="5970206"/>
            <a:ext cx="3906982" cy="738576"/>
          </a:xfrm>
          <a:prstGeom prst="rect">
            <a:avLst/>
          </a:prstGeom>
        </p:spPr>
      </p:pic>
    </p:spTree>
    <p:extLst>
      <p:ext uri="{BB962C8B-B14F-4D97-AF65-F5344CB8AC3E}">
        <p14:creationId xmlns:p14="http://schemas.microsoft.com/office/powerpoint/2010/main" val="24652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tone&#10;&#10;Description automatically generated">
            <a:extLst>
              <a:ext uri="{FF2B5EF4-FFF2-40B4-BE49-F238E27FC236}">
                <a16:creationId xmlns:a16="http://schemas.microsoft.com/office/drawing/2014/main" id="{F45448CD-DFFC-137F-C590-5F22E6EFEEF1}"/>
              </a:ext>
            </a:extLst>
          </p:cNvPr>
          <p:cNvPicPr>
            <a:picLocks noChangeAspect="1"/>
          </p:cNvPicPr>
          <p:nvPr/>
        </p:nvPicPr>
        <p:blipFill rotWithShape="1">
          <a:blip r:embed="rId2"/>
          <a:srcRect t="10767" r="-2" b="18337"/>
          <a:stretch/>
        </p:blipFill>
        <p:spPr>
          <a:xfrm>
            <a:off x="321730" y="321732"/>
            <a:ext cx="5674897" cy="3017405"/>
          </a:xfrm>
          <a:prstGeom prst="rect">
            <a:avLst/>
          </a:prstGeom>
        </p:spPr>
      </p:pic>
      <p:pic>
        <p:nvPicPr>
          <p:cNvPr id="9" name="Picture 8" descr="Background pattern&#10;&#10;Description automatically generated">
            <a:extLst>
              <a:ext uri="{FF2B5EF4-FFF2-40B4-BE49-F238E27FC236}">
                <a16:creationId xmlns:a16="http://schemas.microsoft.com/office/drawing/2014/main" id="{8073735E-68E4-E29F-2ADC-6EEA7F04BFA3}"/>
              </a:ext>
            </a:extLst>
          </p:cNvPr>
          <p:cNvPicPr>
            <a:picLocks noChangeAspect="1"/>
          </p:cNvPicPr>
          <p:nvPr/>
        </p:nvPicPr>
        <p:blipFill rotWithShape="1">
          <a:blip r:embed="rId3"/>
          <a:srcRect t="2779" r="-2" b="31669"/>
          <a:stretch/>
        </p:blipFill>
        <p:spPr>
          <a:xfrm>
            <a:off x="321730" y="3510853"/>
            <a:ext cx="5674897" cy="2789954"/>
          </a:xfrm>
          <a:prstGeom prst="rect">
            <a:avLst/>
          </a:prstGeom>
        </p:spPr>
      </p:pic>
      <p:pic>
        <p:nvPicPr>
          <p:cNvPr id="5" name="Picture 4" descr="A picture containing text, electronics, display&#10;&#10;Description automatically generated">
            <a:extLst>
              <a:ext uri="{FF2B5EF4-FFF2-40B4-BE49-F238E27FC236}">
                <a16:creationId xmlns:a16="http://schemas.microsoft.com/office/drawing/2014/main" id="{479BB0E9-7220-69D6-B704-EA58CC7DF23C}"/>
              </a:ext>
            </a:extLst>
          </p:cNvPr>
          <p:cNvPicPr>
            <a:picLocks noChangeAspect="1"/>
          </p:cNvPicPr>
          <p:nvPr/>
        </p:nvPicPr>
        <p:blipFill rotWithShape="1">
          <a:blip r:embed="rId4"/>
          <a:srcRect t="29918" r="1" b="10818"/>
          <a:stretch/>
        </p:blipFill>
        <p:spPr>
          <a:xfrm>
            <a:off x="6195373" y="321733"/>
            <a:ext cx="5674897" cy="5979074"/>
          </a:xfrm>
          <a:prstGeom prst="rect">
            <a:avLst/>
          </a:prstGeom>
        </p:spPr>
      </p:pic>
      <p:sp>
        <p:nvSpPr>
          <p:cNvPr id="10" name="TextBox 9">
            <a:extLst>
              <a:ext uri="{FF2B5EF4-FFF2-40B4-BE49-F238E27FC236}">
                <a16:creationId xmlns:a16="http://schemas.microsoft.com/office/drawing/2014/main" id="{6EE25854-60C1-68D6-AB9E-1937096F56B8}"/>
              </a:ext>
            </a:extLst>
          </p:cNvPr>
          <p:cNvSpPr txBox="1"/>
          <p:nvPr/>
        </p:nvSpPr>
        <p:spPr>
          <a:xfrm>
            <a:off x="558800" y="6437874"/>
            <a:ext cx="11023600" cy="369332"/>
          </a:xfrm>
          <a:prstGeom prst="rect">
            <a:avLst/>
          </a:prstGeom>
          <a:noFill/>
        </p:spPr>
        <p:txBody>
          <a:bodyPr wrap="square" rtlCol="0">
            <a:spAutoFit/>
          </a:bodyPr>
          <a:lstStyle/>
          <a:p>
            <a:r>
              <a:rPr lang="el-GR" dirty="0" err="1"/>
              <a:t>Φιλοτ</a:t>
            </a:r>
            <a:r>
              <a:rPr lang="en-CY" dirty="0"/>
              <a:t>έ</a:t>
            </a:r>
            <a:r>
              <a:rPr lang="el-GR" dirty="0" err="1"/>
              <a:t>χνηση</a:t>
            </a:r>
            <a:r>
              <a:rPr lang="el-GR" dirty="0"/>
              <a:t> του Περιβαλλοντικού Κέντρου </a:t>
            </a:r>
            <a:r>
              <a:rPr lang="el-GR" dirty="0" err="1"/>
              <a:t>Σαλαμιούς</a:t>
            </a:r>
            <a:r>
              <a:rPr lang="el-GR" dirty="0"/>
              <a:t> (2018) από μαθητές του </a:t>
            </a:r>
            <a:r>
              <a:rPr lang="el-GR" dirty="0" err="1"/>
              <a:t>Νικολαϊδείου</a:t>
            </a:r>
            <a:r>
              <a:rPr lang="el-GR" dirty="0"/>
              <a:t> Γυμνασίου Πάφου  </a:t>
            </a:r>
            <a:endParaRPr lang="en-CY" dirty="0"/>
          </a:p>
        </p:txBody>
      </p:sp>
      <p:sp>
        <p:nvSpPr>
          <p:cNvPr id="11" name="TextBox 10">
            <a:extLst>
              <a:ext uri="{FF2B5EF4-FFF2-40B4-BE49-F238E27FC236}">
                <a16:creationId xmlns:a16="http://schemas.microsoft.com/office/drawing/2014/main" id="{B54BA1DF-3FF4-A22A-4BDD-D2A764B1831B}"/>
              </a:ext>
            </a:extLst>
          </p:cNvPr>
          <p:cNvSpPr txBox="1"/>
          <p:nvPr/>
        </p:nvSpPr>
        <p:spPr>
          <a:xfrm rot="20429765">
            <a:off x="378835" y="688105"/>
            <a:ext cx="3382027" cy="923330"/>
          </a:xfrm>
          <a:prstGeom prst="rect">
            <a:avLst/>
          </a:prstGeom>
          <a:noFill/>
        </p:spPr>
        <p:txBody>
          <a:bodyPr wrap="square" rtlCol="0">
            <a:spAutoFit/>
          </a:bodyPr>
          <a:lstStyle/>
          <a:p>
            <a:r>
              <a:rPr lang="el-GR" dirty="0">
                <a:solidFill>
                  <a:schemeClr val="bg1"/>
                </a:solidFill>
              </a:rPr>
              <a:t>Η Περσεφόνη, εμπνευσμένη από το ποίημα «Ο Εφιάλτης της Περσεφόνης» του Ν. Γκάτσου</a:t>
            </a:r>
            <a:endParaRPr lang="en-CY" dirty="0">
              <a:solidFill>
                <a:schemeClr val="bg1"/>
              </a:solidFill>
            </a:endParaRPr>
          </a:p>
        </p:txBody>
      </p:sp>
    </p:spTree>
    <p:extLst>
      <p:ext uri="{BB962C8B-B14F-4D97-AF65-F5344CB8AC3E}">
        <p14:creationId xmlns:p14="http://schemas.microsoft.com/office/powerpoint/2010/main" val="1252167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icture containing text, building material, stone&#10;&#10;Description automatically generated">
            <a:extLst>
              <a:ext uri="{FF2B5EF4-FFF2-40B4-BE49-F238E27FC236}">
                <a16:creationId xmlns:a16="http://schemas.microsoft.com/office/drawing/2014/main" id="{D663AB76-CBD5-5AC5-E202-EEB12B0899EF}"/>
              </a:ext>
            </a:extLst>
          </p:cNvPr>
          <p:cNvPicPr>
            <a:picLocks noChangeAspect="1"/>
          </p:cNvPicPr>
          <p:nvPr/>
        </p:nvPicPr>
        <p:blipFill rotWithShape="1">
          <a:blip r:embed="rId2"/>
          <a:srcRect l="19443" r="9421" b="-1"/>
          <a:stretch/>
        </p:blipFill>
        <p:spPr>
          <a:xfrm>
            <a:off x="191086" y="171715"/>
            <a:ext cx="5464647" cy="5761597"/>
          </a:xfrm>
          <a:prstGeom prst="rect">
            <a:avLst/>
          </a:prstGeom>
        </p:spPr>
      </p:pic>
      <p:pic>
        <p:nvPicPr>
          <p:cNvPr id="4" name="Picture 3" descr="Text&#10;&#10;Description automatically generated">
            <a:extLst>
              <a:ext uri="{FF2B5EF4-FFF2-40B4-BE49-F238E27FC236}">
                <a16:creationId xmlns:a16="http://schemas.microsoft.com/office/drawing/2014/main" id="{09C8FEF2-4B6E-9F91-B745-F9C5A5CEC9F9}"/>
              </a:ext>
            </a:extLst>
          </p:cNvPr>
          <p:cNvPicPr>
            <a:picLocks noChangeAspect="1"/>
          </p:cNvPicPr>
          <p:nvPr/>
        </p:nvPicPr>
        <p:blipFill rotWithShape="1">
          <a:blip r:embed="rId3"/>
          <a:srcRect b="27144"/>
          <a:stretch/>
        </p:blipFill>
        <p:spPr>
          <a:xfrm>
            <a:off x="6196929" y="171716"/>
            <a:ext cx="5583907" cy="3051166"/>
          </a:xfrm>
          <a:prstGeom prst="rect">
            <a:avLst/>
          </a:prstGeom>
        </p:spPr>
      </p:pic>
      <p:pic>
        <p:nvPicPr>
          <p:cNvPr id="7" name="Picture 6" descr="A sign on a wall&#10;&#10;Description automatically generated with low confidence">
            <a:extLst>
              <a:ext uri="{FF2B5EF4-FFF2-40B4-BE49-F238E27FC236}">
                <a16:creationId xmlns:a16="http://schemas.microsoft.com/office/drawing/2014/main" id="{E175FFFA-BE9C-CA65-E750-430AF516B1E4}"/>
              </a:ext>
            </a:extLst>
          </p:cNvPr>
          <p:cNvPicPr>
            <a:picLocks noChangeAspect="1"/>
          </p:cNvPicPr>
          <p:nvPr/>
        </p:nvPicPr>
        <p:blipFill rotWithShape="1">
          <a:blip r:embed="rId4"/>
          <a:srcRect t="7585" b="28220"/>
          <a:stretch/>
        </p:blipFill>
        <p:spPr>
          <a:xfrm>
            <a:off x="6196929" y="3514856"/>
            <a:ext cx="5464647" cy="2631044"/>
          </a:xfrm>
          <a:prstGeom prst="rect">
            <a:avLst/>
          </a:prstGeom>
        </p:spPr>
      </p:pic>
      <p:sp>
        <p:nvSpPr>
          <p:cNvPr id="14" name="TextBox 13">
            <a:extLst>
              <a:ext uri="{FF2B5EF4-FFF2-40B4-BE49-F238E27FC236}">
                <a16:creationId xmlns:a16="http://schemas.microsoft.com/office/drawing/2014/main" id="{AF101B5E-03A1-C120-0A7B-60521ABFF04D}"/>
              </a:ext>
            </a:extLst>
          </p:cNvPr>
          <p:cNvSpPr txBox="1"/>
          <p:nvPr/>
        </p:nvSpPr>
        <p:spPr>
          <a:xfrm>
            <a:off x="637976" y="6182974"/>
            <a:ext cx="11023600" cy="646331"/>
          </a:xfrm>
          <a:prstGeom prst="rect">
            <a:avLst/>
          </a:prstGeom>
          <a:noFill/>
        </p:spPr>
        <p:txBody>
          <a:bodyPr wrap="square" rtlCol="0">
            <a:spAutoFit/>
          </a:bodyPr>
          <a:lstStyle/>
          <a:p>
            <a:r>
              <a:rPr lang="el-GR"/>
              <a:t>Φιλοτ</a:t>
            </a:r>
            <a:r>
              <a:rPr lang="en-CY"/>
              <a:t>έ</a:t>
            </a:r>
            <a:r>
              <a:rPr lang="el-GR"/>
              <a:t>χνηση του Περιβαλλοντικού Κέντρου Σαλαμιούς (2018) από μαθητές του Νικολαϊδείου Γυμνασίου Πάφου και του Νηπιαγωγείου Κονιών Πάφου   </a:t>
            </a:r>
            <a:endParaRPr lang="en-CY" dirty="0"/>
          </a:p>
        </p:txBody>
      </p:sp>
    </p:spTree>
    <p:extLst>
      <p:ext uri="{BB962C8B-B14F-4D97-AF65-F5344CB8AC3E}">
        <p14:creationId xmlns:p14="http://schemas.microsoft.com/office/powerpoint/2010/main" val="2023426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E9E6D9-16F1-6921-E078-7A152FA0F5FD}"/>
              </a:ext>
            </a:extLst>
          </p:cNvPr>
          <p:cNvPicPr>
            <a:picLocks noChangeAspect="1"/>
          </p:cNvPicPr>
          <p:nvPr/>
        </p:nvPicPr>
        <p:blipFill>
          <a:blip r:embed="rId2"/>
          <a:stretch>
            <a:fillRect/>
          </a:stretch>
        </p:blipFill>
        <p:spPr>
          <a:xfrm>
            <a:off x="6163734" y="169774"/>
            <a:ext cx="3811639" cy="5393950"/>
          </a:xfrm>
          <a:prstGeom prst="rect">
            <a:avLst/>
          </a:prstGeom>
        </p:spPr>
      </p:pic>
      <p:pic>
        <p:nvPicPr>
          <p:cNvPr id="7" name="Picture 6">
            <a:extLst>
              <a:ext uri="{FF2B5EF4-FFF2-40B4-BE49-F238E27FC236}">
                <a16:creationId xmlns:a16="http://schemas.microsoft.com/office/drawing/2014/main" id="{E9B96BA5-821F-8E2A-BD01-F07E30127339}"/>
              </a:ext>
            </a:extLst>
          </p:cNvPr>
          <p:cNvPicPr>
            <a:picLocks noChangeAspect="1"/>
          </p:cNvPicPr>
          <p:nvPr/>
        </p:nvPicPr>
        <p:blipFill>
          <a:blip r:embed="rId3"/>
          <a:stretch>
            <a:fillRect/>
          </a:stretch>
        </p:blipFill>
        <p:spPr>
          <a:xfrm>
            <a:off x="3202955" y="1557866"/>
            <a:ext cx="3529956" cy="4995334"/>
          </a:xfrm>
          <a:prstGeom prst="rect">
            <a:avLst/>
          </a:prstGeom>
        </p:spPr>
      </p:pic>
      <p:pic>
        <p:nvPicPr>
          <p:cNvPr id="9" name="Picture 8">
            <a:extLst>
              <a:ext uri="{FF2B5EF4-FFF2-40B4-BE49-F238E27FC236}">
                <a16:creationId xmlns:a16="http://schemas.microsoft.com/office/drawing/2014/main" id="{981597D6-06BE-2E83-3F99-DF534E5728C1}"/>
              </a:ext>
            </a:extLst>
          </p:cNvPr>
          <p:cNvPicPr>
            <a:picLocks noChangeAspect="1"/>
          </p:cNvPicPr>
          <p:nvPr/>
        </p:nvPicPr>
        <p:blipFill>
          <a:blip r:embed="rId4"/>
          <a:stretch>
            <a:fillRect/>
          </a:stretch>
        </p:blipFill>
        <p:spPr>
          <a:xfrm>
            <a:off x="9068071" y="2099733"/>
            <a:ext cx="3242462" cy="4588493"/>
          </a:xfrm>
          <a:prstGeom prst="rect">
            <a:avLst/>
          </a:prstGeom>
        </p:spPr>
      </p:pic>
      <p:pic>
        <p:nvPicPr>
          <p:cNvPr id="13" name="Picture 12">
            <a:extLst>
              <a:ext uri="{FF2B5EF4-FFF2-40B4-BE49-F238E27FC236}">
                <a16:creationId xmlns:a16="http://schemas.microsoft.com/office/drawing/2014/main" id="{B9EC1237-689B-D11F-3ABE-934A7F7D8646}"/>
              </a:ext>
            </a:extLst>
          </p:cNvPr>
          <p:cNvPicPr>
            <a:picLocks noChangeAspect="1"/>
          </p:cNvPicPr>
          <p:nvPr/>
        </p:nvPicPr>
        <p:blipFill>
          <a:blip r:embed="rId5"/>
          <a:stretch>
            <a:fillRect/>
          </a:stretch>
        </p:blipFill>
        <p:spPr>
          <a:xfrm>
            <a:off x="186266" y="304800"/>
            <a:ext cx="3320572" cy="4699028"/>
          </a:xfrm>
          <a:prstGeom prst="rect">
            <a:avLst/>
          </a:prstGeom>
        </p:spPr>
      </p:pic>
      <p:sp>
        <p:nvSpPr>
          <p:cNvPr id="15" name="TextBox 14">
            <a:extLst>
              <a:ext uri="{FF2B5EF4-FFF2-40B4-BE49-F238E27FC236}">
                <a16:creationId xmlns:a16="http://schemas.microsoft.com/office/drawing/2014/main" id="{6212DEA7-458B-CBAC-D022-5979B2E08B09}"/>
              </a:ext>
            </a:extLst>
          </p:cNvPr>
          <p:cNvSpPr txBox="1"/>
          <p:nvPr/>
        </p:nvSpPr>
        <p:spPr>
          <a:xfrm>
            <a:off x="-70367" y="5300134"/>
            <a:ext cx="3529956" cy="1754326"/>
          </a:xfrm>
          <a:prstGeom prst="rect">
            <a:avLst/>
          </a:prstGeom>
          <a:noFill/>
        </p:spPr>
        <p:txBody>
          <a:bodyPr wrap="square" rtlCol="0">
            <a:spAutoFit/>
          </a:bodyPr>
          <a:lstStyle/>
          <a:p>
            <a:pPr algn="ctr"/>
            <a:r>
              <a:rPr lang="el-GR" b="1" dirty="0" err="1"/>
              <a:t>Ποι</a:t>
            </a:r>
            <a:r>
              <a:rPr lang="en-CY" b="1" dirty="0"/>
              <a:t>ή</a:t>
            </a:r>
            <a:r>
              <a:rPr lang="el-GR" b="1" dirty="0" err="1"/>
              <a:t>ματα</a:t>
            </a:r>
            <a:r>
              <a:rPr lang="el-GR" b="1" dirty="0"/>
              <a:t> </a:t>
            </a:r>
            <a:r>
              <a:rPr lang="el-GR" b="1" dirty="0" err="1"/>
              <a:t>Παφίων</a:t>
            </a:r>
            <a:r>
              <a:rPr lang="el-GR" b="1" dirty="0"/>
              <a:t> ποιητών με θέματα σχετικά με το περιβάλλον που αναρτήθηκαν εντός του Περιβαλλοντικού Κέντρου </a:t>
            </a:r>
            <a:r>
              <a:rPr lang="el-GR" b="1" dirty="0" err="1"/>
              <a:t>Σαλαμιούς</a:t>
            </a:r>
            <a:r>
              <a:rPr lang="el-GR" b="1" dirty="0"/>
              <a:t> </a:t>
            </a:r>
          </a:p>
          <a:p>
            <a:r>
              <a:rPr lang="el-GR" dirty="0"/>
              <a:t> </a:t>
            </a:r>
            <a:endParaRPr lang="en-CY" dirty="0"/>
          </a:p>
        </p:txBody>
      </p:sp>
    </p:spTree>
    <p:extLst>
      <p:ext uri="{BB962C8B-B14F-4D97-AF65-F5344CB8AC3E}">
        <p14:creationId xmlns:p14="http://schemas.microsoft.com/office/powerpoint/2010/main" val="360768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1136427" y="627564"/>
            <a:ext cx="8634105" cy="1325563"/>
          </a:xfrm>
        </p:spPr>
        <p:txBody>
          <a:bodyPr>
            <a:normAutofit/>
          </a:bodyPr>
          <a:lstStyle/>
          <a:p>
            <a:r>
              <a:rPr lang="el-GR" b="1"/>
              <a:t>             Ορθόδοξος Ακαδημία Κρήτης </a:t>
            </a:r>
            <a:endParaRPr lang="en-CY"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 name="Picture 9" descr="Logo&#10;&#10;Description automatically generated">
            <a:extLst>
              <a:ext uri="{FF2B5EF4-FFF2-40B4-BE49-F238E27FC236}">
                <a16:creationId xmlns:a16="http://schemas.microsoft.com/office/drawing/2014/main" id="{7AAEC1ED-BB90-B011-B41D-C16720F20F08}"/>
              </a:ext>
            </a:extLst>
          </p:cNvPr>
          <p:cNvPicPr>
            <a:picLocks noChangeAspect="1"/>
          </p:cNvPicPr>
          <p:nvPr/>
        </p:nvPicPr>
        <p:blipFill>
          <a:blip r:embed="rId3"/>
          <a:stretch>
            <a:fillRect/>
          </a:stretch>
        </p:blipFill>
        <p:spPr>
          <a:xfrm>
            <a:off x="496645" y="627564"/>
            <a:ext cx="2140172" cy="2140172"/>
          </a:xfrm>
          <a:prstGeom prst="rect">
            <a:avLst/>
          </a:prstGeom>
        </p:spPr>
      </p:pic>
      <p:pic>
        <p:nvPicPr>
          <p:cNvPr id="4" name="Picture 4">
            <a:extLst>
              <a:ext uri="{FF2B5EF4-FFF2-40B4-BE49-F238E27FC236}">
                <a16:creationId xmlns:a16="http://schemas.microsoft.com/office/drawing/2014/main" id="{B1D77908-EF9A-476C-A6A7-F9E4F1BED3C4}"/>
              </a:ext>
            </a:extLst>
          </p:cNvPr>
          <p:cNvPicPr>
            <a:picLocks noChangeAspect="1"/>
          </p:cNvPicPr>
          <p:nvPr/>
        </p:nvPicPr>
        <p:blipFill>
          <a:blip r:embed="rId4"/>
          <a:stretch>
            <a:fillRect/>
          </a:stretch>
        </p:blipFill>
        <p:spPr>
          <a:xfrm>
            <a:off x="166721" y="3734190"/>
            <a:ext cx="2817541" cy="2734661"/>
          </a:xfrm>
          <a:prstGeom prst="rect">
            <a:avLst/>
          </a:prstGeom>
        </p:spPr>
      </p:pic>
      <p:sp>
        <p:nvSpPr>
          <p:cNvPr id="3" name="TextBox 2">
            <a:extLst>
              <a:ext uri="{FF2B5EF4-FFF2-40B4-BE49-F238E27FC236}">
                <a16:creationId xmlns:a16="http://schemas.microsoft.com/office/drawing/2014/main" id="{7CF5922F-F6BE-A802-0EAF-2981CFB6799E}"/>
              </a:ext>
            </a:extLst>
          </p:cNvPr>
          <p:cNvSpPr txBox="1"/>
          <p:nvPr/>
        </p:nvSpPr>
        <p:spPr>
          <a:xfrm>
            <a:off x="3079594" y="1769327"/>
            <a:ext cx="580049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latin typeface="Roboto"/>
                <a:ea typeface="Roboto"/>
              </a:rPr>
              <a:t>Η </a:t>
            </a:r>
            <a:r>
              <a:rPr lang="en-US" dirty="0" err="1">
                <a:latin typeface="Roboto"/>
                <a:ea typeface="Roboto"/>
              </a:rPr>
              <a:t>Ορθόδοξος</a:t>
            </a:r>
            <a:r>
              <a:rPr lang="en-US" dirty="0">
                <a:latin typeface="Roboto"/>
                <a:ea typeface="Roboto"/>
              </a:rPr>
              <a:t> </a:t>
            </a:r>
            <a:r>
              <a:rPr lang="en-US" dirty="0" err="1">
                <a:latin typeface="Roboto"/>
                <a:ea typeface="Roboto"/>
              </a:rPr>
              <a:t>Ακ</a:t>
            </a:r>
            <a:r>
              <a:rPr lang="en-US" dirty="0">
                <a:latin typeface="Roboto"/>
                <a:ea typeface="Roboto"/>
              </a:rPr>
              <a:t>α</a:t>
            </a:r>
            <a:r>
              <a:rPr lang="en-US" dirty="0" err="1">
                <a:latin typeface="Roboto"/>
                <a:ea typeface="Roboto"/>
              </a:rPr>
              <a:t>δημί</a:t>
            </a:r>
            <a:r>
              <a:rPr lang="en-US" dirty="0">
                <a:latin typeface="Roboto"/>
                <a:ea typeface="Roboto"/>
              </a:rPr>
              <a:t>α </a:t>
            </a:r>
            <a:r>
              <a:rPr lang="en-US" dirty="0" err="1">
                <a:latin typeface="Roboto"/>
                <a:ea typeface="Roboto"/>
              </a:rPr>
              <a:t>Κρήτης</a:t>
            </a:r>
            <a:r>
              <a:rPr lang="en-US" dirty="0">
                <a:latin typeface="Roboto"/>
                <a:ea typeface="Roboto"/>
              </a:rPr>
              <a:t> (ΟΑΚ), </a:t>
            </a:r>
            <a:r>
              <a:rPr lang="en-US" dirty="0" err="1">
                <a:latin typeface="Roboto"/>
                <a:ea typeface="Roboto"/>
              </a:rPr>
              <a:t>λειτουργεί</a:t>
            </a:r>
            <a:r>
              <a:rPr lang="en-US" dirty="0">
                <a:latin typeface="Roboto"/>
                <a:ea typeface="Roboto"/>
              </a:rPr>
              <a:t> </a:t>
            </a:r>
            <a:r>
              <a:rPr lang="en-US" dirty="0" err="1">
                <a:latin typeface="Roboto"/>
                <a:ea typeface="Roboto"/>
              </a:rPr>
              <a:t>ως</a:t>
            </a:r>
            <a:r>
              <a:rPr lang="en-US" dirty="0">
                <a:latin typeface="Roboto"/>
                <a:ea typeface="Roboto"/>
              </a:rPr>
              <a:t> </a:t>
            </a:r>
            <a:r>
              <a:rPr lang="en-US" dirty="0" err="1">
                <a:latin typeface="Roboto"/>
                <a:ea typeface="Roboto"/>
              </a:rPr>
              <a:t>έν</a:t>
            </a:r>
            <a:r>
              <a:rPr lang="en-US" dirty="0">
                <a:latin typeface="Roboto"/>
                <a:ea typeface="Roboto"/>
              </a:rPr>
              <a:t>α α</a:t>
            </a:r>
            <a:r>
              <a:rPr lang="en-US" dirty="0" err="1">
                <a:latin typeface="Roboto"/>
                <a:ea typeface="Roboto"/>
              </a:rPr>
              <a:t>νοιχτό</a:t>
            </a:r>
            <a:r>
              <a:rPr lang="en-US" dirty="0">
                <a:latin typeface="Roboto"/>
                <a:ea typeface="Roboto"/>
              </a:rPr>
              <a:t> </a:t>
            </a:r>
            <a:r>
              <a:rPr lang="en-US" dirty="0" err="1">
                <a:latin typeface="Roboto"/>
                <a:ea typeface="Roboto"/>
              </a:rPr>
              <a:t>εργ</a:t>
            </a:r>
            <a:r>
              <a:rPr lang="en-US" dirty="0">
                <a:latin typeface="Roboto"/>
                <a:ea typeface="Roboto"/>
              </a:rPr>
              <a:t>α</a:t>
            </a:r>
            <a:r>
              <a:rPr lang="en-US" dirty="0" err="1">
                <a:latin typeface="Roboto"/>
                <a:ea typeface="Roboto"/>
              </a:rPr>
              <a:t>στήρι</a:t>
            </a:r>
            <a:r>
              <a:rPr lang="en-US" dirty="0">
                <a:latin typeface="Roboto"/>
                <a:ea typeface="Roboto"/>
              </a:rPr>
              <a:t> </a:t>
            </a:r>
            <a:r>
              <a:rPr lang="en-US" dirty="0" err="1">
                <a:latin typeface="Roboto"/>
                <a:ea typeface="Roboto"/>
              </a:rPr>
              <a:t>δι</a:t>
            </a:r>
            <a:r>
              <a:rPr lang="en-US" dirty="0">
                <a:latin typeface="Roboto"/>
                <a:ea typeface="Roboto"/>
              </a:rPr>
              <a:t>α</a:t>
            </a:r>
            <a:r>
              <a:rPr lang="en-US" dirty="0" err="1">
                <a:latin typeface="Roboto"/>
                <a:ea typeface="Roboto"/>
              </a:rPr>
              <a:t>λόγου</a:t>
            </a:r>
            <a:r>
              <a:rPr lang="en-US" dirty="0">
                <a:latin typeface="Roboto"/>
                <a:ea typeface="Roboto"/>
              </a:rPr>
              <a:t> </a:t>
            </a:r>
            <a:r>
              <a:rPr lang="en-US" dirty="0" err="1">
                <a:latin typeface="Roboto"/>
                <a:ea typeface="Roboto"/>
              </a:rPr>
              <a:t>της</a:t>
            </a:r>
            <a:r>
              <a:rPr lang="en-US" dirty="0">
                <a:latin typeface="Roboto"/>
                <a:ea typeface="Roboto"/>
              </a:rPr>
              <a:t> </a:t>
            </a:r>
            <a:r>
              <a:rPr lang="en-US" dirty="0" err="1">
                <a:latin typeface="Roboto"/>
                <a:ea typeface="Roboto"/>
              </a:rPr>
              <a:t>Εκκλησί</a:t>
            </a:r>
            <a:r>
              <a:rPr lang="en-US" dirty="0">
                <a:latin typeface="Roboto"/>
                <a:ea typeface="Roboto"/>
              </a:rPr>
              <a:t>ας </a:t>
            </a:r>
            <a:r>
              <a:rPr lang="en-US" dirty="0" err="1">
                <a:latin typeface="Roboto"/>
                <a:ea typeface="Roboto"/>
              </a:rPr>
              <a:t>με</a:t>
            </a:r>
            <a:r>
              <a:rPr lang="en-US" dirty="0">
                <a:latin typeface="Roboto"/>
                <a:ea typeface="Roboto"/>
              </a:rPr>
              <a:t> </a:t>
            </a:r>
            <a:r>
              <a:rPr lang="en-US" dirty="0" err="1">
                <a:latin typeface="Roboto"/>
                <a:ea typeface="Roboto"/>
              </a:rPr>
              <a:t>τη</a:t>
            </a:r>
            <a:r>
              <a:rPr lang="en-US" dirty="0">
                <a:latin typeface="Roboto"/>
                <a:ea typeface="Roboto"/>
              </a:rPr>
              <a:t> </a:t>
            </a:r>
            <a:r>
              <a:rPr lang="en-US" dirty="0" err="1">
                <a:latin typeface="Roboto"/>
                <a:ea typeface="Roboto"/>
              </a:rPr>
              <a:t>δι</a:t>
            </a:r>
            <a:r>
              <a:rPr lang="en-US" dirty="0">
                <a:latin typeface="Roboto"/>
                <a:ea typeface="Roboto"/>
              </a:rPr>
              <a:t>α</a:t>
            </a:r>
            <a:r>
              <a:rPr lang="en-US" dirty="0" err="1">
                <a:latin typeface="Roboto"/>
                <a:ea typeface="Roboto"/>
              </a:rPr>
              <a:t>νόηση</a:t>
            </a:r>
            <a:r>
              <a:rPr lang="en-US" dirty="0">
                <a:latin typeface="Roboto"/>
                <a:ea typeface="Roboto"/>
              </a:rPr>
              <a:t> και </a:t>
            </a:r>
            <a:r>
              <a:rPr lang="en-US" dirty="0" err="1">
                <a:latin typeface="Roboto"/>
                <a:ea typeface="Roboto"/>
              </a:rPr>
              <a:t>την</a:t>
            </a:r>
            <a:r>
              <a:rPr lang="en-US" dirty="0">
                <a:latin typeface="Roboto"/>
                <a:ea typeface="Roboto"/>
              </a:rPr>
              <a:t> </a:t>
            </a:r>
            <a:r>
              <a:rPr lang="en-US" dirty="0" err="1">
                <a:latin typeface="Roboto"/>
                <a:ea typeface="Roboto"/>
              </a:rPr>
              <a:t>κοινωνί</a:t>
            </a:r>
            <a:r>
              <a:rPr lang="en-US" dirty="0">
                <a:latin typeface="Roboto"/>
                <a:ea typeface="Roboto"/>
              </a:rPr>
              <a:t>α.</a:t>
            </a:r>
            <a:endParaRPr lang="en-US" dirty="0">
              <a:latin typeface="Calibri" panose="020F0502020204030204"/>
              <a:ea typeface="Roboto"/>
              <a:cs typeface="Calibri" panose="020F0502020204030204"/>
            </a:endParaRPr>
          </a:p>
          <a:p>
            <a:pPr algn="just"/>
            <a:endParaRPr lang="en-US" sz="1000" dirty="0">
              <a:latin typeface="Roboto"/>
              <a:ea typeface="Roboto"/>
            </a:endParaRPr>
          </a:p>
          <a:p>
            <a:pPr algn="just"/>
            <a:r>
              <a:rPr lang="en-US" dirty="0" err="1">
                <a:latin typeface="Roboto"/>
                <a:ea typeface="Roboto"/>
              </a:rPr>
              <a:t>Πάγι</a:t>
            </a:r>
            <a:r>
              <a:rPr lang="en-US" dirty="0">
                <a:latin typeface="Roboto"/>
                <a:ea typeface="Roboto"/>
              </a:rPr>
              <a:t>α επ</a:t>
            </a:r>
            <a:r>
              <a:rPr lang="en-US" dirty="0" err="1">
                <a:latin typeface="Roboto"/>
                <a:ea typeface="Roboto"/>
              </a:rPr>
              <a:t>ιδίωξη</a:t>
            </a:r>
            <a:r>
              <a:rPr lang="en-US" dirty="0">
                <a:latin typeface="Roboto"/>
                <a:ea typeface="Roboto"/>
              </a:rPr>
              <a:t> </a:t>
            </a:r>
            <a:r>
              <a:rPr lang="en-US" dirty="0" err="1">
                <a:latin typeface="Roboto"/>
                <a:ea typeface="Roboto"/>
              </a:rPr>
              <a:t>της</a:t>
            </a:r>
            <a:r>
              <a:rPr lang="en-US" dirty="0">
                <a:latin typeface="Roboto"/>
                <a:ea typeface="Roboto"/>
              </a:rPr>
              <a:t> ΟΑΚ απ</a:t>
            </a:r>
            <a:r>
              <a:rPr lang="en-US" dirty="0" err="1">
                <a:latin typeface="Roboto"/>
                <a:ea typeface="Roboto"/>
              </a:rPr>
              <a:t>οτελεί</a:t>
            </a:r>
            <a:r>
              <a:rPr lang="en-US" dirty="0">
                <a:latin typeface="Roboto"/>
                <a:ea typeface="Roboto"/>
              </a:rPr>
              <a:t> η </a:t>
            </a:r>
            <a:r>
              <a:rPr lang="en-US" dirty="0" err="1">
                <a:latin typeface="Roboto"/>
                <a:ea typeface="Roboto"/>
              </a:rPr>
              <a:t>συνεργ</a:t>
            </a:r>
            <a:r>
              <a:rPr lang="en-US" dirty="0">
                <a:latin typeface="Roboto"/>
                <a:ea typeface="Roboto"/>
              </a:rPr>
              <a:t>α</a:t>
            </a:r>
            <a:r>
              <a:rPr lang="en-US" dirty="0" err="1">
                <a:latin typeface="Roboto"/>
                <a:ea typeface="Roboto"/>
              </a:rPr>
              <a:t>σί</a:t>
            </a:r>
            <a:r>
              <a:rPr lang="en-US" dirty="0">
                <a:latin typeface="Roboto"/>
                <a:ea typeface="Roboto"/>
              </a:rPr>
              <a:t>α και η </a:t>
            </a:r>
            <a:r>
              <a:rPr lang="en-US" dirty="0" err="1">
                <a:latin typeface="Roboto"/>
                <a:ea typeface="Roboto"/>
              </a:rPr>
              <a:t>σύμ</a:t>
            </a:r>
            <a:r>
              <a:rPr lang="en-US" dirty="0">
                <a:latin typeface="Roboto"/>
                <a:ea typeface="Roboto"/>
              </a:rPr>
              <a:t>πρα</a:t>
            </a:r>
            <a:r>
              <a:rPr lang="en-US" dirty="0" err="1">
                <a:latin typeface="Roboto"/>
                <a:ea typeface="Roboto"/>
              </a:rPr>
              <a:t>ξη</a:t>
            </a:r>
            <a:r>
              <a:rPr lang="en-US" dirty="0">
                <a:latin typeface="Roboto"/>
                <a:ea typeface="Roboto"/>
              </a:rPr>
              <a:t> </a:t>
            </a:r>
            <a:r>
              <a:rPr lang="en-US" dirty="0" err="1">
                <a:latin typeface="Roboto"/>
                <a:ea typeface="Roboto"/>
              </a:rPr>
              <a:t>με</a:t>
            </a:r>
            <a:r>
              <a:rPr lang="en-US" dirty="0">
                <a:latin typeface="Roboto"/>
                <a:ea typeface="Roboto"/>
              </a:rPr>
              <a:t> </a:t>
            </a:r>
            <a:r>
              <a:rPr lang="en-US" dirty="0" err="1">
                <a:latin typeface="Roboto"/>
                <a:ea typeface="Roboto"/>
              </a:rPr>
              <a:t>άλλους</a:t>
            </a:r>
            <a:r>
              <a:rPr lang="en-US" dirty="0">
                <a:latin typeface="Roboto"/>
                <a:ea typeface="Roboto"/>
              </a:rPr>
              <a:t> </a:t>
            </a:r>
            <a:r>
              <a:rPr lang="en-US" dirty="0" err="1">
                <a:latin typeface="Roboto"/>
                <a:ea typeface="Roboto"/>
              </a:rPr>
              <a:t>φορείς</a:t>
            </a:r>
            <a:r>
              <a:rPr lang="en-US" dirty="0">
                <a:latin typeface="Roboto"/>
                <a:ea typeface="Roboto"/>
              </a:rPr>
              <a:t> και η από </a:t>
            </a:r>
            <a:r>
              <a:rPr lang="en-US" dirty="0" err="1">
                <a:latin typeface="Roboto"/>
                <a:ea typeface="Roboto"/>
              </a:rPr>
              <a:t>κοινού</a:t>
            </a:r>
            <a:r>
              <a:rPr lang="en-US" dirty="0">
                <a:latin typeface="Roboto"/>
                <a:ea typeface="Roboto"/>
              </a:rPr>
              <a:t> </a:t>
            </a:r>
            <a:r>
              <a:rPr lang="en-US" dirty="0" err="1">
                <a:latin typeface="Roboto"/>
                <a:ea typeface="Roboto"/>
              </a:rPr>
              <a:t>συζήτηση</a:t>
            </a:r>
            <a:r>
              <a:rPr lang="en-US" dirty="0">
                <a:latin typeface="Roboto"/>
                <a:ea typeface="Roboto"/>
              </a:rPr>
              <a:t>, </a:t>
            </a:r>
            <a:r>
              <a:rPr lang="en-US" dirty="0" err="1">
                <a:latin typeface="Roboto"/>
                <a:ea typeface="Roboto"/>
              </a:rPr>
              <a:t>με</a:t>
            </a:r>
            <a:r>
              <a:rPr lang="en-US" dirty="0">
                <a:latin typeface="Roboto"/>
                <a:ea typeface="Roboto"/>
              </a:rPr>
              <a:t> π</a:t>
            </a:r>
            <a:r>
              <a:rPr lang="en-US" dirty="0" err="1">
                <a:latin typeface="Roboto"/>
                <a:ea typeface="Roboto"/>
              </a:rPr>
              <a:t>νεύμ</a:t>
            </a:r>
            <a:r>
              <a:rPr lang="en-US" dirty="0">
                <a:latin typeface="Roboto"/>
                <a:ea typeface="Roboto"/>
              </a:rPr>
              <a:t>α </a:t>
            </a:r>
            <a:r>
              <a:rPr lang="en-US" dirty="0" err="1">
                <a:latin typeface="Roboto"/>
                <a:ea typeface="Roboto"/>
              </a:rPr>
              <a:t>σε</a:t>
            </a:r>
            <a:r>
              <a:rPr lang="en-US" dirty="0">
                <a:latin typeface="Roboto"/>
                <a:ea typeface="Roboto"/>
              </a:rPr>
              <a:t>βα</a:t>
            </a:r>
            <a:r>
              <a:rPr lang="en-US" dirty="0" err="1">
                <a:latin typeface="Roboto"/>
                <a:ea typeface="Roboto"/>
              </a:rPr>
              <a:t>σμού</a:t>
            </a:r>
            <a:r>
              <a:rPr lang="en-US" dirty="0">
                <a:latin typeface="Roboto"/>
                <a:ea typeface="Roboto"/>
              </a:rPr>
              <a:t> </a:t>
            </a:r>
            <a:r>
              <a:rPr lang="en-US" dirty="0" err="1">
                <a:latin typeface="Roboto"/>
                <a:ea typeface="Roboto"/>
              </a:rPr>
              <a:t>στην</a:t>
            </a:r>
            <a:r>
              <a:rPr lang="en-US" dirty="0">
                <a:latin typeface="Roboto"/>
                <a:ea typeface="Roboto"/>
              </a:rPr>
              <a:t> </a:t>
            </a:r>
            <a:r>
              <a:rPr lang="en-US" dirty="0" err="1">
                <a:latin typeface="Roboto"/>
                <a:ea typeface="Roboto"/>
              </a:rPr>
              <a:t>ετερότητ</a:t>
            </a:r>
            <a:r>
              <a:rPr lang="en-US" dirty="0">
                <a:latin typeface="Roboto"/>
                <a:ea typeface="Roboto"/>
              </a:rPr>
              <a:t>α </a:t>
            </a:r>
            <a:r>
              <a:rPr lang="en-US" dirty="0" err="1">
                <a:latin typeface="Roboto"/>
                <a:ea typeface="Roboto"/>
              </a:rPr>
              <a:t>του</a:t>
            </a:r>
            <a:r>
              <a:rPr lang="en-US" dirty="0">
                <a:latin typeface="Roboto"/>
                <a:ea typeface="Roboto"/>
              </a:rPr>
              <a:t> κα</a:t>
            </a:r>
            <a:r>
              <a:rPr lang="en-US" dirty="0" err="1">
                <a:latin typeface="Roboto"/>
                <a:ea typeface="Roboto"/>
              </a:rPr>
              <a:t>θενός</a:t>
            </a:r>
            <a:r>
              <a:rPr lang="en-US" dirty="0">
                <a:latin typeface="Roboto"/>
                <a:ea typeface="Roboto"/>
              </a:rPr>
              <a:t>, </a:t>
            </a:r>
            <a:r>
              <a:rPr lang="en-US" dirty="0" err="1">
                <a:latin typeface="Roboto"/>
                <a:ea typeface="Roboto"/>
              </a:rPr>
              <a:t>των</a:t>
            </a:r>
            <a:r>
              <a:rPr lang="en-US" dirty="0">
                <a:latin typeface="Roboto"/>
                <a:ea typeface="Roboto"/>
              </a:rPr>
              <a:t> </a:t>
            </a:r>
            <a:r>
              <a:rPr lang="en-US" dirty="0" err="1">
                <a:latin typeface="Roboto"/>
                <a:ea typeface="Roboto"/>
              </a:rPr>
              <a:t>μεγάλων</a:t>
            </a:r>
            <a:r>
              <a:rPr lang="en-US" dirty="0">
                <a:latin typeface="Roboto"/>
                <a:ea typeface="Roboto"/>
              </a:rPr>
              <a:t> π</a:t>
            </a:r>
            <a:r>
              <a:rPr lang="en-US" dirty="0" err="1">
                <a:latin typeface="Roboto"/>
                <a:ea typeface="Roboto"/>
              </a:rPr>
              <a:t>ρο</a:t>
            </a:r>
            <a:r>
              <a:rPr lang="en-US" dirty="0">
                <a:latin typeface="Roboto"/>
                <a:ea typeface="Roboto"/>
              </a:rPr>
              <a:t>β</a:t>
            </a:r>
            <a:r>
              <a:rPr lang="en-US" dirty="0" err="1">
                <a:latin typeface="Roboto"/>
                <a:ea typeface="Roboto"/>
              </a:rPr>
              <a:t>λημάτων</a:t>
            </a:r>
            <a:r>
              <a:rPr lang="en-US" dirty="0">
                <a:latin typeface="Roboto"/>
                <a:ea typeface="Roboto"/>
              </a:rPr>
              <a:t> </a:t>
            </a:r>
            <a:r>
              <a:rPr lang="en-US" dirty="0" err="1">
                <a:latin typeface="Roboto"/>
                <a:ea typeface="Roboto"/>
              </a:rPr>
              <a:t>της</a:t>
            </a:r>
            <a:r>
              <a:rPr lang="en-US" dirty="0">
                <a:latin typeface="Roboto"/>
                <a:ea typeface="Roboto"/>
              </a:rPr>
              <a:t> επ</a:t>
            </a:r>
            <a:r>
              <a:rPr lang="en-US" dirty="0" err="1">
                <a:latin typeface="Roboto"/>
                <a:ea typeface="Roboto"/>
              </a:rPr>
              <a:t>οχής</a:t>
            </a:r>
            <a:r>
              <a:rPr lang="en-US" dirty="0">
                <a:latin typeface="Roboto"/>
                <a:ea typeface="Roboto"/>
              </a:rPr>
              <a:t>. </a:t>
            </a:r>
            <a:endParaRPr lang="en-US" dirty="0">
              <a:cs typeface="Calibri"/>
            </a:endParaRPr>
          </a:p>
          <a:p>
            <a:pPr algn="just"/>
            <a:endParaRPr lang="en-US" sz="1000" dirty="0">
              <a:latin typeface="Roboto"/>
              <a:ea typeface="Roboto"/>
            </a:endParaRPr>
          </a:p>
          <a:p>
            <a:pPr algn="just"/>
            <a:r>
              <a:rPr lang="en-US" dirty="0">
                <a:latin typeface="Roboto"/>
                <a:ea typeface="Roboto"/>
              </a:rPr>
              <a:t>H OAK </a:t>
            </a:r>
            <a:r>
              <a:rPr lang="en-US" dirty="0" err="1">
                <a:latin typeface="Roboto"/>
                <a:ea typeface="Roboto"/>
              </a:rPr>
              <a:t>είν</a:t>
            </a:r>
            <a:r>
              <a:rPr lang="en-US" dirty="0">
                <a:latin typeface="Roboto"/>
                <a:ea typeface="Roboto"/>
              </a:rPr>
              <a:t>αι </a:t>
            </a:r>
            <a:r>
              <a:rPr lang="en-US" dirty="0" err="1">
                <a:latin typeface="Roboto"/>
                <a:ea typeface="Roboto"/>
              </a:rPr>
              <a:t>μέλος</a:t>
            </a:r>
            <a:r>
              <a:rPr lang="en-US" dirty="0">
                <a:latin typeface="Roboto"/>
                <a:ea typeface="Roboto"/>
              </a:rPr>
              <a:t> </a:t>
            </a:r>
            <a:r>
              <a:rPr lang="en-US" dirty="0" err="1">
                <a:latin typeface="Roboto"/>
                <a:ea typeface="Roboto"/>
              </a:rPr>
              <a:t>της</a:t>
            </a:r>
            <a:r>
              <a:rPr lang="en-US" dirty="0">
                <a:latin typeface="Roboto"/>
                <a:ea typeface="Roboto"/>
              </a:rPr>
              <a:t> </a:t>
            </a:r>
            <a:r>
              <a:rPr lang="en-US" dirty="0" err="1">
                <a:latin typeface="Roboto"/>
                <a:ea typeface="Roboto"/>
              </a:rPr>
              <a:t>Ευρω</a:t>
            </a:r>
            <a:r>
              <a:rPr lang="en-US" dirty="0">
                <a:latin typeface="Roboto"/>
                <a:ea typeface="Roboto"/>
              </a:rPr>
              <a:t>πα</a:t>
            </a:r>
            <a:r>
              <a:rPr lang="en-US" dirty="0" err="1">
                <a:latin typeface="Roboto"/>
                <a:ea typeface="Roboto"/>
              </a:rPr>
              <a:t>ϊκής</a:t>
            </a:r>
            <a:r>
              <a:rPr lang="en-US" dirty="0">
                <a:latin typeface="Roboto"/>
                <a:ea typeface="Roboto"/>
              </a:rPr>
              <a:t> </a:t>
            </a:r>
            <a:r>
              <a:rPr lang="en-US" dirty="0" err="1">
                <a:latin typeface="Roboto"/>
                <a:ea typeface="Roboto"/>
              </a:rPr>
              <a:t>Ακ</a:t>
            </a:r>
            <a:r>
              <a:rPr lang="en-US" dirty="0">
                <a:latin typeface="Roboto"/>
                <a:ea typeface="Roboto"/>
              </a:rPr>
              <a:t>α</a:t>
            </a:r>
            <a:r>
              <a:rPr lang="en-US" dirty="0" err="1">
                <a:latin typeface="Roboto"/>
                <a:ea typeface="Roboto"/>
              </a:rPr>
              <a:t>δημί</a:t>
            </a:r>
            <a:r>
              <a:rPr lang="en-US" dirty="0">
                <a:latin typeface="Roboto"/>
                <a:ea typeface="Roboto"/>
              </a:rPr>
              <a:t>ας </a:t>
            </a:r>
            <a:r>
              <a:rPr lang="en-US" dirty="0" err="1">
                <a:latin typeface="Roboto"/>
                <a:ea typeface="Roboto"/>
              </a:rPr>
              <a:t>Θρησκευτικών</a:t>
            </a:r>
            <a:r>
              <a:rPr lang="en-US" dirty="0">
                <a:latin typeface="Roboto"/>
                <a:ea typeface="Roboto"/>
              </a:rPr>
              <a:t> Επ</a:t>
            </a:r>
            <a:r>
              <a:rPr lang="en-US" dirty="0" err="1">
                <a:latin typeface="Roboto"/>
                <a:ea typeface="Roboto"/>
              </a:rPr>
              <a:t>ιστημών</a:t>
            </a:r>
            <a:r>
              <a:rPr lang="en-US" dirty="0">
                <a:latin typeface="Roboto"/>
                <a:ea typeface="Roboto"/>
              </a:rPr>
              <a:t> (EuARe), </a:t>
            </a:r>
            <a:r>
              <a:rPr lang="en-US" dirty="0" err="1">
                <a:latin typeface="Roboto"/>
                <a:ea typeface="Roboto"/>
              </a:rPr>
              <a:t>του</a:t>
            </a:r>
            <a:r>
              <a:rPr lang="en-US" dirty="0">
                <a:latin typeface="Roboto"/>
                <a:ea typeface="Roboto"/>
              </a:rPr>
              <a:t> </a:t>
            </a:r>
            <a:r>
              <a:rPr lang="en-US" dirty="0" err="1">
                <a:latin typeface="Roboto"/>
                <a:ea typeface="Roboto"/>
              </a:rPr>
              <a:t>Συνδέσμου</a:t>
            </a:r>
            <a:r>
              <a:rPr lang="en-US" dirty="0">
                <a:latin typeface="Roboto"/>
                <a:ea typeface="Roboto"/>
              </a:rPr>
              <a:t> </a:t>
            </a:r>
            <a:r>
              <a:rPr lang="en-US" dirty="0" err="1">
                <a:latin typeface="Roboto"/>
                <a:ea typeface="Roboto"/>
              </a:rPr>
              <a:t>των</a:t>
            </a:r>
            <a:r>
              <a:rPr lang="en-US" dirty="0">
                <a:latin typeface="Roboto"/>
                <a:ea typeface="Roboto"/>
              </a:rPr>
              <a:t> </a:t>
            </a:r>
            <a:r>
              <a:rPr lang="en-US" dirty="0" err="1">
                <a:latin typeface="Roboto"/>
                <a:ea typeface="Roboto"/>
              </a:rPr>
              <a:t>Ακ</a:t>
            </a:r>
            <a:r>
              <a:rPr lang="en-US" dirty="0">
                <a:latin typeface="Roboto"/>
                <a:ea typeface="Roboto"/>
              </a:rPr>
              <a:t>α</a:t>
            </a:r>
            <a:r>
              <a:rPr lang="en-US" dirty="0" err="1">
                <a:latin typeface="Roboto"/>
                <a:ea typeface="Roboto"/>
              </a:rPr>
              <a:t>δημιών</a:t>
            </a:r>
            <a:r>
              <a:rPr lang="en-US" dirty="0">
                <a:latin typeface="Roboto"/>
                <a:ea typeface="Roboto"/>
              </a:rPr>
              <a:t> </a:t>
            </a:r>
            <a:r>
              <a:rPr lang="en-US" dirty="0" err="1">
                <a:latin typeface="Roboto"/>
                <a:ea typeface="Roboto"/>
              </a:rPr>
              <a:t>της</a:t>
            </a:r>
            <a:r>
              <a:rPr lang="en-US" dirty="0">
                <a:latin typeface="Roboto"/>
                <a:ea typeface="Roboto"/>
              </a:rPr>
              <a:t> </a:t>
            </a:r>
            <a:r>
              <a:rPr lang="en-US" dirty="0" err="1">
                <a:latin typeface="Roboto"/>
                <a:ea typeface="Roboto"/>
              </a:rPr>
              <a:t>Ευρώ</a:t>
            </a:r>
            <a:r>
              <a:rPr lang="en-US" dirty="0">
                <a:latin typeface="Roboto"/>
                <a:ea typeface="Roboto"/>
              </a:rPr>
              <a:t>π</a:t>
            </a:r>
            <a:r>
              <a:rPr lang="en-US" dirty="0" err="1">
                <a:latin typeface="Roboto"/>
                <a:ea typeface="Roboto"/>
              </a:rPr>
              <a:t>ης</a:t>
            </a:r>
            <a:r>
              <a:rPr lang="en-US" dirty="0">
                <a:latin typeface="Roboto"/>
                <a:ea typeface="Roboto"/>
              </a:rPr>
              <a:t> (OIKOS EUROPE), </a:t>
            </a:r>
            <a:r>
              <a:rPr lang="en-US" dirty="0" err="1">
                <a:latin typeface="Roboto"/>
                <a:ea typeface="Roboto"/>
              </a:rPr>
              <a:t>ενώ</a:t>
            </a:r>
            <a:r>
              <a:rPr lang="en-US" dirty="0">
                <a:latin typeface="Roboto"/>
                <a:ea typeface="Roboto"/>
              </a:rPr>
              <a:t> </a:t>
            </a:r>
            <a:r>
              <a:rPr lang="en-US" dirty="0" err="1">
                <a:latin typeface="Roboto"/>
                <a:ea typeface="Roboto"/>
              </a:rPr>
              <a:t>έχει</a:t>
            </a:r>
            <a:r>
              <a:rPr lang="en-US" dirty="0">
                <a:latin typeface="Roboto"/>
                <a:ea typeface="Roboto"/>
              </a:rPr>
              <a:t> υπ</a:t>
            </a:r>
            <a:r>
              <a:rPr lang="en-US" dirty="0" err="1">
                <a:latin typeface="Roboto"/>
                <a:ea typeface="Roboto"/>
              </a:rPr>
              <a:t>ογράψει</a:t>
            </a:r>
            <a:r>
              <a:rPr lang="en-US" dirty="0">
                <a:latin typeface="Roboto"/>
                <a:ea typeface="Roboto"/>
              </a:rPr>
              <a:t> </a:t>
            </a:r>
            <a:r>
              <a:rPr lang="en-US" dirty="0" err="1">
                <a:latin typeface="Roboto"/>
                <a:ea typeface="Roboto"/>
              </a:rPr>
              <a:t>Μνημόνιο</a:t>
            </a:r>
            <a:r>
              <a:rPr lang="en-US" dirty="0">
                <a:latin typeface="Roboto"/>
                <a:ea typeface="Roboto"/>
              </a:rPr>
              <a:t> </a:t>
            </a:r>
            <a:r>
              <a:rPr lang="en-US" dirty="0" err="1">
                <a:latin typeface="Roboto"/>
                <a:ea typeface="Roboto"/>
              </a:rPr>
              <a:t>Συνεργ</a:t>
            </a:r>
            <a:r>
              <a:rPr lang="en-US" dirty="0">
                <a:latin typeface="Roboto"/>
                <a:ea typeface="Roboto"/>
              </a:rPr>
              <a:t>α</a:t>
            </a:r>
            <a:r>
              <a:rPr lang="en-US" dirty="0" err="1">
                <a:latin typeface="Roboto"/>
                <a:ea typeface="Roboto"/>
              </a:rPr>
              <a:t>σί</a:t>
            </a:r>
            <a:r>
              <a:rPr lang="en-US" dirty="0">
                <a:latin typeface="Roboto"/>
                <a:ea typeface="Roboto"/>
              </a:rPr>
              <a:t>ας </a:t>
            </a:r>
            <a:r>
              <a:rPr lang="en-US" dirty="0" err="1">
                <a:latin typeface="Roboto"/>
                <a:ea typeface="Roboto"/>
              </a:rPr>
              <a:t>με</a:t>
            </a:r>
            <a:r>
              <a:rPr lang="en-US" dirty="0">
                <a:latin typeface="Roboto"/>
                <a:ea typeface="Roboto"/>
              </a:rPr>
              <a:t> Πα</a:t>
            </a:r>
            <a:r>
              <a:rPr lang="en-US" dirty="0" err="1">
                <a:latin typeface="Roboto"/>
                <a:ea typeface="Roboto"/>
              </a:rPr>
              <a:t>νε</a:t>
            </a:r>
            <a:r>
              <a:rPr lang="en-US" dirty="0">
                <a:latin typeface="Roboto"/>
                <a:ea typeface="Roboto"/>
              </a:rPr>
              <a:t>π</a:t>
            </a:r>
            <a:r>
              <a:rPr lang="en-US" dirty="0" err="1">
                <a:latin typeface="Roboto"/>
                <a:ea typeface="Roboto"/>
              </a:rPr>
              <a:t>ιστήμι</a:t>
            </a:r>
            <a:r>
              <a:rPr lang="en-US" dirty="0">
                <a:latin typeface="Roboto"/>
                <a:ea typeface="Roboto"/>
              </a:rPr>
              <a:t>α και </a:t>
            </a:r>
            <a:r>
              <a:rPr lang="en-US" dirty="0" err="1">
                <a:latin typeface="Roboto"/>
                <a:ea typeface="Roboto"/>
              </a:rPr>
              <a:t>Ερευνητικά</a:t>
            </a:r>
            <a:r>
              <a:rPr lang="en-US" dirty="0">
                <a:latin typeface="Roboto"/>
                <a:ea typeface="Roboto"/>
              </a:rPr>
              <a:t> </a:t>
            </a:r>
            <a:r>
              <a:rPr lang="en-US" dirty="0" err="1">
                <a:latin typeface="Roboto"/>
                <a:ea typeface="Roboto"/>
              </a:rPr>
              <a:t>Κέντρ</a:t>
            </a:r>
            <a:r>
              <a:rPr lang="en-US" dirty="0">
                <a:latin typeface="Roboto"/>
                <a:ea typeface="Roboto"/>
              </a:rPr>
              <a:t>α (</a:t>
            </a:r>
            <a:r>
              <a:rPr lang="en-US" dirty="0" err="1">
                <a:latin typeface="Roboto"/>
                <a:ea typeface="Roboto"/>
              </a:rPr>
              <a:t>Ιερά</a:t>
            </a:r>
            <a:r>
              <a:rPr lang="en-US" dirty="0">
                <a:latin typeface="Roboto"/>
                <a:ea typeface="Roboto"/>
              </a:rPr>
              <a:t> </a:t>
            </a:r>
            <a:r>
              <a:rPr lang="en-US" dirty="0" err="1">
                <a:latin typeface="Roboto"/>
                <a:ea typeface="Roboto"/>
              </a:rPr>
              <a:t>Θεολογική</a:t>
            </a:r>
            <a:r>
              <a:rPr lang="en-US" dirty="0">
                <a:latin typeface="Roboto"/>
                <a:ea typeface="Roboto"/>
              </a:rPr>
              <a:t> </a:t>
            </a:r>
            <a:r>
              <a:rPr lang="en-US" dirty="0" err="1">
                <a:latin typeface="Roboto"/>
                <a:ea typeface="Roboto"/>
              </a:rPr>
              <a:t>Σχολή</a:t>
            </a:r>
            <a:r>
              <a:rPr lang="en-US" dirty="0">
                <a:latin typeface="Roboto"/>
                <a:ea typeface="Roboto"/>
              </a:rPr>
              <a:t> </a:t>
            </a:r>
            <a:r>
              <a:rPr lang="en-US" dirty="0" err="1">
                <a:latin typeface="Roboto"/>
                <a:ea typeface="Roboto"/>
              </a:rPr>
              <a:t>της</a:t>
            </a:r>
            <a:r>
              <a:rPr lang="en-US" dirty="0">
                <a:latin typeface="Roboto"/>
                <a:ea typeface="Roboto"/>
              </a:rPr>
              <a:t> </a:t>
            </a:r>
            <a:r>
              <a:rPr lang="en-US" dirty="0" err="1">
                <a:latin typeface="Roboto"/>
                <a:ea typeface="Roboto"/>
              </a:rPr>
              <a:t>Χάλκης</a:t>
            </a:r>
            <a:r>
              <a:rPr lang="en-US" dirty="0">
                <a:latin typeface="Roboto"/>
                <a:ea typeface="Roboto"/>
              </a:rPr>
              <a:t>, </a:t>
            </a:r>
            <a:r>
              <a:rPr lang="en-US" dirty="0" err="1">
                <a:latin typeface="Roboto"/>
                <a:ea typeface="Roboto"/>
              </a:rPr>
              <a:t>Ίδρυμ</a:t>
            </a:r>
            <a:r>
              <a:rPr lang="en-US" dirty="0">
                <a:latin typeface="Roboto"/>
                <a:ea typeface="Roboto"/>
              </a:rPr>
              <a:t>α </a:t>
            </a:r>
            <a:r>
              <a:rPr lang="en-US" dirty="0" err="1">
                <a:latin typeface="Roboto"/>
                <a:ea typeface="Roboto"/>
              </a:rPr>
              <a:t>Τεχνολογί</a:t>
            </a:r>
            <a:r>
              <a:rPr lang="en-US" dirty="0">
                <a:latin typeface="Roboto"/>
                <a:ea typeface="Roboto"/>
              </a:rPr>
              <a:t>ας και </a:t>
            </a:r>
            <a:r>
              <a:rPr lang="en-US" dirty="0" err="1">
                <a:latin typeface="Roboto"/>
                <a:ea typeface="Roboto"/>
              </a:rPr>
              <a:t>Έρευν</a:t>
            </a:r>
            <a:r>
              <a:rPr lang="en-US" dirty="0">
                <a:latin typeface="Roboto"/>
                <a:ea typeface="Roboto"/>
              </a:rPr>
              <a:t>ας, </a:t>
            </a:r>
            <a:r>
              <a:rPr lang="en-US" dirty="0" err="1">
                <a:latin typeface="Roboto"/>
                <a:ea typeface="Roboto"/>
              </a:rPr>
              <a:t>Μουσείο</a:t>
            </a:r>
            <a:r>
              <a:rPr lang="en-US" dirty="0">
                <a:latin typeface="Roboto"/>
                <a:ea typeface="Roboto"/>
              </a:rPr>
              <a:t> </a:t>
            </a:r>
            <a:r>
              <a:rPr lang="en-US" dirty="0" err="1">
                <a:latin typeface="Roboto"/>
                <a:ea typeface="Roboto"/>
              </a:rPr>
              <a:t>Φυσικής</a:t>
            </a:r>
            <a:r>
              <a:rPr lang="en-US" dirty="0">
                <a:latin typeface="Roboto"/>
                <a:ea typeface="Roboto"/>
              </a:rPr>
              <a:t> </a:t>
            </a:r>
            <a:r>
              <a:rPr lang="en-US" dirty="0" err="1">
                <a:latin typeface="Roboto"/>
                <a:ea typeface="Roboto"/>
              </a:rPr>
              <a:t>Ιστορί</a:t>
            </a:r>
            <a:r>
              <a:rPr lang="en-US" dirty="0">
                <a:latin typeface="Roboto"/>
                <a:ea typeface="Roboto"/>
              </a:rPr>
              <a:t>ας </a:t>
            </a:r>
            <a:r>
              <a:rPr lang="en-US" dirty="0" err="1">
                <a:latin typeface="Roboto"/>
                <a:ea typeface="Roboto"/>
              </a:rPr>
              <a:t>του</a:t>
            </a:r>
            <a:r>
              <a:rPr lang="en-US" dirty="0">
                <a:latin typeface="Roboto"/>
                <a:ea typeface="Roboto"/>
              </a:rPr>
              <a:t> Πα</a:t>
            </a:r>
            <a:r>
              <a:rPr lang="en-US" dirty="0" err="1">
                <a:latin typeface="Roboto"/>
                <a:ea typeface="Roboto"/>
              </a:rPr>
              <a:t>νε</a:t>
            </a:r>
            <a:r>
              <a:rPr lang="en-US" dirty="0">
                <a:latin typeface="Roboto"/>
                <a:ea typeface="Roboto"/>
              </a:rPr>
              <a:t>π</a:t>
            </a:r>
            <a:r>
              <a:rPr lang="en-US" dirty="0" err="1">
                <a:latin typeface="Roboto"/>
                <a:ea typeface="Roboto"/>
              </a:rPr>
              <a:t>ιστημίου</a:t>
            </a:r>
            <a:r>
              <a:rPr lang="en-US" dirty="0">
                <a:latin typeface="Roboto"/>
                <a:ea typeface="Roboto"/>
              </a:rPr>
              <a:t> </a:t>
            </a:r>
            <a:r>
              <a:rPr lang="en-US" dirty="0" err="1">
                <a:latin typeface="Roboto"/>
                <a:ea typeface="Roboto"/>
              </a:rPr>
              <a:t>Κρήτης</a:t>
            </a:r>
            <a:r>
              <a:rPr lang="en-US" dirty="0">
                <a:latin typeface="Roboto"/>
                <a:ea typeface="Roboto"/>
              </a:rPr>
              <a:t>, </a:t>
            </a:r>
            <a:r>
              <a:rPr lang="en-US" dirty="0" err="1">
                <a:latin typeface="Roboto"/>
                <a:ea typeface="Roboto"/>
              </a:rPr>
              <a:t>Πολυτεχνείο</a:t>
            </a:r>
            <a:r>
              <a:rPr lang="en-US" dirty="0">
                <a:latin typeface="Roboto"/>
                <a:ea typeface="Roboto"/>
              </a:rPr>
              <a:t> </a:t>
            </a:r>
            <a:r>
              <a:rPr lang="en-US" dirty="0" err="1">
                <a:latin typeface="Roboto"/>
                <a:ea typeface="Roboto"/>
              </a:rPr>
              <a:t>Κρήτης</a:t>
            </a:r>
            <a:r>
              <a:rPr lang="en-US" dirty="0">
                <a:latin typeface="Roboto"/>
                <a:ea typeface="Roboto"/>
              </a:rPr>
              <a:t>, Πα</a:t>
            </a:r>
            <a:r>
              <a:rPr lang="en-US" dirty="0" err="1">
                <a:latin typeface="Roboto"/>
                <a:ea typeface="Roboto"/>
              </a:rPr>
              <a:t>νε</a:t>
            </a:r>
            <a:r>
              <a:rPr lang="en-US" dirty="0">
                <a:latin typeface="Roboto"/>
                <a:ea typeface="Roboto"/>
              </a:rPr>
              <a:t>π</a:t>
            </a:r>
            <a:r>
              <a:rPr lang="en-US" dirty="0" err="1">
                <a:latin typeface="Roboto"/>
                <a:ea typeface="Roboto"/>
              </a:rPr>
              <a:t>ιστήμιο</a:t>
            </a:r>
            <a:r>
              <a:rPr lang="en-US" dirty="0">
                <a:latin typeface="Roboto"/>
                <a:ea typeface="Roboto"/>
              </a:rPr>
              <a:t> </a:t>
            </a:r>
            <a:r>
              <a:rPr lang="en-US" dirty="0" err="1">
                <a:latin typeface="Roboto"/>
                <a:ea typeface="Roboto"/>
              </a:rPr>
              <a:t>Ιω</a:t>
            </a:r>
            <a:r>
              <a:rPr lang="en-US" dirty="0">
                <a:latin typeface="Roboto"/>
                <a:ea typeface="Roboto"/>
              </a:rPr>
              <a:t>α</a:t>
            </a:r>
            <a:r>
              <a:rPr lang="en-US" dirty="0" err="1">
                <a:latin typeface="Roboto"/>
                <a:ea typeface="Roboto"/>
              </a:rPr>
              <a:t>ννίνων</a:t>
            </a:r>
            <a:r>
              <a:rPr lang="en-US" dirty="0">
                <a:latin typeface="Roboto"/>
                <a:ea typeface="Roboto"/>
              </a:rPr>
              <a:t>).</a:t>
            </a:r>
            <a:endParaRPr lang="en-US" dirty="0"/>
          </a:p>
        </p:txBody>
      </p:sp>
    </p:spTree>
    <p:extLst>
      <p:ext uri="{BB962C8B-B14F-4D97-AF65-F5344CB8AC3E}">
        <p14:creationId xmlns:p14="http://schemas.microsoft.com/office/powerpoint/2010/main" val="1298722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1136427" y="627564"/>
            <a:ext cx="8634105" cy="1325563"/>
          </a:xfrm>
        </p:spPr>
        <p:txBody>
          <a:bodyPr>
            <a:normAutofit/>
          </a:bodyPr>
          <a:lstStyle/>
          <a:p>
            <a:r>
              <a:rPr lang="el-GR" b="1"/>
              <a:t>             Ορθόδοξος Ακαδημία Κρήτης </a:t>
            </a:r>
            <a:endParaRPr lang="en-CY"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 name="Picture 9" descr="Logo&#10;&#10;Description automatically generated">
            <a:extLst>
              <a:ext uri="{FF2B5EF4-FFF2-40B4-BE49-F238E27FC236}">
                <a16:creationId xmlns:a16="http://schemas.microsoft.com/office/drawing/2014/main" id="{7AAEC1ED-BB90-B011-B41D-C16720F20F08}"/>
              </a:ext>
            </a:extLst>
          </p:cNvPr>
          <p:cNvPicPr>
            <a:picLocks noChangeAspect="1"/>
          </p:cNvPicPr>
          <p:nvPr/>
        </p:nvPicPr>
        <p:blipFill>
          <a:blip r:embed="rId3"/>
          <a:stretch>
            <a:fillRect/>
          </a:stretch>
        </p:blipFill>
        <p:spPr>
          <a:xfrm>
            <a:off x="496645" y="627564"/>
            <a:ext cx="2140172" cy="2140172"/>
          </a:xfrm>
          <a:prstGeom prst="rect">
            <a:avLst/>
          </a:prstGeom>
        </p:spPr>
      </p:pic>
      <p:pic>
        <p:nvPicPr>
          <p:cNvPr id="4" name="Picture 4" descr="Text&#10;&#10;Description automatically generated">
            <a:extLst>
              <a:ext uri="{FF2B5EF4-FFF2-40B4-BE49-F238E27FC236}">
                <a16:creationId xmlns:a16="http://schemas.microsoft.com/office/drawing/2014/main" id="{5A182B99-3B98-59CF-52B7-569A6F9FACA8}"/>
              </a:ext>
            </a:extLst>
          </p:cNvPr>
          <p:cNvPicPr>
            <a:picLocks noChangeAspect="1"/>
          </p:cNvPicPr>
          <p:nvPr/>
        </p:nvPicPr>
        <p:blipFill>
          <a:blip r:embed="rId4"/>
          <a:stretch>
            <a:fillRect/>
          </a:stretch>
        </p:blipFill>
        <p:spPr>
          <a:xfrm>
            <a:off x="2605668" y="2102935"/>
            <a:ext cx="6302297" cy="4733690"/>
          </a:xfrm>
          <a:prstGeom prst="rect">
            <a:avLst/>
          </a:prstGeom>
        </p:spPr>
      </p:pic>
    </p:spTree>
    <p:extLst>
      <p:ext uri="{BB962C8B-B14F-4D97-AF65-F5344CB8AC3E}">
        <p14:creationId xmlns:p14="http://schemas.microsoft.com/office/powerpoint/2010/main" val="1067057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1136427" y="627564"/>
            <a:ext cx="8634105" cy="1325563"/>
          </a:xfrm>
        </p:spPr>
        <p:txBody>
          <a:bodyPr>
            <a:normAutofit/>
          </a:bodyPr>
          <a:lstStyle/>
          <a:p>
            <a:r>
              <a:rPr lang="el-GR" b="1"/>
              <a:t>             Ορθόδοξος Ακαδημία Κρήτης </a:t>
            </a:r>
            <a:endParaRPr lang="en-CY"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 name="Picture 9" descr="Logo&#10;&#10;Description automatically generated">
            <a:extLst>
              <a:ext uri="{FF2B5EF4-FFF2-40B4-BE49-F238E27FC236}">
                <a16:creationId xmlns:a16="http://schemas.microsoft.com/office/drawing/2014/main" id="{7AAEC1ED-BB90-B011-B41D-C16720F20F08}"/>
              </a:ext>
            </a:extLst>
          </p:cNvPr>
          <p:cNvPicPr>
            <a:picLocks noChangeAspect="1"/>
          </p:cNvPicPr>
          <p:nvPr/>
        </p:nvPicPr>
        <p:blipFill>
          <a:blip r:embed="rId3"/>
          <a:stretch>
            <a:fillRect/>
          </a:stretch>
        </p:blipFill>
        <p:spPr>
          <a:xfrm>
            <a:off x="496645" y="627564"/>
            <a:ext cx="2140172" cy="2140172"/>
          </a:xfrm>
          <a:prstGeom prst="rect">
            <a:avLst/>
          </a:prstGeom>
        </p:spPr>
      </p:pic>
      <p:pic>
        <p:nvPicPr>
          <p:cNvPr id="4" name="Picture 4" descr="A picture containing text, outdoor&#10;&#10;Description automatically generated">
            <a:extLst>
              <a:ext uri="{FF2B5EF4-FFF2-40B4-BE49-F238E27FC236}">
                <a16:creationId xmlns:a16="http://schemas.microsoft.com/office/drawing/2014/main" id="{1BA9459C-5F0A-E9A3-36CF-826A7DF7A00F}"/>
              </a:ext>
            </a:extLst>
          </p:cNvPr>
          <p:cNvPicPr>
            <a:picLocks noChangeAspect="1"/>
          </p:cNvPicPr>
          <p:nvPr/>
        </p:nvPicPr>
        <p:blipFill>
          <a:blip r:embed="rId4"/>
          <a:stretch>
            <a:fillRect/>
          </a:stretch>
        </p:blipFill>
        <p:spPr>
          <a:xfrm>
            <a:off x="2642839" y="2167983"/>
            <a:ext cx="6227955" cy="4659350"/>
          </a:xfrm>
          <a:prstGeom prst="rect">
            <a:avLst/>
          </a:prstGeom>
        </p:spPr>
      </p:pic>
    </p:spTree>
    <p:extLst>
      <p:ext uri="{BB962C8B-B14F-4D97-AF65-F5344CB8AC3E}">
        <p14:creationId xmlns:p14="http://schemas.microsoft.com/office/powerpoint/2010/main" val="1737923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1136427" y="627564"/>
            <a:ext cx="8634105" cy="1325563"/>
          </a:xfrm>
        </p:spPr>
        <p:txBody>
          <a:bodyPr>
            <a:normAutofit/>
          </a:bodyPr>
          <a:lstStyle/>
          <a:p>
            <a:r>
              <a:rPr lang="el-GR" b="1"/>
              <a:t>             Ορθόδοξος Ακαδημία Κρήτης </a:t>
            </a:r>
            <a:endParaRPr lang="en-CY"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 name="Picture 9" descr="Logo&#10;&#10;Description automatically generated">
            <a:extLst>
              <a:ext uri="{FF2B5EF4-FFF2-40B4-BE49-F238E27FC236}">
                <a16:creationId xmlns:a16="http://schemas.microsoft.com/office/drawing/2014/main" id="{7AAEC1ED-BB90-B011-B41D-C16720F20F08}"/>
              </a:ext>
            </a:extLst>
          </p:cNvPr>
          <p:cNvPicPr>
            <a:picLocks noChangeAspect="1"/>
          </p:cNvPicPr>
          <p:nvPr/>
        </p:nvPicPr>
        <p:blipFill>
          <a:blip r:embed="rId3"/>
          <a:stretch>
            <a:fillRect/>
          </a:stretch>
        </p:blipFill>
        <p:spPr>
          <a:xfrm>
            <a:off x="496645" y="627564"/>
            <a:ext cx="2140172" cy="2140172"/>
          </a:xfrm>
          <a:prstGeom prst="rect">
            <a:avLst/>
          </a:prstGeom>
        </p:spPr>
      </p:pic>
      <p:pic>
        <p:nvPicPr>
          <p:cNvPr id="4" name="Picture 4" descr="A picture containing text, outdoor, old&#10;&#10;Description automatically generated">
            <a:extLst>
              <a:ext uri="{FF2B5EF4-FFF2-40B4-BE49-F238E27FC236}">
                <a16:creationId xmlns:a16="http://schemas.microsoft.com/office/drawing/2014/main" id="{6639B458-D6E7-2064-963C-5D81AD1BBA28}"/>
              </a:ext>
            </a:extLst>
          </p:cNvPr>
          <p:cNvPicPr>
            <a:picLocks noChangeAspect="1"/>
          </p:cNvPicPr>
          <p:nvPr/>
        </p:nvPicPr>
        <p:blipFill>
          <a:blip r:embed="rId4"/>
          <a:stretch>
            <a:fillRect/>
          </a:stretch>
        </p:blipFill>
        <p:spPr>
          <a:xfrm>
            <a:off x="2642839" y="2214447"/>
            <a:ext cx="6190785" cy="4640765"/>
          </a:xfrm>
          <a:prstGeom prst="rect">
            <a:avLst/>
          </a:prstGeom>
        </p:spPr>
      </p:pic>
    </p:spTree>
    <p:extLst>
      <p:ext uri="{BB962C8B-B14F-4D97-AF65-F5344CB8AC3E}">
        <p14:creationId xmlns:p14="http://schemas.microsoft.com/office/powerpoint/2010/main" val="1276093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1136427" y="627564"/>
            <a:ext cx="8634105" cy="1325563"/>
          </a:xfrm>
        </p:spPr>
        <p:txBody>
          <a:bodyPr>
            <a:normAutofit/>
          </a:bodyPr>
          <a:lstStyle/>
          <a:p>
            <a:r>
              <a:rPr lang="el-GR" b="1"/>
              <a:t>             Ορθόδοξος Ακαδημία Κρήτης </a:t>
            </a:r>
            <a:endParaRPr lang="en-CY"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7" descr="A picture containing text, indoor&#10;&#10;Description automatically generated">
            <a:extLst>
              <a:ext uri="{FF2B5EF4-FFF2-40B4-BE49-F238E27FC236}">
                <a16:creationId xmlns:a16="http://schemas.microsoft.com/office/drawing/2014/main" id="{DE290B6C-605F-DFA4-36E6-B0888934D49B}"/>
              </a:ext>
            </a:extLst>
          </p:cNvPr>
          <p:cNvPicPr>
            <a:picLocks noChangeAspect="1"/>
          </p:cNvPicPr>
          <p:nvPr/>
        </p:nvPicPr>
        <p:blipFill>
          <a:blip r:embed="rId3"/>
          <a:stretch>
            <a:fillRect/>
          </a:stretch>
        </p:blipFill>
        <p:spPr>
          <a:xfrm>
            <a:off x="2512742" y="2093641"/>
            <a:ext cx="6358053" cy="4761571"/>
          </a:xfrm>
          <a:prstGeom prst="rect">
            <a:avLst/>
          </a:prstGeom>
        </p:spPr>
      </p:pic>
      <p:pic>
        <p:nvPicPr>
          <p:cNvPr id="10" name="Picture 9" descr="Logo&#10;&#10;Description automatically generated">
            <a:extLst>
              <a:ext uri="{FF2B5EF4-FFF2-40B4-BE49-F238E27FC236}">
                <a16:creationId xmlns:a16="http://schemas.microsoft.com/office/drawing/2014/main" id="{7AAEC1ED-BB90-B011-B41D-C16720F20F08}"/>
              </a:ext>
            </a:extLst>
          </p:cNvPr>
          <p:cNvPicPr>
            <a:picLocks noChangeAspect="1"/>
          </p:cNvPicPr>
          <p:nvPr/>
        </p:nvPicPr>
        <p:blipFill>
          <a:blip r:embed="rId4"/>
          <a:stretch>
            <a:fillRect/>
          </a:stretch>
        </p:blipFill>
        <p:spPr>
          <a:xfrm>
            <a:off x="496645" y="627564"/>
            <a:ext cx="2140172" cy="2140172"/>
          </a:xfrm>
          <a:prstGeom prst="rect">
            <a:avLst/>
          </a:prstGeom>
        </p:spPr>
      </p:pic>
    </p:spTree>
    <p:extLst>
      <p:ext uri="{BB962C8B-B14F-4D97-AF65-F5344CB8AC3E}">
        <p14:creationId xmlns:p14="http://schemas.microsoft.com/office/powerpoint/2010/main" val="1673282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1136427" y="627564"/>
            <a:ext cx="8634105" cy="1325563"/>
          </a:xfrm>
        </p:spPr>
        <p:txBody>
          <a:bodyPr>
            <a:normAutofit/>
          </a:bodyPr>
          <a:lstStyle/>
          <a:p>
            <a:r>
              <a:rPr lang="el-GR" b="1"/>
              <a:t>             Ορθόδοξος Ακαδημία Κρήτης </a:t>
            </a:r>
            <a:endParaRPr lang="en-CY"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 name="Picture 9" descr="Logo&#10;&#10;Description automatically generated">
            <a:extLst>
              <a:ext uri="{FF2B5EF4-FFF2-40B4-BE49-F238E27FC236}">
                <a16:creationId xmlns:a16="http://schemas.microsoft.com/office/drawing/2014/main" id="{7AAEC1ED-BB90-B011-B41D-C16720F20F08}"/>
              </a:ext>
            </a:extLst>
          </p:cNvPr>
          <p:cNvPicPr>
            <a:picLocks noChangeAspect="1"/>
          </p:cNvPicPr>
          <p:nvPr/>
        </p:nvPicPr>
        <p:blipFill>
          <a:blip r:embed="rId3"/>
          <a:stretch>
            <a:fillRect/>
          </a:stretch>
        </p:blipFill>
        <p:spPr>
          <a:xfrm>
            <a:off x="496645" y="627564"/>
            <a:ext cx="2140172" cy="2140172"/>
          </a:xfrm>
          <a:prstGeom prst="rect">
            <a:avLst/>
          </a:prstGeom>
        </p:spPr>
      </p:pic>
      <p:pic>
        <p:nvPicPr>
          <p:cNvPr id="3" name="Picture 5">
            <a:extLst>
              <a:ext uri="{FF2B5EF4-FFF2-40B4-BE49-F238E27FC236}">
                <a16:creationId xmlns:a16="http://schemas.microsoft.com/office/drawing/2014/main" id="{B599AD2E-BEF9-6173-D903-DC70B490DC5D}"/>
              </a:ext>
            </a:extLst>
          </p:cNvPr>
          <p:cNvPicPr>
            <a:picLocks noChangeAspect="1"/>
          </p:cNvPicPr>
          <p:nvPr/>
        </p:nvPicPr>
        <p:blipFill>
          <a:blip r:embed="rId4"/>
          <a:stretch>
            <a:fillRect/>
          </a:stretch>
        </p:blipFill>
        <p:spPr>
          <a:xfrm>
            <a:off x="2559206" y="2149398"/>
            <a:ext cx="6283711" cy="4705814"/>
          </a:xfrm>
          <a:prstGeom prst="rect">
            <a:avLst/>
          </a:prstGeom>
        </p:spPr>
      </p:pic>
    </p:spTree>
    <p:extLst>
      <p:ext uri="{BB962C8B-B14F-4D97-AF65-F5344CB8AC3E}">
        <p14:creationId xmlns:p14="http://schemas.microsoft.com/office/powerpoint/2010/main" val="1048058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1154356" y="262029"/>
            <a:ext cx="8634105" cy="1325563"/>
          </a:xfrm>
        </p:spPr>
        <p:txBody>
          <a:bodyPr>
            <a:normAutofit/>
          </a:bodyPr>
          <a:lstStyle/>
          <a:p>
            <a:r>
              <a:rPr lang="el-GR" b="1" dirty="0"/>
              <a:t>Γενική Περιγραφή Έργου</a:t>
            </a:r>
            <a:endParaRPr lang="en-CY"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8063162" y="1959877"/>
            <a:ext cx="4051436" cy="4044931"/>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TextBox 2">
            <a:extLst>
              <a:ext uri="{FF2B5EF4-FFF2-40B4-BE49-F238E27FC236}">
                <a16:creationId xmlns:a16="http://schemas.microsoft.com/office/drawing/2014/main" id="{30D00DCE-CA24-D291-9AEB-36EE8DD42F30}"/>
              </a:ext>
            </a:extLst>
          </p:cNvPr>
          <p:cNvSpPr txBox="1"/>
          <p:nvPr/>
        </p:nvSpPr>
        <p:spPr>
          <a:xfrm>
            <a:off x="1694102" y="1700409"/>
            <a:ext cx="7262506" cy="2769989"/>
          </a:xfrm>
          <a:prstGeom prst="rect">
            <a:avLst/>
          </a:prstGeom>
          <a:noFill/>
        </p:spPr>
        <p:txBody>
          <a:bodyPr wrap="square" rtlCol="0">
            <a:spAutoFit/>
          </a:bodyPr>
          <a:lstStyle/>
          <a:p>
            <a:r>
              <a:rPr lang="el-GR" sz="2400" b="1">
                <a:solidFill>
                  <a:schemeClr val="accent2"/>
                </a:solidFill>
              </a:rPr>
              <a:t>Προ</a:t>
            </a:r>
            <a:r>
              <a:rPr lang="en-US" sz="2400" b="1" err="1">
                <a:solidFill>
                  <a:schemeClr val="accent2"/>
                </a:solidFill>
              </a:rPr>
              <a:t>ά</a:t>
            </a:r>
            <a:r>
              <a:rPr lang="el-GR" sz="2400" b="1" err="1">
                <a:solidFill>
                  <a:schemeClr val="accent2"/>
                </a:solidFill>
              </a:rPr>
              <a:t>γοντας</a:t>
            </a:r>
            <a:r>
              <a:rPr lang="el-GR" sz="2400" b="1">
                <a:solidFill>
                  <a:schemeClr val="accent2"/>
                </a:solidFill>
              </a:rPr>
              <a:t> Καθόλα Πράσινα Περιβάλλοντα</a:t>
            </a:r>
          </a:p>
          <a:p>
            <a:r>
              <a:rPr lang="el-GR" sz="2400" b="1">
                <a:solidFill>
                  <a:schemeClr val="accent2"/>
                </a:solidFill>
              </a:rPr>
              <a:t> </a:t>
            </a:r>
            <a:endParaRPr lang="en-US" sz="2400" b="1">
              <a:solidFill>
                <a:schemeClr val="accent2"/>
              </a:solidFill>
            </a:endParaRPr>
          </a:p>
          <a:p>
            <a:r>
              <a:rPr lang="el-GR" sz="2400" b="1">
                <a:solidFill>
                  <a:schemeClr val="accent2"/>
                </a:solidFill>
              </a:rPr>
              <a:t>Α</a:t>
            </a:r>
            <a:r>
              <a:rPr lang="en-US" sz="2400" b="1" err="1">
                <a:solidFill>
                  <a:schemeClr val="accent2"/>
                </a:solidFill>
              </a:rPr>
              <a:t>dvancing</a:t>
            </a:r>
            <a:r>
              <a:rPr lang="en-US" sz="2400" b="1">
                <a:solidFill>
                  <a:schemeClr val="accent2"/>
                </a:solidFill>
              </a:rPr>
              <a:t> Utterly Green Environments (AUGE)</a:t>
            </a:r>
          </a:p>
          <a:p>
            <a:endParaRPr lang="en-US" sz="2400"/>
          </a:p>
          <a:p>
            <a:r>
              <a:rPr lang="en-US" sz="2400"/>
              <a:t> </a:t>
            </a:r>
          </a:p>
          <a:p>
            <a:endParaRPr lang="en-US"/>
          </a:p>
          <a:p>
            <a:endParaRPr lang="en-US"/>
          </a:p>
          <a:p>
            <a:endParaRPr lang="en-CY"/>
          </a:p>
        </p:txBody>
      </p:sp>
      <p:pic>
        <p:nvPicPr>
          <p:cNvPr id="5" name="Picture 4" descr="A picture containing text, vegetable&#10;&#10;Description automatically generated">
            <a:extLst>
              <a:ext uri="{FF2B5EF4-FFF2-40B4-BE49-F238E27FC236}">
                <a16:creationId xmlns:a16="http://schemas.microsoft.com/office/drawing/2014/main" id="{A7CB58E8-0320-DABC-D4D0-4DD725B2512A}"/>
              </a:ext>
            </a:extLst>
          </p:cNvPr>
          <p:cNvPicPr>
            <a:picLocks noChangeAspect="1"/>
          </p:cNvPicPr>
          <p:nvPr/>
        </p:nvPicPr>
        <p:blipFill>
          <a:blip r:embed="rId3"/>
          <a:stretch>
            <a:fillRect/>
          </a:stretch>
        </p:blipFill>
        <p:spPr>
          <a:xfrm>
            <a:off x="2783419" y="3429000"/>
            <a:ext cx="4468468" cy="3166971"/>
          </a:xfrm>
          <a:prstGeom prst="rect">
            <a:avLst/>
          </a:prstGeom>
        </p:spPr>
      </p:pic>
    </p:spTree>
    <p:extLst>
      <p:ext uri="{BB962C8B-B14F-4D97-AF65-F5344CB8AC3E}">
        <p14:creationId xmlns:p14="http://schemas.microsoft.com/office/powerpoint/2010/main" val="219392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8532306" y="2243571"/>
            <a:ext cx="2980063" cy="2975278"/>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5" name="Rectangle 4">
            <a:extLst>
              <a:ext uri="{FF2B5EF4-FFF2-40B4-BE49-F238E27FC236}">
                <a16:creationId xmlns:a16="http://schemas.microsoft.com/office/drawing/2014/main" id="{4DF418A1-F802-FFAF-F585-7961B2D14ABD}"/>
              </a:ext>
            </a:extLst>
          </p:cNvPr>
          <p:cNvSpPr/>
          <p:nvPr/>
        </p:nvSpPr>
        <p:spPr>
          <a:xfrm>
            <a:off x="509667" y="1019331"/>
            <a:ext cx="8229599" cy="4370427"/>
          </a:xfrm>
          <a:prstGeom prst="rect">
            <a:avLst/>
          </a:prstGeom>
        </p:spPr>
        <p:txBody>
          <a:bodyPr wrap="square">
            <a:spAutoFit/>
          </a:bodyPr>
          <a:lstStyle/>
          <a:p>
            <a:pPr fontAlgn="base"/>
            <a:r>
              <a:rPr lang="el-GR" sz="4000" b="1" dirty="0">
                <a:solidFill>
                  <a:srgbClr val="000000"/>
                </a:solidFill>
                <a:latin typeface="Calibri" panose="020F0502020204030204" pitchFamily="34" charset="0"/>
                <a:ea typeface="Calibri" panose="020F0502020204030204" pitchFamily="34" charset="0"/>
                <a:cs typeface="Calibri" panose="020F0502020204030204" pitchFamily="34" charset="0"/>
              </a:rPr>
              <a:t>Ατζέντα </a:t>
            </a:r>
          </a:p>
          <a:p>
            <a:pPr fontAlgn="base"/>
            <a:endParaRPr lang="en-CY" sz="4000" dirty="0">
              <a:latin typeface="Calibri" panose="020F0502020204030204" pitchFamily="34" charset="0"/>
              <a:ea typeface="Calibri" panose="020F0502020204030204" pitchFamily="34" charset="0"/>
              <a:cs typeface="Times New Roman" panose="02020603050405020304" pitchFamily="18" charset="0"/>
            </a:endParaRPr>
          </a:p>
          <a:p>
            <a:pPr fontAlgn="base"/>
            <a:r>
              <a:rPr lang="el-G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CY"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Font typeface="Symbol" pitchFamily="2" charset="2"/>
              <a:buChar char=""/>
            </a:pPr>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Καλωσόρισμα από τη Συντονίστρια του Έργου, Δρα Μαρία Παύλου </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fontAlgn="base"/>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Font typeface="Symbol" pitchFamily="2" charset="2"/>
              <a:buChar char=""/>
            </a:pPr>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Χαιρετισμός από τον Διευθυντή της ΘΣΕΚ, </a:t>
            </a:r>
            <a:r>
              <a:rPr lang="el-GR" sz="2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Πρωτ</a:t>
            </a:r>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Δρα Κυπριανό </a:t>
            </a:r>
            <a:r>
              <a:rPr lang="el-GR" sz="2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Κουντούρη</a:t>
            </a:r>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fontAlgn="base"/>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Font typeface="Symbol" pitchFamily="2" charset="2"/>
              <a:buChar char=""/>
            </a:pPr>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Χαιρετισμός από τον </a:t>
            </a:r>
            <a:r>
              <a:rPr lang="en-CY"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Γενικό Διευθυντή </a:t>
            </a:r>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της ΟΑΚ, </a:t>
            </a:r>
            <a:r>
              <a:rPr lang="en-CY"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Δρ</a:t>
            </a:r>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α</a:t>
            </a:r>
            <a:r>
              <a:rPr lang="en-CY"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Κωνσταντίνο Ζορμπά</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fontAlgn="base"/>
            <a:r>
              <a:rPr lang="en-CY"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Font typeface="Symbol" pitchFamily="2" charset="2"/>
              <a:buChar char=""/>
            </a:pPr>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Παρουσίαση του Προγράμματος </a:t>
            </a: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AUGE </a:t>
            </a:r>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(Σκεπτικό, Στόχοι, Δράσεις, Παραδοτέα), </a:t>
            </a:r>
            <a:r>
              <a:rPr lang="en-CY"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l-GR" sz="2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Δρ</a:t>
            </a:r>
            <a:r>
              <a:rPr lang="el-GR"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Μαρία Παύλου &amp; κ. Αντώνης Καλογεράκης </a:t>
            </a:r>
            <a:endParaRPr lang="en-CY"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5683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725409" y="312898"/>
            <a:ext cx="8634105" cy="1325563"/>
          </a:xfrm>
        </p:spPr>
        <p:txBody>
          <a:bodyPr>
            <a:normAutofit/>
          </a:bodyPr>
          <a:lstStyle/>
          <a:p>
            <a:r>
              <a:rPr lang="el-GR" b="1" dirty="0"/>
              <a:t>Στόχοι Έργου </a:t>
            </a:r>
            <a:endParaRPr lang="en-CY"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TextBox 2">
            <a:extLst>
              <a:ext uri="{FF2B5EF4-FFF2-40B4-BE49-F238E27FC236}">
                <a16:creationId xmlns:a16="http://schemas.microsoft.com/office/drawing/2014/main" id="{6559B25C-8CFC-B28F-62D3-D3A18E2B0AA3}"/>
              </a:ext>
            </a:extLst>
          </p:cNvPr>
          <p:cNvSpPr txBox="1"/>
          <p:nvPr/>
        </p:nvSpPr>
        <p:spPr>
          <a:xfrm>
            <a:off x="187805" y="1775262"/>
            <a:ext cx="9171709" cy="5216813"/>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l-GR" sz="2100" dirty="0"/>
              <a:t>Ενημέρωση και ευαισθητοποίηση των μαθητών για ζητήματα που αφορούν το περιβάλλον γενικά, την κλιματική αλλαγή, και τις ήπιες μορφές ενέργειας με έμφαση στην αειφόρο ορθολογική διαχείριση πόρων.</a:t>
            </a:r>
          </a:p>
          <a:p>
            <a:pPr marL="342900" indent="-342900">
              <a:buFont typeface="Arial" panose="020B0604020202020204" pitchFamily="34" charset="0"/>
              <a:buChar char="•"/>
            </a:pPr>
            <a:endParaRPr lang="el-GR" sz="2100" dirty="0"/>
          </a:p>
          <a:p>
            <a:pPr marL="342900" indent="-342900">
              <a:buFont typeface="Arial" panose="020B0604020202020204" pitchFamily="34" charset="0"/>
              <a:buChar char="•"/>
            </a:pPr>
            <a:r>
              <a:rPr lang="el-GR" sz="2100" dirty="0"/>
              <a:t>Καλλιέργεια της θεολογικής συνείδησης των μαθητών μέσω της παρουσίασης του κόσμου ως δημιουργήματος</a:t>
            </a:r>
            <a:r>
              <a:rPr lang="en-US" sz="2100" dirty="0"/>
              <a:t>/</a:t>
            </a:r>
            <a:r>
              <a:rPr lang="el-GR" sz="2100" dirty="0"/>
              <a:t>δώρου του Θεού.</a:t>
            </a:r>
          </a:p>
          <a:p>
            <a:pPr marL="342900" indent="-342900">
              <a:buFont typeface="Arial" panose="020B0604020202020204" pitchFamily="34" charset="0"/>
              <a:buChar char="•"/>
            </a:pPr>
            <a:endParaRPr lang="el-GR" sz="2100" dirty="0"/>
          </a:p>
          <a:p>
            <a:pPr marL="342900" indent="-342900">
              <a:buFont typeface="Arial" panose="020B0604020202020204" pitchFamily="34" charset="0"/>
              <a:buChar char="•"/>
            </a:pPr>
            <a:r>
              <a:rPr lang="el-GR" sz="2100" dirty="0"/>
              <a:t>Παροχή ευκαιριών στους μαθητές ώστε να</a:t>
            </a:r>
            <a:r>
              <a:rPr lang="en-US" sz="2100" dirty="0"/>
              <a:t>:</a:t>
            </a:r>
            <a:endParaRPr lang="en-US" sz="2100" dirty="0">
              <a:cs typeface="Calibri"/>
            </a:endParaRPr>
          </a:p>
          <a:p>
            <a:pPr marL="514350" indent="-514350">
              <a:buFont typeface="+mj-lt"/>
              <a:buAutoNum type="romanLcPeriod"/>
            </a:pPr>
            <a:r>
              <a:rPr lang="el-GR" sz="2100" dirty="0"/>
              <a:t>εκφράσουν προβληματισμούς γύρω από τα πιο πάνω ζητήματα με εναλλακτικούς τρόπους, όπως μέσω της μουσικής</a:t>
            </a:r>
            <a:r>
              <a:rPr lang="en-US" sz="2100" dirty="0"/>
              <a:t>.</a:t>
            </a:r>
          </a:p>
          <a:p>
            <a:pPr marL="514350" indent="-514350">
              <a:buFont typeface="+mj-lt"/>
              <a:buAutoNum type="romanLcPeriod"/>
            </a:pPr>
            <a:r>
              <a:rPr lang="el-GR" sz="2100" dirty="0"/>
              <a:t>να </a:t>
            </a:r>
            <a:r>
              <a:rPr lang="el-GR" sz="2100" dirty="0" err="1"/>
              <a:t>αφ</a:t>
            </a:r>
            <a:r>
              <a:rPr lang="en-US" sz="2100" dirty="0"/>
              <a:t>ή</a:t>
            </a:r>
            <a:r>
              <a:rPr lang="el-GR" sz="2100" dirty="0" err="1"/>
              <a:t>σουν</a:t>
            </a:r>
            <a:r>
              <a:rPr lang="el-GR" sz="2100" dirty="0"/>
              <a:t> το πράσινο αποτύπωμά τους στην κοινωνία και να συμμετάσχουν ενεργά στα κοινά μέσω της δημιουργίας </a:t>
            </a:r>
            <a:r>
              <a:rPr lang="en-US" sz="2100" dirty="0"/>
              <a:t>animated </a:t>
            </a:r>
            <a:r>
              <a:rPr lang="el-GR" sz="2100" dirty="0"/>
              <a:t>βίντεο ευαισθητοποίησης, βοτανικού κήπου για τα άτομα τρίτης ηλικίας, αλλά και χειροποίητων κατασκευών για αποστολή σε ενοίκους γηροκομείων στην Κύπρο. </a:t>
            </a:r>
            <a:endParaRPr lang="el-GR" sz="2100" dirty="0">
              <a:cs typeface="Calibri"/>
            </a:endParaRPr>
          </a:p>
          <a:p>
            <a:endParaRPr lang="el-GR" dirty="0"/>
          </a:p>
        </p:txBody>
      </p:sp>
    </p:spTree>
    <p:extLst>
      <p:ext uri="{BB962C8B-B14F-4D97-AF65-F5344CB8AC3E}">
        <p14:creationId xmlns:p14="http://schemas.microsoft.com/office/powerpoint/2010/main" val="424929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925706" y="392847"/>
            <a:ext cx="8634105" cy="1325563"/>
          </a:xfrm>
        </p:spPr>
        <p:txBody>
          <a:bodyPr>
            <a:normAutofit/>
          </a:bodyPr>
          <a:lstStyle/>
          <a:p>
            <a:r>
              <a:rPr lang="el-GR" b="1" dirty="0"/>
              <a:t>Στόχοι Έργου </a:t>
            </a:r>
            <a:endParaRPr lang="en-CY"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TextBox 2">
            <a:extLst>
              <a:ext uri="{FF2B5EF4-FFF2-40B4-BE49-F238E27FC236}">
                <a16:creationId xmlns:a16="http://schemas.microsoft.com/office/drawing/2014/main" id="{6559B25C-8CFC-B28F-62D3-D3A18E2B0AA3}"/>
              </a:ext>
            </a:extLst>
          </p:cNvPr>
          <p:cNvSpPr txBox="1"/>
          <p:nvPr/>
        </p:nvSpPr>
        <p:spPr>
          <a:xfrm>
            <a:off x="396637" y="1718410"/>
            <a:ext cx="8809070" cy="4247317"/>
          </a:xfrm>
          <a:prstGeom prst="rect">
            <a:avLst/>
          </a:prstGeom>
          <a:noFill/>
        </p:spPr>
        <p:txBody>
          <a:bodyPr wrap="square" lIns="91440" tIns="45720" rIns="91440" bIns="45720" rtlCol="0" anchor="t">
            <a:spAutoFit/>
          </a:bodyPr>
          <a:lstStyle/>
          <a:p>
            <a:endParaRPr lang="el-GR" dirty="0"/>
          </a:p>
          <a:p>
            <a:pPr marL="342900" indent="-342900">
              <a:buFont typeface="Arial" panose="020B0604020202020204" pitchFamily="34" charset="0"/>
              <a:buChar char="•"/>
            </a:pPr>
            <a:r>
              <a:rPr lang="el-GR" sz="2100" dirty="0"/>
              <a:t>Δημιουργία ιστοσελίδας στην οποία εκτός από πληροφορίες γύρω από οικολογικά ζητήματα, οι μαθητές θα έχουν την ευκαιρία να επιχειρήσουν ποικίλες ασκήσεις οικολογικού περιεχομένου</a:t>
            </a:r>
          </a:p>
          <a:p>
            <a:pPr marL="342900" indent="-342900">
              <a:buFont typeface="Arial" panose="020B0604020202020204" pitchFamily="34" charset="0"/>
              <a:buChar char="•"/>
            </a:pPr>
            <a:endParaRPr lang="el-GR" sz="2100" dirty="0"/>
          </a:p>
          <a:p>
            <a:pPr marL="342900" indent="-342900">
              <a:buFont typeface="Arial" panose="020B0604020202020204" pitchFamily="34" charset="0"/>
              <a:buChar char="•"/>
            </a:pPr>
            <a:r>
              <a:rPr lang="el-GR" sz="2100" dirty="0"/>
              <a:t>Ενημέρωση, επιμόρφωση και ευαισθητοποίηση των εκπαιδευτικών γύρω από το ζήτημα της Οικολογικής Θεολογίας και επιμόρφωσή τους σε ζητήματα που αφορούν την εξοικονόμηση ενέργειας αλλά και την αξιοποίηση της δημιουργικής επαναχρησιμοποίησης (</a:t>
            </a:r>
            <a:r>
              <a:rPr lang="en-US" sz="2100" dirty="0"/>
              <a:t>Upcycling) </a:t>
            </a:r>
            <a:r>
              <a:rPr lang="el-GR" sz="2100" dirty="0"/>
              <a:t>στις σχολικές μονάδες.</a:t>
            </a:r>
          </a:p>
          <a:p>
            <a:pPr marL="342900" indent="-342900">
              <a:buFont typeface="Arial" panose="020B0604020202020204" pitchFamily="34" charset="0"/>
              <a:buChar char="•"/>
            </a:pPr>
            <a:endParaRPr lang="el-GR" sz="2100" dirty="0"/>
          </a:p>
          <a:p>
            <a:pPr marL="342900" indent="-342900">
              <a:buFont typeface="Arial" panose="020B0604020202020204" pitchFamily="34" charset="0"/>
              <a:buChar char="•"/>
            </a:pPr>
            <a:r>
              <a:rPr lang="el-GR" sz="2100" dirty="0"/>
              <a:t>Διάχυση των πορισμάτων του </a:t>
            </a:r>
            <a:r>
              <a:rPr lang="en-US" sz="2100" dirty="0" err="1"/>
              <a:t>έ</a:t>
            </a:r>
            <a:r>
              <a:rPr lang="el-GR" sz="2100" dirty="0" err="1"/>
              <a:t>ργου</a:t>
            </a:r>
            <a:r>
              <a:rPr lang="el-GR" sz="2100" dirty="0"/>
              <a:t>, ούτως ώστε να επωφεληθούν όχι μόνο οι συμμετέχοντες αλλά και το ευρύ κοινό. </a:t>
            </a:r>
            <a:endParaRPr lang="en-CY" sz="2100" dirty="0"/>
          </a:p>
        </p:txBody>
      </p:sp>
    </p:spTree>
    <p:extLst>
      <p:ext uri="{BB962C8B-B14F-4D97-AF65-F5344CB8AC3E}">
        <p14:creationId xmlns:p14="http://schemas.microsoft.com/office/powerpoint/2010/main" val="4251666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1136427" y="627564"/>
            <a:ext cx="8634105" cy="1325563"/>
          </a:xfrm>
        </p:spPr>
        <p:txBody>
          <a:bodyPr>
            <a:normAutofit/>
          </a:bodyPr>
          <a:lstStyle/>
          <a:p>
            <a:r>
              <a:rPr lang="el-GR" b="1" dirty="0"/>
              <a:t>Ομάδες</a:t>
            </a:r>
            <a:r>
              <a:rPr lang="en-US" b="1" dirty="0"/>
              <a:t>-</a:t>
            </a:r>
            <a:r>
              <a:rPr lang="el-GR" b="1" dirty="0"/>
              <a:t>Στόχος του Έργου </a:t>
            </a:r>
            <a:endParaRPr lang="en-CY"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TextBox 2">
            <a:extLst>
              <a:ext uri="{FF2B5EF4-FFF2-40B4-BE49-F238E27FC236}">
                <a16:creationId xmlns:a16="http://schemas.microsoft.com/office/drawing/2014/main" id="{6C8F88A2-EB17-2620-467A-733E778886D7}"/>
              </a:ext>
            </a:extLst>
          </p:cNvPr>
          <p:cNvSpPr txBox="1"/>
          <p:nvPr/>
        </p:nvSpPr>
        <p:spPr>
          <a:xfrm>
            <a:off x="1136427" y="2830524"/>
            <a:ext cx="7516506" cy="1785104"/>
          </a:xfrm>
          <a:prstGeom prst="rect">
            <a:avLst/>
          </a:prstGeom>
          <a:noFill/>
        </p:spPr>
        <p:txBody>
          <a:bodyPr wrap="square" rtlCol="0">
            <a:spAutoFit/>
          </a:bodyPr>
          <a:lstStyle/>
          <a:p>
            <a:pPr marL="342900" indent="-342900">
              <a:buFont typeface="Arial" panose="020B0604020202020204" pitchFamily="34" charset="0"/>
              <a:buChar char="•"/>
            </a:pPr>
            <a:r>
              <a:rPr lang="el-GR" sz="2200"/>
              <a:t>Μαθητές Δημοτικής και Μέσης Εκπαίδευσης </a:t>
            </a:r>
          </a:p>
          <a:p>
            <a:pPr marL="342900" indent="-342900">
              <a:buFont typeface="Arial" panose="020B0604020202020204" pitchFamily="34" charset="0"/>
              <a:buChar char="•"/>
            </a:pPr>
            <a:endParaRPr lang="el-GR" sz="2200"/>
          </a:p>
          <a:p>
            <a:pPr marL="342900" indent="-342900">
              <a:buFont typeface="Arial" panose="020B0604020202020204" pitchFamily="34" charset="0"/>
              <a:buChar char="•"/>
            </a:pPr>
            <a:r>
              <a:rPr lang="el-GR" sz="2200"/>
              <a:t>Εκπαιδευτικοί και Διευθυντές Σχολικών Μονάδων </a:t>
            </a:r>
          </a:p>
          <a:p>
            <a:pPr marL="342900" indent="-342900">
              <a:buFont typeface="Arial" panose="020B0604020202020204" pitchFamily="34" charset="0"/>
              <a:buChar char="•"/>
            </a:pPr>
            <a:endParaRPr lang="el-GR" sz="2200"/>
          </a:p>
          <a:p>
            <a:pPr marL="342900" indent="-342900">
              <a:buFont typeface="Arial" panose="020B0604020202020204" pitchFamily="34" charset="0"/>
              <a:buChar char="•"/>
            </a:pPr>
            <a:r>
              <a:rPr lang="el-GR" sz="2200"/>
              <a:t>Ευρύ κοινό </a:t>
            </a:r>
            <a:endParaRPr lang="en-CY" sz="2200"/>
          </a:p>
        </p:txBody>
      </p:sp>
    </p:spTree>
    <p:extLst>
      <p:ext uri="{BB962C8B-B14F-4D97-AF65-F5344CB8AC3E}">
        <p14:creationId xmlns:p14="http://schemas.microsoft.com/office/powerpoint/2010/main" val="3790938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1118498" y="312898"/>
            <a:ext cx="8634105" cy="1325563"/>
          </a:xfrm>
        </p:spPr>
        <p:txBody>
          <a:bodyPr>
            <a:normAutofit/>
          </a:bodyPr>
          <a:lstStyle/>
          <a:p>
            <a:r>
              <a:rPr lang="el-GR" b="1" dirty="0"/>
              <a:t>Καινοτομία Έργου  </a:t>
            </a:r>
            <a:endParaRPr lang="en-CY"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4" name="TextBox 3">
            <a:extLst>
              <a:ext uri="{FF2B5EF4-FFF2-40B4-BE49-F238E27FC236}">
                <a16:creationId xmlns:a16="http://schemas.microsoft.com/office/drawing/2014/main" id="{C5FD0251-2E64-BAE6-8278-6D274B2FE443}"/>
              </a:ext>
            </a:extLst>
          </p:cNvPr>
          <p:cNvSpPr txBox="1"/>
          <p:nvPr/>
        </p:nvSpPr>
        <p:spPr>
          <a:xfrm>
            <a:off x="709414" y="1638461"/>
            <a:ext cx="7985052" cy="4939814"/>
          </a:xfrm>
          <a:prstGeom prst="rect">
            <a:avLst/>
          </a:prstGeom>
          <a:noFill/>
        </p:spPr>
        <p:txBody>
          <a:bodyPr wrap="square" lIns="91440" tIns="45720" rIns="91440" bIns="45720" rtlCol="0" anchor="t">
            <a:spAutoFit/>
          </a:bodyPr>
          <a:lstStyle/>
          <a:p>
            <a:pPr algn="just"/>
            <a:r>
              <a:rPr lang="el-GR" sz="2100" dirty="0"/>
              <a:t>Η βασική καινοτομ</a:t>
            </a:r>
            <a:r>
              <a:rPr lang="en-CY" sz="2100" dirty="0"/>
              <a:t>ί</a:t>
            </a:r>
            <a:r>
              <a:rPr lang="el-GR" sz="2100" dirty="0"/>
              <a:t>α του Έργου </a:t>
            </a:r>
            <a:r>
              <a:rPr lang="en-US" sz="2100" dirty="0"/>
              <a:t>AUGE</a:t>
            </a:r>
            <a:r>
              <a:rPr lang="el-GR" sz="2100" dirty="0"/>
              <a:t> έγκειται</a:t>
            </a:r>
            <a:r>
              <a:rPr lang="en-US" sz="2100" dirty="0"/>
              <a:t>:</a:t>
            </a:r>
            <a:endParaRPr lang="el-GR" sz="2100" dirty="0"/>
          </a:p>
          <a:p>
            <a:pPr algn="just"/>
            <a:endParaRPr lang="en-US" sz="2100" dirty="0"/>
          </a:p>
          <a:p>
            <a:pPr marL="457200" indent="-457200" algn="just">
              <a:buAutoNum type="alphaUcPeriod"/>
            </a:pPr>
            <a:r>
              <a:rPr lang="el-GR" sz="2100" dirty="0" err="1"/>
              <a:t>Στ</a:t>
            </a:r>
            <a:r>
              <a:rPr lang="en-US" sz="2100" dirty="0"/>
              <a:t>o</a:t>
            </a:r>
            <a:r>
              <a:rPr lang="el-GR" sz="2100" dirty="0" err="1"/>
              <a:t>υς</a:t>
            </a:r>
            <a:r>
              <a:rPr lang="el-GR" sz="2100" dirty="0"/>
              <a:t> ποικίλους τρόπους με τους οποίους επιχειρεί να εντάξει δράσεις και </a:t>
            </a:r>
            <a:r>
              <a:rPr lang="el-GR" sz="2100" dirty="0" err="1"/>
              <a:t>βιωματικ</a:t>
            </a:r>
            <a:r>
              <a:rPr lang="en-US" sz="2100" dirty="0" err="1"/>
              <a:t>ά</a:t>
            </a:r>
            <a:r>
              <a:rPr lang="el-GR" sz="2100" dirty="0"/>
              <a:t> εργαστήρια με περιβαλλοντική στόχευση σε ένα ευρύτερο και πιο καθολικό πλαίσιο, το οποίο συμβάλλει παράλληλα στην ανάπτυξη των οριζόντιων δεξιοτήτων των συμμετεχόντων (συνεργασία, δημιουργικότητα, κριτική σκέψη) αλλά και της </a:t>
            </a:r>
            <a:r>
              <a:rPr lang="el-GR" sz="2100" dirty="0" err="1"/>
              <a:t>ενσυναίσθησης</a:t>
            </a:r>
            <a:r>
              <a:rPr lang="el-GR" sz="2100" dirty="0"/>
              <a:t> και της ενεργού </a:t>
            </a:r>
            <a:r>
              <a:rPr lang="el-GR" sz="2100" dirty="0" err="1"/>
              <a:t>πολιτότητας</a:t>
            </a:r>
            <a:r>
              <a:rPr lang="en-US" sz="2100" dirty="0"/>
              <a:t> </a:t>
            </a:r>
            <a:r>
              <a:rPr lang="el-GR" sz="2100" dirty="0"/>
              <a:t>(δημιουργία </a:t>
            </a:r>
            <a:r>
              <a:rPr lang="el-GR" sz="2100" dirty="0" err="1"/>
              <a:t>βοτανόκηπου</a:t>
            </a:r>
            <a:r>
              <a:rPr lang="el-GR" sz="2100" dirty="0"/>
              <a:t> και κατασκευών με υλικά από τη φύση για άτομα της τρίτης ηλικίας, δημιουργία ταινιών </a:t>
            </a:r>
            <a:r>
              <a:rPr lang="en-US" sz="2100" dirty="0"/>
              <a:t>animation </a:t>
            </a:r>
            <a:r>
              <a:rPr lang="el-GR" sz="2100" dirty="0"/>
              <a:t>με άξονα την Ανταρκτική, δημιουργία </a:t>
            </a:r>
            <a:r>
              <a:rPr lang="el-GR" sz="2100" dirty="0" err="1"/>
              <a:t>ηχοϊστορίας</a:t>
            </a:r>
            <a:r>
              <a:rPr lang="el-GR" sz="2100" dirty="0"/>
              <a:t>).</a:t>
            </a:r>
            <a:endParaRPr lang="el-GR" sz="2100" dirty="0">
              <a:cs typeface="Calibri"/>
            </a:endParaRPr>
          </a:p>
          <a:p>
            <a:pPr marL="457200" indent="-457200" algn="just">
              <a:buAutoNum type="alphaUcPeriod"/>
            </a:pPr>
            <a:endParaRPr lang="el-GR" sz="2100" dirty="0"/>
          </a:p>
          <a:p>
            <a:pPr marL="457200" indent="-457200" algn="just">
              <a:buAutoNum type="alphaUcPeriod"/>
            </a:pPr>
            <a:r>
              <a:rPr lang="el-GR" sz="2100" dirty="0"/>
              <a:t>Στη δημιουργία πρωτότυπου εκπαιδευτικού υλικού με στόχευση το περιβάλλον (σταυρόλεξα, </a:t>
            </a:r>
            <a:r>
              <a:rPr lang="el-GR" sz="2100" dirty="0" err="1"/>
              <a:t>κρυπτόλεξα</a:t>
            </a:r>
            <a:r>
              <a:rPr lang="el-GR" sz="2100" dirty="0"/>
              <a:t>, ασκήσεις αντιστοίχισης, </a:t>
            </a:r>
            <a:r>
              <a:rPr lang="en-US" sz="2100" dirty="0"/>
              <a:t>“</a:t>
            </a:r>
            <a:r>
              <a:rPr lang="el-GR" sz="2100" dirty="0"/>
              <a:t>αρχαία</a:t>
            </a:r>
            <a:r>
              <a:rPr lang="en-US" sz="2100" dirty="0"/>
              <a:t>”</a:t>
            </a:r>
            <a:r>
              <a:rPr lang="el-GR" sz="2100" dirty="0"/>
              <a:t> ζώα και φυτά, </a:t>
            </a:r>
            <a:r>
              <a:rPr lang="el-GR" sz="2100" dirty="0" err="1"/>
              <a:t>αρχα</a:t>
            </a:r>
            <a:r>
              <a:rPr lang="en-US" sz="2100" dirty="0"/>
              <a:t>ί</a:t>
            </a:r>
            <a:r>
              <a:rPr lang="el-GR" sz="2100" dirty="0"/>
              <a:t>α μυθολογία και περιβάλλον).</a:t>
            </a:r>
            <a:endParaRPr lang="en-CY" sz="2100" dirty="0"/>
          </a:p>
        </p:txBody>
      </p:sp>
    </p:spTree>
    <p:extLst>
      <p:ext uri="{BB962C8B-B14F-4D97-AF65-F5344CB8AC3E}">
        <p14:creationId xmlns:p14="http://schemas.microsoft.com/office/powerpoint/2010/main" val="3000957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1039906" y="312898"/>
            <a:ext cx="8634105" cy="1325563"/>
          </a:xfrm>
        </p:spPr>
        <p:txBody>
          <a:bodyPr>
            <a:normAutofit/>
          </a:bodyPr>
          <a:lstStyle/>
          <a:p>
            <a:r>
              <a:rPr lang="el-GR" b="1" dirty="0"/>
              <a:t>Παραδοτέα </a:t>
            </a:r>
            <a:r>
              <a:rPr lang="en-US" b="1" dirty="0"/>
              <a:t>/ </a:t>
            </a:r>
            <a:r>
              <a:rPr lang="el-GR" b="1" dirty="0"/>
              <a:t>Δράσεις Έργου</a:t>
            </a:r>
            <a:endParaRPr lang="en-CY"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TextBox 2">
            <a:extLst>
              <a:ext uri="{FF2B5EF4-FFF2-40B4-BE49-F238E27FC236}">
                <a16:creationId xmlns:a16="http://schemas.microsoft.com/office/drawing/2014/main" id="{22B4E8F7-FF89-8F5E-041D-066921F16287}"/>
              </a:ext>
            </a:extLst>
          </p:cNvPr>
          <p:cNvSpPr txBox="1"/>
          <p:nvPr/>
        </p:nvSpPr>
        <p:spPr>
          <a:xfrm>
            <a:off x="478366" y="1983086"/>
            <a:ext cx="8229600" cy="4801314"/>
          </a:xfrm>
          <a:prstGeom prst="rect">
            <a:avLst/>
          </a:prstGeom>
          <a:noFill/>
        </p:spPr>
        <p:txBody>
          <a:bodyPr wrap="square" rtlCol="0">
            <a:spAutoFit/>
          </a:bodyPr>
          <a:lstStyle/>
          <a:p>
            <a:pPr marL="457200" indent="-457200">
              <a:buFont typeface="+mj-lt"/>
              <a:buAutoNum type="arabicPeriod"/>
            </a:pPr>
            <a:r>
              <a:rPr lang="el-GR" sz="2100" dirty="0"/>
              <a:t>Ανοικτές συναντήσεις επί τη </a:t>
            </a:r>
            <a:r>
              <a:rPr lang="el-GR" sz="2100" dirty="0" err="1"/>
              <a:t>ενάρξει</a:t>
            </a:r>
            <a:r>
              <a:rPr lang="el-GR" sz="2100" dirty="0"/>
              <a:t> και λήξει του Έργου</a:t>
            </a:r>
          </a:p>
          <a:p>
            <a:pPr marL="457200" indent="-457200">
              <a:buFont typeface="+mj-lt"/>
              <a:buAutoNum type="arabicPeriod"/>
            </a:pPr>
            <a:r>
              <a:rPr lang="el-GR" sz="2100" dirty="0"/>
              <a:t>Δημιουργία ιστοσελίδας με πληροφορίες για το πρόγραμμα, τις δράσεις του και πρωτότυπο εκπαιδευτικό υλικό.</a:t>
            </a:r>
          </a:p>
          <a:p>
            <a:pPr marL="457200" indent="-457200">
              <a:buFont typeface="+mj-lt"/>
              <a:buAutoNum type="arabicPeriod"/>
            </a:pPr>
            <a:r>
              <a:rPr lang="el-GR" sz="2100" dirty="0"/>
              <a:t>Δημιουργία πρωτότυπου εκπαιδευτικού υλικού με στόχευση το περιβάλλον (ασκήσεις σχεδιασμένες με βάση τις αρχές της </a:t>
            </a:r>
            <a:r>
              <a:rPr lang="el-GR" sz="2100" dirty="0" err="1"/>
              <a:t>παιχνιδοποίησης</a:t>
            </a:r>
            <a:r>
              <a:rPr lang="el-GR" sz="2100" dirty="0"/>
              <a:t>, αρχαία ζώα και φυτά, περιβάλλον και αρχαία ελληνική μυθολογία).</a:t>
            </a:r>
          </a:p>
          <a:p>
            <a:pPr marL="457200" indent="-457200">
              <a:buFont typeface="+mj-lt"/>
              <a:buAutoNum type="arabicPeriod"/>
            </a:pPr>
            <a:r>
              <a:rPr lang="el-GR" sz="2100" dirty="0"/>
              <a:t>Βιωματικά</a:t>
            </a:r>
            <a:r>
              <a:rPr lang="en-US" sz="2100" dirty="0"/>
              <a:t>/</a:t>
            </a:r>
            <a:r>
              <a:rPr lang="el-GR" sz="2100" dirty="0"/>
              <a:t>Εικαστικά</a:t>
            </a:r>
            <a:r>
              <a:rPr lang="en-US" sz="2100" dirty="0"/>
              <a:t>/</a:t>
            </a:r>
            <a:r>
              <a:rPr lang="el-GR" sz="2100" dirty="0"/>
              <a:t>Μουσικά</a:t>
            </a:r>
            <a:r>
              <a:rPr lang="en-US" sz="2100" dirty="0"/>
              <a:t>-</a:t>
            </a:r>
            <a:r>
              <a:rPr lang="el-GR" sz="2100" dirty="0"/>
              <a:t>Εργαστήρια</a:t>
            </a:r>
          </a:p>
          <a:p>
            <a:pPr marL="457200" indent="-457200">
              <a:buFont typeface="+mj-lt"/>
              <a:buAutoNum type="arabicPeriod"/>
            </a:pPr>
            <a:r>
              <a:rPr lang="el-GR" sz="2100" dirty="0"/>
              <a:t>Δράσεις με κοινωνική στόχευση </a:t>
            </a:r>
          </a:p>
          <a:p>
            <a:pPr marL="457200" indent="-457200">
              <a:buFont typeface="+mj-lt"/>
              <a:buAutoNum type="arabicPeriod"/>
            </a:pPr>
            <a:r>
              <a:rPr lang="el-GR" sz="2100" dirty="0"/>
              <a:t>Ημερίδα στην Κύπρο και στην Κρήτη αντιστοίχως </a:t>
            </a:r>
          </a:p>
          <a:p>
            <a:pPr marL="457200" indent="-457200">
              <a:buFont typeface="+mj-lt"/>
              <a:buAutoNum type="arabicPeriod"/>
            </a:pPr>
            <a:r>
              <a:rPr lang="el-GR" sz="2100" dirty="0"/>
              <a:t>Επισκέψεις μελών της ΘΣΕΚ στην ΟΑΚ και αντιστρόφως</a:t>
            </a:r>
          </a:p>
          <a:p>
            <a:pPr marL="457200" indent="-457200">
              <a:buFont typeface="+mj-lt"/>
              <a:buAutoNum type="arabicPeriod"/>
            </a:pPr>
            <a:r>
              <a:rPr lang="el-GR" sz="2100" dirty="0"/>
              <a:t>Βίντεο για τις δράσεις του έργου </a:t>
            </a:r>
            <a:r>
              <a:rPr lang="en-US" sz="2100" dirty="0"/>
              <a:t>/ </a:t>
            </a:r>
            <a:r>
              <a:rPr lang="el-GR" sz="2100" dirty="0"/>
              <a:t>Διάχυση αποτελεσμάτων</a:t>
            </a:r>
          </a:p>
          <a:p>
            <a:pPr marL="342900" indent="-342900">
              <a:buFont typeface="+mj-lt"/>
              <a:buAutoNum type="arabicPeriod"/>
            </a:pPr>
            <a:endParaRPr lang="el-GR" dirty="0"/>
          </a:p>
          <a:p>
            <a:pPr marL="342900" indent="-342900">
              <a:buFont typeface="+mj-lt"/>
              <a:buAutoNum type="arabicPeriod"/>
            </a:pPr>
            <a:endParaRPr lang="el-GR" dirty="0"/>
          </a:p>
          <a:p>
            <a:endParaRPr lang="en-CY" dirty="0"/>
          </a:p>
        </p:txBody>
      </p:sp>
    </p:spTree>
    <p:extLst>
      <p:ext uri="{BB962C8B-B14F-4D97-AF65-F5344CB8AC3E}">
        <p14:creationId xmlns:p14="http://schemas.microsoft.com/office/powerpoint/2010/main" val="2748634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6542694" y="2766218"/>
            <a:ext cx="5006336" cy="1325563"/>
          </a:xfrm>
        </p:spPr>
        <p:txBody>
          <a:bodyPr vert="horz" lIns="91440" tIns="45720" rIns="91440" bIns="45720" rtlCol="0">
            <a:noAutofit/>
          </a:bodyPr>
          <a:lstStyle/>
          <a:p>
            <a:pPr algn="ctr"/>
            <a:r>
              <a:rPr lang="el-GR" sz="4000" b="1">
                <a:latin typeface="Bradley Hand" pitchFamily="2" charset="77"/>
              </a:rPr>
              <a:t>Επισκέψεις σε Θ.Σ.Ε.Κ. &amp; Ο.Α.Κ</a:t>
            </a:r>
            <a:endParaRPr lang="en-US" sz="4000" b="1">
              <a:latin typeface="Chalkboard SE" panose="03050602040202020205" pitchFamily="66" charset="77"/>
            </a:endParaRPr>
          </a:p>
        </p:txBody>
      </p:sp>
      <p:sp>
        <p:nvSpPr>
          <p:cNvPr id="19" name="Freeform: Shape 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srcRect l="3083" r="396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47782341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6542694" y="2766218"/>
            <a:ext cx="5006336" cy="1325563"/>
          </a:xfrm>
        </p:spPr>
        <p:txBody>
          <a:bodyPr vert="horz" lIns="91440" tIns="45720" rIns="91440" bIns="45720" rtlCol="0">
            <a:noAutofit/>
          </a:bodyPr>
          <a:lstStyle/>
          <a:p>
            <a:pPr algn="ctr"/>
            <a:r>
              <a:rPr lang="el-GR" sz="4000" b="1" dirty="0" err="1">
                <a:latin typeface="Bradley Hand" pitchFamily="2" charset="77"/>
                <a:cs typeface="Bangla Sangam MN" panose="02000000000000000000" pitchFamily="2" charset="0"/>
              </a:rPr>
              <a:t>Συνάντησεις</a:t>
            </a:r>
            <a:r>
              <a:rPr lang="el-GR" sz="4000" b="1" dirty="0">
                <a:latin typeface="Bradley Hand" pitchFamily="2" charset="77"/>
                <a:cs typeface="Bangla Sangam MN" panose="02000000000000000000" pitchFamily="2" charset="0"/>
              </a:rPr>
              <a:t> για την έναρξη και λήξη του ‘</a:t>
            </a:r>
            <a:r>
              <a:rPr lang="el-GR" sz="4000" b="1" dirty="0" err="1">
                <a:latin typeface="Bradley Hand" pitchFamily="2" charset="77"/>
                <a:cs typeface="Bangla Sangam MN" panose="02000000000000000000" pitchFamily="2" charset="0"/>
              </a:rPr>
              <a:t>Εργου</a:t>
            </a:r>
            <a:endParaRPr lang="en-US" sz="4000" b="1" dirty="0">
              <a:latin typeface="Bradley Hand" pitchFamily="2" charset="77"/>
              <a:cs typeface="Bangla Sangam MN" panose="02000000000000000000" pitchFamily="2" charset="0"/>
            </a:endParaRPr>
          </a:p>
        </p:txBody>
      </p:sp>
      <p:sp>
        <p:nvSpPr>
          <p:cNvPr id="19" name="Freeform: Shape 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srcRect l="3083" r="396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98330997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6172783" y="2766218"/>
            <a:ext cx="5753606" cy="1325563"/>
          </a:xfrm>
        </p:spPr>
        <p:txBody>
          <a:bodyPr vert="horz" lIns="91440" tIns="45720" rIns="91440" bIns="45720" rtlCol="0">
            <a:noAutofit/>
          </a:bodyPr>
          <a:lstStyle/>
          <a:p>
            <a:pPr algn="ctr"/>
            <a:r>
              <a:rPr lang="el-GR" sz="4000" b="1" dirty="0" err="1">
                <a:latin typeface="Bradley Hand" pitchFamily="2" charset="77"/>
              </a:rPr>
              <a:t>Βιωματικ</a:t>
            </a:r>
            <a:r>
              <a:rPr lang="en-US" sz="4000" b="1" dirty="0" err="1">
                <a:latin typeface="Bradley Hand" pitchFamily="2" charset="77"/>
              </a:rPr>
              <a:t>ά</a:t>
            </a:r>
            <a:r>
              <a:rPr lang="el-GR" sz="4000" b="1" dirty="0">
                <a:latin typeface="Bradley Hand" pitchFamily="2" charset="77"/>
              </a:rPr>
              <a:t> και δημιουργικά εργαστήρια &amp; άλλες δράσεις</a:t>
            </a:r>
            <a:r>
              <a:rPr lang="en-US" sz="4000" b="1" dirty="0">
                <a:latin typeface="Bradley Hand" pitchFamily="2" charset="77"/>
              </a:rPr>
              <a:t> </a:t>
            </a:r>
          </a:p>
        </p:txBody>
      </p:sp>
      <p:sp>
        <p:nvSpPr>
          <p:cNvPr id="19" name="Freeform: Shape 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srcRect l="3083" r="396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39808304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587829" y="627564"/>
            <a:ext cx="9405257" cy="1325563"/>
          </a:xfrm>
        </p:spPr>
        <p:txBody>
          <a:bodyPr>
            <a:normAutofit fontScale="90000"/>
          </a:bodyPr>
          <a:lstStyle/>
          <a:p>
            <a:r>
              <a:rPr lang="el-GR" b="1" dirty="0"/>
              <a:t>Δράση 1</a:t>
            </a:r>
            <a:r>
              <a:rPr lang="en-US" b="1" dirty="0"/>
              <a:t>: </a:t>
            </a:r>
            <a:r>
              <a:rPr lang="el-GR" b="1" dirty="0"/>
              <a:t>«Ας φτιάξουμε έναν </a:t>
            </a:r>
            <a:r>
              <a:rPr lang="el-GR" b="1" dirty="0" err="1"/>
              <a:t>βοτανόκηπο</a:t>
            </a:r>
            <a:r>
              <a:rPr lang="el-GR" b="1" dirty="0"/>
              <a:t> αγάπης για τους ηλικιωμένους μας»</a:t>
            </a:r>
            <a:endParaRPr lang="en-CY"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3">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8" name="TextBox 7">
            <a:extLst>
              <a:ext uri="{FF2B5EF4-FFF2-40B4-BE49-F238E27FC236}">
                <a16:creationId xmlns:a16="http://schemas.microsoft.com/office/drawing/2014/main" id="{EA66C3CC-9482-EE25-07C8-20D040B01E08}"/>
              </a:ext>
            </a:extLst>
          </p:cNvPr>
          <p:cNvSpPr txBox="1"/>
          <p:nvPr/>
        </p:nvSpPr>
        <p:spPr>
          <a:xfrm>
            <a:off x="587829" y="4826675"/>
            <a:ext cx="9405257" cy="2031325"/>
          </a:xfrm>
          <a:prstGeom prst="rect">
            <a:avLst/>
          </a:prstGeom>
          <a:noFill/>
        </p:spPr>
        <p:txBody>
          <a:bodyPr wrap="square" rtlCol="0">
            <a:spAutoFit/>
          </a:bodyPr>
          <a:lstStyle/>
          <a:p>
            <a:r>
              <a:rPr lang="el-GR" dirty="0"/>
              <a:t>Διάρκεια</a:t>
            </a:r>
            <a:r>
              <a:rPr lang="en-US" dirty="0"/>
              <a:t>: 2 </a:t>
            </a:r>
            <a:r>
              <a:rPr lang="en-US" dirty="0" err="1"/>
              <a:t>ώ</a:t>
            </a:r>
            <a:r>
              <a:rPr lang="el-GR" dirty="0" err="1"/>
              <a:t>ρες</a:t>
            </a:r>
            <a:r>
              <a:rPr lang="el-GR" dirty="0"/>
              <a:t>      23 Μαΐου 2022</a:t>
            </a:r>
          </a:p>
          <a:p>
            <a:r>
              <a:rPr lang="el-GR" dirty="0"/>
              <a:t>Χώρος</a:t>
            </a:r>
            <a:r>
              <a:rPr lang="en-US" dirty="0"/>
              <a:t>: </a:t>
            </a:r>
            <a:r>
              <a:rPr lang="el-GR" dirty="0" err="1"/>
              <a:t>Πολυδ</a:t>
            </a:r>
            <a:r>
              <a:rPr lang="en-US" dirty="0" err="1"/>
              <a:t>ύ</a:t>
            </a:r>
            <a:r>
              <a:rPr lang="el-GR" dirty="0" err="1"/>
              <a:t>ναμο</a:t>
            </a:r>
            <a:r>
              <a:rPr lang="el-GR" dirty="0"/>
              <a:t> Κέντρο Λευκωσίας </a:t>
            </a:r>
          </a:p>
          <a:p>
            <a:r>
              <a:rPr lang="en-US" dirty="0"/>
              <a:t>O</a:t>
            </a:r>
            <a:r>
              <a:rPr lang="el-GR" dirty="0"/>
              <a:t>μάδα</a:t>
            </a:r>
            <a:r>
              <a:rPr lang="en-US" dirty="0"/>
              <a:t>-</a:t>
            </a:r>
            <a:r>
              <a:rPr lang="el-GR" dirty="0"/>
              <a:t>στόχος</a:t>
            </a:r>
            <a:r>
              <a:rPr lang="en-US" dirty="0"/>
              <a:t>: </a:t>
            </a:r>
            <a:r>
              <a:rPr lang="el-GR" dirty="0"/>
              <a:t>Μαθητές Δημοτικής Εκπαίδευσης (Ε´ &amp; </a:t>
            </a:r>
            <a:r>
              <a:rPr lang="el-GR" dirty="0" err="1"/>
              <a:t>Στ</a:t>
            </a:r>
            <a:r>
              <a:rPr lang="el-GR" dirty="0"/>
              <a:t>´ τάξη Δημοτικού Σχολείου </a:t>
            </a:r>
            <a:r>
              <a:rPr lang="el-GR" dirty="0" err="1"/>
              <a:t>Περνέρα</a:t>
            </a:r>
            <a:r>
              <a:rPr lang="el-GR" dirty="0"/>
              <a:t>) και Άτομα Τρίτης Ηλικίας </a:t>
            </a:r>
            <a:endParaRPr lang="en-US" dirty="0"/>
          </a:p>
          <a:p>
            <a:r>
              <a:rPr lang="en-US" dirty="0"/>
              <a:t>A</a:t>
            </a:r>
            <a:r>
              <a:rPr lang="el-GR" dirty="0" err="1"/>
              <a:t>ριθμός</a:t>
            </a:r>
            <a:r>
              <a:rPr lang="el-GR" dirty="0"/>
              <a:t> συμμετεχόντων</a:t>
            </a:r>
            <a:r>
              <a:rPr lang="en-US" dirty="0"/>
              <a:t>: </a:t>
            </a:r>
            <a:r>
              <a:rPr lang="el-GR" dirty="0"/>
              <a:t>27 μαθητές &amp; 5 εκπαιδευτικοί </a:t>
            </a:r>
            <a:r>
              <a:rPr lang="en-US" dirty="0"/>
              <a:t>/ </a:t>
            </a:r>
            <a:r>
              <a:rPr lang="el-GR" dirty="0"/>
              <a:t>20 ηλικιωμένοι </a:t>
            </a:r>
          </a:p>
          <a:p>
            <a:r>
              <a:rPr lang="el-GR" dirty="0"/>
              <a:t>Συντονισμός</a:t>
            </a:r>
            <a:r>
              <a:rPr lang="en-US" dirty="0"/>
              <a:t>: </a:t>
            </a:r>
            <a:r>
              <a:rPr lang="el-GR" dirty="0" err="1"/>
              <a:t>Δρ</a:t>
            </a:r>
            <a:r>
              <a:rPr lang="el-GR" dirty="0"/>
              <a:t> Μαρία Παύλου </a:t>
            </a:r>
          </a:p>
          <a:p>
            <a:endParaRPr lang="el-GR" dirty="0"/>
          </a:p>
        </p:txBody>
      </p:sp>
      <p:sp>
        <p:nvSpPr>
          <p:cNvPr id="3" name="TextBox 2">
            <a:extLst>
              <a:ext uri="{FF2B5EF4-FFF2-40B4-BE49-F238E27FC236}">
                <a16:creationId xmlns:a16="http://schemas.microsoft.com/office/drawing/2014/main" id="{9D5B1717-E31D-DC92-7316-256C40B88347}"/>
              </a:ext>
            </a:extLst>
          </p:cNvPr>
          <p:cNvSpPr txBox="1"/>
          <p:nvPr/>
        </p:nvSpPr>
        <p:spPr>
          <a:xfrm>
            <a:off x="587829" y="2767280"/>
            <a:ext cx="8215303" cy="1323439"/>
          </a:xfrm>
          <a:prstGeom prst="rect">
            <a:avLst/>
          </a:prstGeom>
          <a:solidFill>
            <a:schemeClr val="accent6">
              <a:lumMod val="20000"/>
              <a:lumOff val="80000"/>
            </a:schemeClr>
          </a:solidFill>
        </p:spPr>
        <p:txBody>
          <a:bodyPr wrap="square" rtlCol="0">
            <a:spAutoFit/>
          </a:bodyPr>
          <a:lstStyle/>
          <a:p>
            <a:r>
              <a:rPr lang="el-GR" sz="2000" err="1"/>
              <a:t>Στ</a:t>
            </a:r>
            <a:r>
              <a:rPr lang="en-CY" sz="2000"/>
              <a:t>ό</a:t>
            </a:r>
            <a:r>
              <a:rPr lang="el-GR" sz="2000" err="1"/>
              <a:t>χος</a:t>
            </a:r>
            <a:r>
              <a:rPr lang="en-US" sz="2000"/>
              <a:t>: </a:t>
            </a:r>
            <a:r>
              <a:rPr lang="el-GR" sz="2000"/>
              <a:t>Να γνωρίσουν οι μαθητές κάποια βασικά βότανα και ιδιότητες των βοτάνων και να φτιάξουν τον κήπο του Πολυδύναμου</a:t>
            </a:r>
          </a:p>
          <a:p>
            <a:r>
              <a:rPr lang="el-GR" sz="2000"/>
              <a:t>Κέντρου Λευκωσίας (στο οποίο φιλοξενούνται κατά τις πρωινές ώρες άτομα της τρίτης ηλικίας) φυτεύοντας βότανα, αρωματικά φυτά και λουλούδια</a:t>
            </a:r>
            <a:r>
              <a:rPr lang="el-GR"/>
              <a:t>. </a:t>
            </a:r>
            <a:endParaRPr lang="en-CY"/>
          </a:p>
        </p:txBody>
      </p:sp>
    </p:spTree>
    <p:extLst>
      <p:ext uri="{BB962C8B-B14F-4D97-AF65-F5344CB8AC3E}">
        <p14:creationId xmlns:p14="http://schemas.microsoft.com/office/powerpoint/2010/main" val="2652183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descr="Timeline&#10;&#10;Description automatically generated">
            <a:extLst>
              <a:ext uri="{FF2B5EF4-FFF2-40B4-BE49-F238E27FC236}">
                <a16:creationId xmlns:a16="http://schemas.microsoft.com/office/drawing/2014/main" id="{1800044A-224A-B720-AE50-D99295493B3B}"/>
              </a:ext>
            </a:extLst>
          </p:cNvPr>
          <p:cNvPicPr>
            <a:picLocks noChangeAspect="1"/>
          </p:cNvPicPr>
          <p:nvPr/>
        </p:nvPicPr>
        <p:blipFill rotWithShape="1">
          <a:blip r:embed="rId3"/>
          <a:srcRect t="13159" r="20208"/>
          <a:stretch/>
        </p:blipFill>
        <p:spPr>
          <a:xfrm>
            <a:off x="231352" y="224710"/>
            <a:ext cx="6614160" cy="4499087"/>
          </a:xfrm>
          <a:prstGeom prst="rect">
            <a:avLst/>
          </a:prstGeom>
        </p:spPr>
      </p:pic>
      <p:pic>
        <p:nvPicPr>
          <p:cNvPr id="11" name="Picture 10" descr="Timeline&#10;&#10;Description automatically generated with medium confidence">
            <a:extLst>
              <a:ext uri="{FF2B5EF4-FFF2-40B4-BE49-F238E27FC236}">
                <a16:creationId xmlns:a16="http://schemas.microsoft.com/office/drawing/2014/main" id="{25C54BDF-41AF-87AC-A658-77AF23D37B62}"/>
              </a:ext>
            </a:extLst>
          </p:cNvPr>
          <p:cNvPicPr>
            <a:picLocks noChangeAspect="1"/>
          </p:cNvPicPr>
          <p:nvPr/>
        </p:nvPicPr>
        <p:blipFill rotWithShape="1">
          <a:blip r:embed="rId4"/>
          <a:srcRect t="50000" r="50000"/>
          <a:stretch/>
        </p:blipFill>
        <p:spPr>
          <a:xfrm>
            <a:off x="7281221" y="115339"/>
            <a:ext cx="4441839" cy="3154900"/>
          </a:xfrm>
          <a:prstGeom prst="rect">
            <a:avLst/>
          </a:prstGeom>
        </p:spPr>
      </p:pic>
      <p:pic>
        <p:nvPicPr>
          <p:cNvPr id="14" name="Picture 13" descr="Timeline&#10;&#10;Description automatically generated with medium confidence">
            <a:extLst>
              <a:ext uri="{FF2B5EF4-FFF2-40B4-BE49-F238E27FC236}">
                <a16:creationId xmlns:a16="http://schemas.microsoft.com/office/drawing/2014/main" id="{ECBAA12E-0638-4E6A-55EE-FAE147F34D77}"/>
              </a:ext>
            </a:extLst>
          </p:cNvPr>
          <p:cNvPicPr>
            <a:picLocks noChangeAspect="1"/>
          </p:cNvPicPr>
          <p:nvPr/>
        </p:nvPicPr>
        <p:blipFill rotWithShape="1">
          <a:blip r:embed="rId4"/>
          <a:srcRect r="50000" b="50000"/>
          <a:stretch/>
        </p:blipFill>
        <p:spPr>
          <a:xfrm rot="11150593">
            <a:off x="6501526" y="3156301"/>
            <a:ext cx="4827749" cy="3429002"/>
          </a:xfrm>
          <a:prstGeom prst="rect">
            <a:avLst/>
          </a:prstGeom>
        </p:spPr>
      </p:pic>
      <p:pic>
        <p:nvPicPr>
          <p:cNvPr id="16" name="Picture 15" descr="A picture containing text, vegetable&#10;&#10;Description automatically generated">
            <a:extLst>
              <a:ext uri="{FF2B5EF4-FFF2-40B4-BE49-F238E27FC236}">
                <a16:creationId xmlns:a16="http://schemas.microsoft.com/office/drawing/2014/main" id="{21D6ECFB-93E5-FDE7-026E-51871F855D8E}"/>
              </a:ext>
            </a:extLst>
          </p:cNvPr>
          <p:cNvPicPr>
            <a:picLocks noChangeAspect="1"/>
          </p:cNvPicPr>
          <p:nvPr/>
        </p:nvPicPr>
        <p:blipFill>
          <a:blip r:embed="rId5"/>
          <a:stretch>
            <a:fillRect/>
          </a:stretch>
        </p:blipFill>
        <p:spPr>
          <a:xfrm rot="21082323">
            <a:off x="847115" y="4419168"/>
            <a:ext cx="3081781" cy="2184174"/>
          </a:xfrm>
          <a:prstGeom prst="rect">
            <a:avLst/>
          </a:prstGeom>
        </p:spPr>
      </p:pic>
      <p:sp>
        <p:nvSpPr>
          <p:cNvPr id="12" name="TextBox 11">
            <a:extLst>
              <a:ext uri="{FF2B5EF4-FFF2-40B4-BE49-F238E27FC236}">
                <a16:creationId xmlns:a16="http://schemas.microsoft.com/office/drawing/2014/main" id="{F2CFFB18-51D8-D8F0-FA66-618FA9DE5543}"/>
              </a:ext>
            </a:extLst>
          </p:cNvPr>
          <p:cNvSpPr txBox="1"/>
          <p:nvPr/>
        </p:nvSpPr>
        <p:spPr>
          <a:xfrm>
            <a:off x="4242963" y="5311305"/>
            <a:ext cx="1928885" cy="923330"/>
          </a:xfrm>
          <a:prstGeom prst="rect">
            <a:avLst/>
          </a:prstGeom>
          <a:noFill/>
        </p:spPr>
        <p:txBody>
          <a:bodyPr wrap="square" rtlCol="0">
            <a:spAutoFit/>
          </a:bodyPr>
          <a:lstStyle/>
          <a:p>
            <a:pPr algn="ctr"/>
            <a:r>
              <a:rPr lang="el-GR" b="1"/>
              <a:t>Υλικό που διανεμήθηκε στους μαθητές </a:t>
            </a:r>
            <a:endParaRPr lang="en-CY" b="1"/>
          </a:p>
        </p:txBody>
      </p:sp>
    </p:spTree>
    <p:extLst>
      <p:ext uri="{BB962C8B-B14F-4D97-AF65-F5344CB8AC3E}">
        <p14:creationId xmlns:p14="http://schemas.microsoft.com/office/powerpoint/2010/main" val="1737137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430307" y="627564"/>
            <a:ext cx="9520518" cy="1616007"/>
          </a:xfrm>
        </p:spPr>
        <p:txBody>
          <a:bodyPr>
            <a:normAutofit fontScale="90000"/>
          </a:bodyPr>
          <a:lstStyle/>
          <a:p>
            <a:r>
              <a:rPr lang="el-GR" b="1" dirty="0"/>
              <a:t>Προ</a:t>
            </a:r>
            <a:r>
              <a:rPr lang="en-US" b="1" dirty="0" err="1"/>
              <a:t>ά</a:t>
            </a:r>
            <a:r>
              <a:rPr lang="el-GR" b="1" dirty="0" err="1"/>
              <a:t>γοντας</a:t>
            </a:r>
            <a:r>
              <a:rPr lang="el-GR" b="1" dirty="0"/>
              <a:t> Καθόλα Πράσινα Περιβάλλοντα  </a:t>
            </a:r>
            <a:br>
              <a:rPr lang="en-US" b="1" dirty="0"/>
            </a:br>
            <a:r>
              <a:rPr lang="en-US" b="1" dirty="0"/>
              <a:t>Advancing Utterly Green Environments</a:t>
            </a:r>
            <a:r>
              <a:rPr lang="el-GR" b="1" dirty="0"/>
              <a:t> (Α</a:t>
            </a:r>
            <a:r>
              <a:rPr lang="en-US" b="1" dirty="0"/>
              <a:t>UGE)</a:t>
            </a:r>
            <a:endParaRPr lang="en-CY"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3">
            <a:alphaModFix/>
          </a:blip>
          <a:srcRect t="4285" r="6" b="1373"/>
          <a:stretch/>
        </p:blipFill>
        <p:spPr>
          <a:xfrm>
            <a:off x="8532306" y="2243571"/>
            <a:ext cx="2980063" cy="2975278"/>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20" name="TextBox 19">
            <a:extLst>
              <a:ext uri="{FF2B5EF4-FFF2-40B4-BE49-F238E27FC236}">
                <a16:creationId xmlns:a16="http://schemas.microsoft.com/office/drawing/2014/main" id="{F845E426-158A-5163-EE48-2D755A88B343}"/>
              </a:ext>
            </a:extLst>
          </p:cNvPr>
          <p:cNvSpPr txBox="1"/>
          <p:nvPr/>
        </p:nvSpPr>
        <p:spPr>
          <a:xfrm>
            <a:off x="1083038" y="2944105"/>
            <a:ext cx="7832362" cy="3000821"/>
          </a:xfrm>
          <a:prstGeom prst="rect">
            <a:avLst/>
          </a:prstGeom>
          <a:noFill/>
        </p:spPr>
        <p:txBody>
          <a:bodyPr wrap="square" rtlCol="0">
            <a:spAutoFit/>
          </a:bodyPr>
          <a:lstStyle/>
          <a:p>
            <a:pPr marL="342900" indent="-342900">
              <a:buFont typeface="Arial" panose="020B0604020202020204" pitchFamily="34" charset="0"/>
              <a:buChar char="•"/>
            </a:pPr>
            <a:r>
              <a:rPr lang="el-GR" sz="2100" dirty="0"/>
              <a:t>Χρηματοδότηση από το Πρόγραμμα Ε</a:t>
            </a:r>
            <a:r>
              <a:rPr lang="en-US" sz="2100" dirty="0" err="1"/>
              <a:t>rasmus</a:t>
            </a:r>
            <a:r>
              <a:rPr lang="en-US" sz="2100" dirty="0"/>
              <a:t>+</a:t>
            </a:r>
          </a:p>
          <a:p>
            <a:pPr marL="342900" indent="-342900">
              <a:buFont typeface="Arial" panose="020B0604020202020204" pitchFamily="34" charset="0"/>
              <a:buChar char="•"/>
            </a:pPr>
            <a:r>
              <a:rPr lang="el-GR" sz="2100" dirty="0"/>
              <a:t>Βασική Δράση 2</a:t>
            </a:r>
            <a:r>
              <a:rPr lang="en-US" sz="2100" dirty="0"/>
              <a:t> (</a:t>
            </a:r>
            <a:r>
              <a:rPr lang="el-GR" sz="2100" dirty="0"/>
              <a:t>Κ</a:t>
            </a:r>
            <a:r>
              <a:rPr lang="en-US" sz="2100" dirty="0" err="1"/>
              <a:t>ey</a:t>
            </a:r>
            <a:r>
              <a:rPr lang="en-US" sz="2100" dirty="0"/>
              <a:t> Action 2): </a:t>
            </a:r>
            <a:r>
              <a:rPr lang="el-GR" sz="2100" dirty="0"/>
              <a:t>Συμπράξεις και Συνεργασίες</a:t>
            </a:r>
            <a:r>
              <a:rPr lang="en-US" sz="2100" dirty="0"/>
              <a:t>  </a:t>
            </a:r>
            <a:endParaRPr lang="el-GR" sz="2100" dirty="0"/>
          </a:p>
          <a:p>
            <a:r>
              <a:rPr lang="el-GR" sz="2100" dirty="0"/>
              <a:t>                Συμπράξεις Μικρής Κλίμακας (</a:t>
            </a:r>
            <a:r>
              <a:rPr lang="en-US" sz="2100" dirty="0"/>
              <a:t>Small-scale Partnerships) </a:t>
            </a:r>
          </a:p>
          <a:p>
            <a:pPr marL="342900" indent="-342900">
              <a:buFont typeface="Arial" panose="020B0604020202020204" pitchFamily="34" charset="0"/>
              <a:buChar char="•"/>
            </a:pPr>
            <a:r>
              <a:rPr lang="el-GR" sz="2100" dirty="0"/>
              <a:t>           </a:t>
            </a:r>
            <a:r>
              <a:rPr lang="en-US" sz="2100" dirty="0"/>
              <a:t>O</a:t>
            </a:r>
            <a:r>
              <a:rPr lang="el-GR" sz="2100" dirty="0"/>
              <a:t>μάδα</a:t>
            </a:r>
            <a:r>
              <a:rPr lang="en-US" sz="2100" dirty="0"/>
              <a:t>-</a:t>
            </a:r>
            <a:r>
              <a:rPr lang="el-GR" sz="2100" dirty="0"/>
              <a:t>στόχος</a:t>
            </a:r>
            <a:r>
              <a:rPr lang="en-US" sz="2100" dirty="0"/>
              <a:t>: </a:t>
            </a:r>
            <a:r>
              <a:rPr lang="el-GR" sz="2100" dirty="0"/>
              <a:t>Σχολική Εκπαίδευση (ΚΑ210-</a:t>
            </a:r>
            <a:r>
              <a:rPr lang="en-US" sz="2100" dirty="0"/>
              <a:t>SCH)</a:t>
            </a:r>
          </a:p>
          <a:p>
            <a:pPr marL="342900" indent="-342900">
              <a:buFont typeface="Arial" panose="020B0604020202020204" pitchFamily="34" charset="0"/>
              <a:buChar char="•"/>
            </a:pPr>
            <a:r>
              <a:rPr lang="el-GR" sz="2100" dirty="0" err="1"/>
              <a:t>Δι</a:t>
            </a:r>
            <a:r>
              <a:rPr lang="en-US" sz="2100" dirty="0" err="1"/>
              <a:t>ά</a:t>
            </a:r>
            <a:r>
              <a:rPr lang="el-GR" sz="2100" dirty="0" err="1"/>
              <a:t>ρκεια</a:t>
            </a:r>
            <a:r>
              <a:rPr lang="en-US" sz="2100" dirty="0"/>
              <a:t>: 13 </a:t>
            </a:r>
            <a:r>
              <a:rPr lang="el-GR" sz="2100" dirty="0"/>
              <a:t>μ</a:t>
            </a:r>
            <a:r>
              <a:rPr lang="en-US" sz="2100" dirty="0" err="1"/>
              <a:t>ή</a:t>
            </a:r>
            <a:r>
              <a:rPr lang="el-GR" sz="2100" dirty="0" err="1"/>
              <a:t>νες</a:t>
            </a:r>
            <a:r>
              <a:rPr lang="el-GR" sz="2100" dirty="0"/>
              <a:t> (Απρίλιος 2022</a:t>
            </a:r>
            <a:r>
              <a:rPr lang="en-US" sz="2100" dirty="0"/>
              <a:t>-</a:t>
            </a:r>
            <a:r>
              <a:rPr lang="el-GR" sz="2100" dirty="0"/>
              <a:t>Μάιος 2023) </a:t>
            </a:r>
          </a:p>
          <a:p>
            <a:pPr marL="342900" indent="-342900">
              <a:buFont typeface="Arial" panose="020B0604020202020204" pitchFamily="34" charset="0"/>
              <a:buChar char="•"/>
            </a:pPr>
            <a:r>
              <a:rPr lang="el-GR" sz="2100" dirty="0"/>
              <a:t>Ποσό χρηματοδότησης</a:t>
            </a:r>
            <a:r>
              <a:rPr lang="en-US" sz="2100" dirty="0"/>
              <a:t>: 30000 </a:t>
            </a:r>
            <a:r>
              <a:rPr lang="el-GR" sz="2100" dirty="0"/>
              <a:t>ευρώ</a:t>
            </a:r>
          </a:p>
          <a:p>
            <a:pPr marL="342900" indent="-342900">
              <a:buFont typeface="Arial" panose="020B0604020202020204" pitchFamily="34" charset="0"/>
              <a:buChar char="•"/>
            </a:pPr>
            <a:endParaRPr lang="el-GR" sz="2100" dirty="0"/>
          </a:p>
          <a:p>
            <a:pPr marL="342900" indent="-342900">
              <a:buFont typeface="Arial" panose="020B0604020202020204" pitchFamily="34" charset="0"/>
              <a:buChar char="•"/>
            </a:pPr>
            <a:endParaRPr lang="el-GR" sz="2100" dirty="0"/>
          </a:p>
          <a:p>
            <a:pPr marL="342900" indent="-342900">
              <a:buFont typeface="Arial" panose="020B0604020202020204" pitchFamily="34" charset="0"/>
              <a:buChar char="•"/>
            </a:pPr>
            <a:endParaRPr lang="en-CY" sz="2100" dirty="0"/>
          </a:p>
        </p:txBody>
      </p:sp>
      <p:pic>
        <p:nvPicPr>
          <p:cNvPr id="21" name="Picture 20" descr="Graphical user interface&#10;&#10;Description automatically generated with medium confidence">
            <a:extLst>
              <a:ext uri="{FF2B5EF4-FFF2-40B4-BE49-F238E27FC236}">
                <a16:creationId xmlns:a16="http://schemas.microsoft.com/office/drawing/2014/main" id="{76ADA1F2-3C15-58E4-4227-11B7D70A040C}"/>
              </a:ext>
            </a:extLst>
          </p:cNvPr>
          <p:cNvPicPr>
            <a:picLocks noChangeAspect="1"/>
          </p:cNvPicPr>
          <p:nvPr/>
        </p:nvPicPr>
        <p:blipFill>
          <a:blip r:embed="rId4"/>
          <a:stretch>
            <a:fillRect/>
          </a:stretch>
        </p:blipFill>
        <p:spPr>
          <a:xfrm>
            <a:off x="2994562" y="5772197"/>
            <a:ext cx="4009314" cy="757921"/>
          </a:xfrm>
          <a:prstGeom prst="rect">
            <a:avLst/>
          </a:prstGeom>
        </p:spPr>
      </p:pic>
    </p:spTree>
    <p:extLst>
      <p:ext uri="{BB962C8B-B14F-4D97-AF65-F5344CB8AC3E}">
        <p14:creationId xmlns:p14="http://schemas.microsoft.com/office/powerpoint/2010/main" val="2862601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outside&#10;&#10;Description automatically generated with medium confidence">
            <a:extLst>
              <a:ext uri="{FF2B5EF4-FFF2-40B4-BE49-F238E27FC236}">
                <a16:creationId xmlns:a16="http://schemas.microsoft.com/office/drawing/2014/main" id="{B5397CB5-2A4E-2E5A-6B39-E93D514DDC9D}"/>
              </a:ext>
            </a:extLst>
          </p:cNvPr>
          <p:cNvPicPr>
            <a:picLocks noChangeAspect="1"/>
          </p:cNvPicPr>
          <p:nvPr/>
        </p:nvPicPr>
        <p:blipFill rotWithShape="1">
          <a:blip r:embed="rId2"/>
          <a:srcRect t="15914" r="-3" b="7964"/>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4" descr="A group of people sitting outside&#10;&#10;Description automatically generated with medium confidence">
            <a:extLst>
              <a:ext uri="{FF2B5EF4-FFF2-40B4-BE49-F238E27FC236}">
                <a16:creationId xmlns:a16="http://schemas.microsoft.com/office/drawing/2014/main" id="{FD64B5F4-395A-726D-8760-290E3DC3D661}"/>
              </a:ext>
            </a:extLst>
          </p:cNvPr>
          <p:cNvPicPr>
            <a:picLocks noChangeAspect="1"/>
          </p:cNvPicPr>
          <p:nvPr/>
        </p:nvPicPr>
        <p:blipFill rotWithShape="1">
          <a:blip r:embed="rId3"/>
          <a:srcRect t="35373" b="15188"/>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descr="A picture containing tree, outdoor, person, ground&#10;&#10;Description automatically generated">
            <a:extLst>
              <a:ext uri="{FF2B5EF4-FFF2-40B4-BE49-F238E27FC236}">
                <a16:creationId xmlns:a16="http://schemas.microsoft.com/office/drawing/2014/main" id="{8DBD5CD7-16E2-39B9-8908-4B5C82538A2D}"/>
              </a:ext>
            </a:extLst>
          </p:cNvPr>
          <p:cNvPicPr>
            <a:picLocks noChangeAspect="1"/>
          </p:cNvPicPr>
          <p:nvPr/>
        </p:nvPicPr>
        <p:blipFill rotWithShape="1">
          <a:blip r:embed="rId4"/>
          <a:srcRect l="7578" r="10367"/>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3812588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walking on a bridge&#10;&#10;Description automatically generated with medium confidence">
            <a:extLst>
              <a:ext uri="{FF2B5EF4-FFF2-40B4-BE49-F238E27FC236}">
                <a16:creationId xmlns:a16="http://schemas.microsoft.com/office/drawing/2014/main" id="{6067501C-399B-A46F-50EF-788132872C32}"/>
              </a:ext>
            </a:extLst>
          </p:cNvPr>
          <p:cNvPicPr>
            <a:picLocks noChangeAspect="1"/>
          </p:cNvPicPr>
          <p:nvPr/>
        </p:nvPicPr>
        <p:blipFill rotWithShape="1">
          <a:blip r:embed="rId2"/>
          <a:srcRect t="7450" r="-2" b="35382"/>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9" name="Picture 8" descr="A group of people planting flowers&#10;&#10;Description automatically generated with low confidence">
            <a:extLst>
              <a:ext uri="{FF2B5EF4-FFF2-40B4-BE49-F238E27FC236}">
                <a16:creationId xmlns:a16="http://schemas.microsoft.com/office/drawing/2014/main" id="{51575D21-1D24-1212-0A7C-4572F30157CA}"/>
              </a:ext>
            </a:extLst>
          </p:cNvPr>
          <p:cNvPicPr>
            <a:picLocks noChangeAspect="1"/>
          </p:cNvPicPr>
          <p:nvPr/>
        </p:nvPicPr>
        <p:blipFill rotWithShape="1">
          <a:blip r:embed="rId3"/>
          <a:srcRect r="1" b="38"/>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4" name="Picture 3" descr="A group of people walking&#10;&#10;Description automatically generated with low confidence">
            <a:extLst>
              <a:ext uri="{FF2B5EF4-FFF2-40B4-BE49-F238E27FC236}">
                <a16:creationId xmlns:a16="http://schemas.microsoft.com/office/drawing/2014/main" id="{650993D4-880E-7A7A-E934-B31E6BC837D1}"/>
              </a:ext>
            </a:extLst>
          </p:cNvPr>
          <p:cNvPicPr>
            <a:picLocks noChangeAspect="1"/>
          </p:cNvPicPr>
          <p:nvPr/>
        </p:nvPicPr>
        <p:blipFill rotWithShape="1">
          <a:blip r:embed="rId4"/>
          <a:srcRect t="24237" r="3" b="1695"/>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2296621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E5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0E2A31C6-9348-1A58-080B-6773B13D6052}"/>
              </a:ext>
            </a:extLst>
          </p:cNvPr>
          <p:cNvPicPr>
            <a:picLocks noChangeAspect="1"/>
          </p:cNvPicPr>
          <p:nvPr/>
        </p:nvPicPr>
        <p:blipFill>
          <a:blip r:embed="rId2"/>
          <a:stretch>
            <a:fillRect/>
          </a:stretch>
        </p:blipFill>
        <p:spPr>
          <a:xfrm>
            <a:off x="6896777" y="643467"/>
            <a:ext cx="4178299" cy="5571066"/>
          </a:xfrm>
          <a:prstGeom prst="rect">
            <a:avLst/>
          </a:prstGeom>
        </p:spPr>
      </p:pic>
      <p:sp>
        <p:nvSpPr>
          <p:cNvPr id="24" name="Rectangle 2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women sitting at a table&#10;&#10;Description automatically generated with low confidence">
            <a:extLst>
              <a:ext uri="{FF2B5EF4-FFF2-40B4-BE49-F238E27FC236}">
                <a16:creationId xmlns:a16="http://schemas.microsoft.com/office/drawing/2014/main" id="{5C44A29B-344E-C082-0557-91E6B657880D}"/>
              </a:ext>
            </a:extLst>
          </p:cNvPr>
          <p:cNvPicPr>
            <a:picLocks noChangeAspect="1"/>
          </p:cNvPicPr>
          <p:nvPr/>
        </p:nvPicPr>
        <p:blipFill>
          <a:blip r:embed="rId3"/>
          <a:stretch>
            <a:fillRect/>
          </a:stretch>
        </p:blipFill>
        <p:spPr>
          <a:xfrm>
            <a:off x="641180" y="1505331"/>
            <a:ext cx="5129784" cy="3847338"/>
          </a:xfrm>
          <a:prstGeom prst="rect">
            <a:avLst/>
          </a:prstGeom>
        </p:spPr>
      </p:pic>
    </p:spTree>
    <p:extLst>
      <p:ext uri="{BB962C8B-B14F-4D97-AF65-F5344CB8AC3E}">
        <p14:creationId xmlns:p14="http://schemas.microsoft.com/office/powerpoint/2010/main" val="4216041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4097383" y="928396"/>
            <a:ext cx="5743303" cy="1325563"/>
          </a:xfrm>
        </p:spPr>
        <p:txBody>
          <a:bodyPr>
            <a:normAutofit fontScale="90000"/>
          </a:bodyPr>
          <a:lstStyle/>
          <a:p>
            <a:r>
              <a:rPr lang="el-GR" b="1"/>
              <a:t>Δράση 2</a:t>
            </a:r>
            <a:r>
              <a:rPr lang="en-US" b="1"/>
              <a:t>:</a:t>
            </a:r>
            <a:r>
              <a:rPr lang="el-GR" b="1"/>
              <a:t> Ας μάθουμε για τα βότανα της Βίβλου κι ας φτιάξουμε έναν </a:t>
            </a:r>
            <a:r>
              <a:rPr lang="el-GR" b="1" err="1"/>
              <a:t>βοτανόκηπο</a:t>
            </a:r>
            <a:endParaRPr lang="en-CY"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3">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TextBox 2">
            <a:extLst>
              <a:ext uri="{FF2B5EF4-FFF2-40B4-BE49-F238E27FC236}">
                <a16:creationId xmlns:a16="http://schemas.microsoft.com/office/drawing/2014/main" id="{6D3E6EB5-F638-8699-FB4E-74579F98DA8E}"/>
              </a:ext>
            </a:extLst>
          </p:cNvPr>
          <p:cNvSpPr txBox="1"/>
          <p:nvPr/>
        </p:nvSpPr>
        <p:spPr>
          <a:xfrm>
            <a:off x="4086285" y="4962468"/>
            <a:ext cx="7942217" cy="1754326"/>
          </a:xfrm>
          <a:prstGeom prst="rect">
            <a:avLst/>
          </a:prstGeom>
          <a:noFill/>
        </p:spPr>
        <p:txBody>
          <a:bodyPr wrap="square" rtlCol="0">
            <a:spAutoFit/>
          </a:bodyPr>
          <a:lstStyle/>
          <a:p>
            <a:r>
              <a:rPr lang="el-GR" dirty="0"/>
              <a:t>Διάρκεια</a:t>
            </a:r>
            <a:r>
              <a:rPr lang="en-US" dirty="0"/>
              <a:t>: 1.5 </a:t>
            </a:r>
            <a:r>
              <a:rPr lang="en-US" dirty="0" err="1"/>
              <a:t>ώ</a:t>
            </a:r>
            <a:r>
              <a:rPr lang="el-GR" dirty="0" err="1"/>
              <a:t>ρα</a:t>
            </a:r>
            <a:r>
              <a:rPr lang="el-GR" dirty="0"/>
              <a:t> </a:t>
            </a:r>
          </a:p>
          <a:p>
            <a:r>
              <a:rPr lang="el-GR" dirty="0"/>
              <a:t>Χώρος</a:t>
            </a:r>
            <a:r>
              <a:rPr lang="en-US" dirty="0"/>
              <a:t>: </a:t>
            </a:r>
            <a:r>
              <a:rPr lang="el-GR" dirty="0"/>
              <a:t>Θ.Σ.Ε.Κ. </a:t>
            </a:r>
          </a:p>
          <a:p>
            <a:r>
              <a:rPr lang="en-US" dirty="0"/>
              <a:t>O</a:t>
            </a:r>
            <a:r>
              <a:rPr lang="el-GR" dirty="0"/>
              <a:t>μάδα</a:t>
            </a:r>
            <a:r>
              <a:rPr lang="en-US" dirty="0"/>
              <a:t>-</a:t>
            </a:r>
            <a:r>
              <a:rPr lang="el-GR" dirty="0"/>
              <a:t>στόχος</a:t>
            </a:r>
            <a:r>
              <a:rPr lang="en-US" dirty="0"/>
              <a:t>:  M</a:t>
            </a:r>
            <a:r>
              <a:rPr lang="el-GR" dirty="0" err="1"/>
              <a:t>αθητές</a:t>
            </a:r>
            <a:r>
              <a:rPr lang="el-GR" dirty="0"/>
              <a:t> Δημοτικού </a:t>
            </a:r>
            <a:r>
              <a:rPr lang="en-US" dirty="0"/>
              <a:t>– </a:t>
            </a:r>
            <a:r>
              <a:rPr lang="el-GR" dirty="0"/>
              <a:t>Γυμνασίου </a:t>
            </a:r>
            <a:endParaRPr lang="en-US" dirty="0"/>
          </a:p>
          <a:p>
            <a:r>
              <a:rPr lang="en-US" dirty="0"/>
              <a:t>A</a:t>
            </a:r>
            <a:r>
              <a:rPr lang="el-GR" dirty="0" err="1"/>
              <a:t>ριθμός</a:t>
            </a:r>
            <a:r>
              <a:rPr lang="el-GR" dirty="0"/>
              <a:t> συμμετεχόντων</a:t>
            </a:r>
            <a:r>
              <a:rPr lang="en-US" dirty="0"/>
              <a:t>:</a:t>
            </a:r>
            <a:r>
              <a:rPr lang="el-GR" dirty="0"/>
              <a:t> 10</a:t>
            </a:r>
            <a:r>
              <a:rPr lang="en-US" dirty="0"/>
              <a:t>-12 </a:t>
            </a:r>
            <a:endParaRPr lang="el-GR" dirty="0"/>
          </a:p>
          <a:p>
            <a:r>
              <a:rPr lang="el-GR" dirty="0" err="1"/>
              <a:t>Συντονιστ</a:t>
            </a:r>
            <a:r>
              <a:rPr lang="en-US" dirty="0" err="1"/>
              <a:t>ή</a:t>
            </a:r>
            <a:r>
              <a:rPr lang="el-GR" dirty="0"/>
              <a:t>ς</a:t>
            </a:r>
            <a:r>
              <a:rPr lang="en-US" dirty="0"/>
              <a:t>/</a:t>
            </a:r>
            <a:r>
              <a:rPr lang="el-GR" dirty="0"/>
              <a:t>Διδάσκων</a:t>
            </a:r>
            <a:r>
              <a:rPr lang="en-US" dirty="0"/>
              <a:t>:</a:t>
            </a:r>
            <a:r>
              <a:rPr lang="el-GR" dirty="0"/>
              <a:t> Αντώνης Καλογεράκης </a:t>
            </a:r>
            <a:r>
              <a:rPr lang="en-US" dirty="0"/>
              <a:t> </a:t>
            </a:r>
            <a:r>
              <a:rPr lang="el-GR" dirty="0"/>
              <a:t>&amp; Μαρία Παύλου</a:t>
            </a:r>
            <a:r>
              <a:rPr lang="en-US" dirty="0"/>
              <a:t> </a:t>
            </a:r>
            <a:endParaRPr lang="el-GR" dirty="0"/>
          </a:p>
          <a:p>
            <a:endParaRPr lang="el-GR" dirty="0"/>
          </a:p>
        </p:txBody>
      </p:sp>
      <p:pic>
        <p:nvPicPr>
          <p:cNvPr id="8" name="Picture 7">
            <a:extLst>
              <a:ext uri="{FF2B5EF4-FFF2-40B4-BE49-F238E27FC236}">
                <a16:creationId xmlns:a16="http://schemas.microsoft.com/office/drawing/2014/main" id="{5CBDB8CF-7840-88F7-C5E7-188FDFA8D9EA}"/>
              </a:ext>
            </a:extLst>
          </p:cNvPr>
          <p:cNvPicPr>
            <a:picLocks noChangeAspect="1"/>
          </p:cNvPicPr>
          <p:nvPr/>
        </p:nvPicPr>
        <p:blipFill>
          <a:blip r:embed="rId4"/>
          <a:stretch>
            <a:fillRect/>
          </a:stretch>
        </p:blipFill>
        <p:spPr>
          <a:xfrm>
            <a:off x="70426" y="627564"/>
            <a:ext cx="4015859" cy="5681796"/>
          </a:xfrm>
          <a:prstGeom prst="rect">
            <a:avLst/>
          </a:prstGeom>
        </p:spPr>
      </p:pic>
      <p:sp>
        <p:nvSpPr>
          <p:cNvPr id="10" name="TextBox 9">
            <a:extLst>
              <a:ext uri="{FF2B5EF4-FFF2-40B4-BE49-F238E27FC236}">
                <a16:creationId xmlns:a16="http://schemas.microsoft.com/office/drawing/2014/main" id="{E9BF4169-989D-611D-3C06-C592E31DDDE1}"/>
              </a:ext>
            </a:extLst>
          </p:cNvPr>
          <p:cNvSpPr txBox="1"/>
          <p:nvPr/>
        </p:nvSpPr>
        <p:spPr>
          <a:xfrm>
            <a:off x="4086285" y="3068827"/>
            <a:ext cx="4716846" cy="1631216"/>
          </a:xfrm>
          <a:prstGeom prst="rect">
            <a:avLst/>
          </a:prstGeom>
          <a:solidFill>
            <a:schemeClr val="accent6">
              <a:lumMod val="20000"/>
              <a:lumOff val="80000"/>
            </a:schemeClr>
          </a:solidFill>
        </p:spPr>
        <p:txBody>
          <a:bodyPr wrap="square" rtlCol="0">
            <a:spAutoFit/>
          </a:bodyPr>
          <a:lstStyle/>
          <a:p>
            <a:r>
              <a:rPr lang="el-GR" sz="2000" dirty="0" err="1"/>
              <a:t>Στ</a:t>
            </a:r>
            <a:r>
              <a:rPr lang="en-CY" sz="2000" dirty="0"/>
              <a:t>ό</a:t>
            </a:r>
            <a:r>
              <a:rPr lang="el-GR" sz="2000" dirty="0" err="1"/>
              <a:t>χος</a:t>
            </a:r>
            <a:r>
              <a:rPr lang="en-US" sz="2000" dirty="0"/>
              <a:t>: </a:t>
            </a:r>
            <a:r>
              <a:rPr lang="el-GR" sz="2000" dirty="0"/>
              <a:t>Να γνωρίσουν οι μαθητές κάποια βασικά βότανα της Βίβλου και να φτιάξουν έναν </a:t>
            </a:r>
            <a:r>
              <a:rPr lang="el-GR" sz="2000" dirty="0" err="1"/>
              <a:t>βοτανόκηπο</a:t>
            </a:r>
            <a:r>
              <a:rPr lang="el-GR" sz="2000" dirty="0"/>
              <a:t> στην αυλή της Θ.Σ.Ε.Κ., ενισχύοντας έτσι τα αισθήματα σεβασμού τους προς την Κτίση.</a:t>
            </a:r>
            <a:endParaRPr lang="en-CY" dirty="0"/>
          </a:p>
        </p:txBody>
      </p:sp>
    </p:spTree>
    <p:extLst>
      <p:ext uri="{BB962C8B-B14F-4D97-AF65-F5344CB8AC3E}">
        <p14:creationId xmlns:p14="http://schemas.microsoft.com/office/powerpoint/2010/main" val="3135951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3">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Rectangle 5">
            <a:extLst>
              <a:ext uri="{FF2B5EF4-FFF2-40B4-BE49-F238E27FC236}">
                <a16:creationId xmlns:a16="http://schemas.microsoft.com/office/drawing/2014/main" id="{FE416AEA-2C28-9D73-073C-1E997A5C0B61}"/>
              </a:ext>
            </a:extLst>
          </p:cNvPr>
          <p:cNvSpPr/>
          <p:nvPr/>
        </p:nvSpPr>
        <p:spPr>
          <a:xfrm>
            <a:off x="404903" y="1273925"/>
            <a:ext cx="8625840" cy="1015663"/>
          </a:xfrm>
          <a:prstGeom prst="rect">
            <a:avLst/>
          </a:prstGeom>
        </p:spPr>
        <p:txBody>
          <a:bodyPr wrap="square">
            <a:spAutoFit/>
          </a:bodyPr>
          <a:lstStyle/>
          <a:p>
            <a:pPr algn="just"/>
            <a:r>
              <a:rPr lang="en-CY" sz="2000" b="1" dirty="0">
                <a:solidFill>
                  <a:srgbClr val="1D2228"/>
                </a:solidFill>
                <a:ea typeface="Times New Roman" panose="02020603050405020304" pitchFamily="18" charset="0"/>
                <a:cs typeface="Times New Roman" panose="02020603050405020304" pitchFamily="18" charset="0"/>
              </a:rPr>
              <a:t>Περιγραφή:</a:t>
            </a:r>
            <a:r>
              <a:rPr lang="en-CY" sz="2000" dirty="0">
                <a:solidFill>
                  <a:srgbClr val="1D2228"/>
                </a:solidFill>
                <a:ea typeface="Times New Roman" panose="02020603050405020304" pitchFamily="18" charset="0"/>
                <a:cs typeface="Times New Roman" panose="02020603050405020304" pitchFamily="18" charset="0"/>
              </a:rPr>
              <a:t> </a:t>
            </a:r>
            <a:r>
              <a:rPr lang="el-GR" sz="2000" dirty="0">
                <a:solidFill>
                  <a:srgbClr val="1D2228"/>
                </a:solidFill>
                <a:ea typeface="Times New Roman" panose="02020603050405020304" pitchFamily="18" charset="0"/>
                <a:cs typeface="Times New Roman" panose="02020603050405020304" pitchFamily="18" charset="0"/>
              </a:rPr>
              <a:t>Το Εργαστήριο θα κάνει μια γενική εισαγωγή στα βότανα, με ειδικές αναφορές στα βότανα της Βίβλου. Έπειτα οι συμμετέχοντες θα φτιάξουν έναν μικρό βοτανικό κήπο στο προαύλιο της Θεολογικής Σχολής. </a:t>
            </a:r>
            <a:r>
              <a:rPr lang="en-CY"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 </a:t>
            </a:r>
            <a:endParaRPr lang="en-CY"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5A62487-50A0-C695-1256-D1D961F9CB44}"/>
              </a:ext>
            </a:extLst>
          </p:cNvPr>
          <p:cNvSpPr/>
          <p:nvPr/>
        </p:nvSpPr>
        <p:spPr>
          <a:xfrm>
            <a:off x="415812" y="3008586"/>
            <a:ext cx="8027148" cy="1631216"/>
          </a:xfrm>
          <a:prstGeom prst="rect">
            <a:avLst/>
          </a:prstGeom>
        </p:spPr>
        <p:txBody>
          <a:bodyPr wrap="square">
            <a:spAutoFit/>
          </a:bodyPr>
          <a:lstStyle/>
          <a:p>
            <a:pPr algn="just"/>
            <a:r>
              <a:rPr lang="en-CY" sz="2000" b="1" dirty="0">
                <a:solidFill>
                  <a:srgbClr val="1D2228"/>
                </a:solidFill>
                <a:ea typeface="Times New Roman" panose="02020603050405020304" pitchFamily="18" charset="0"/>
                <a:cs typeface="Times New Roman" panose="02020603050405020304" pitchFamily="18" charset="0"/>
              </a:rPr>
              <a:t>Προσδοκώμενα αποτελέσματα</a:t>
            </a:r>
            <a:r>
              <a:rPr lang="el-GR" sz="2000" b="1" dirty="0">
                <a:solidFill>
                  <a:srgbClr val="1D2228"/>
                </a:solidFill>
                <a:ea typeface="Times New Roman" panose="02020603050405020304" pitchFamily="18" charset="0"/>
                <a:cs typeface="Times New Roman" panose="02020603050405020304" pitchFamily="18" charset="0"/>
              </a:rPr>
              <a:t>:</a:t>
            </a:r>
            <a:r>
              <a:rPr lang="en-CY" sz="2000" b="1" dirty="0">
                <a:solidFill>
                  <a:srgbClr val="1D2228"/>
                </a:solidFill>
                <a:ea typeface="Times New Roman" panose="02020603050405020304" pitchFamily="18" charset="0"/>
                <a:cs typeface="Times New Roman" panose="02020603050405020304" pitchFamily="18" charset="0"/>
              </a:rPr>
              <a:t> </a:t>
            </a:r>
            <a:r>
              <a:rPr lang="el-GR" sz="2000" dirty="0">
                <a:solidFill>
                  <a:srgbClr val="1D2228"/>
                </a:solidFill>
                <a:ea typeface="Times New Roman" panose="02020603050405020304" pitchFamily="18" charset="0"/>
                <a:cs typeface="Times New Roman" panose="02020603050405020304" pitchFamily="18" charset="0"/>
              </a:rPr>
              <a:t>Μετά το πέρας του εργαστηρίου οι συμμετέχοντες αναμένεται ότι θα έχουν μάθει κάποιες πληροφορίες σχετικά με σημαντικά βότανα, ότι θα έχουν γνωρίσει κάποια από τα βότανα της Βίβλου και ότι θα είναι σε θέση να αναγνωρίζουν τα βότανα που θα φυτέψουν στον βοτανικό κήπο που θα φτιάξουν. </a:t>
            </a:r>
            <a:endParaRPr lang="en-CY"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5438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c 37">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4184542" y="486184"/>
            <a:ext cx="7363990" cy="1325563"/>
          </a:xfrm>
        </p:spPr>
        <p:txBody>
          <a:bodyPr vert="horz" lIns="91440" tIns="45720" rIns="91440" bIns="45720" rtlCol="0" anchor="ctr">
            <a:normAutofit/>
          </a:bodyPr>
          <a:lstStyle/>
          <a:p>
            <a:r>
              <a:rPr lang="en-US" b="1" kern="1200">
                <a:solidFill>
                  <a:schemeClr val="tx1"/>
                </a:solidFill>
                <a:latin typeface="+mj-lt"/>
                <a:ea typeface="+mj-ea"/>
                <a:cs typeface="+mj-cs"/>
              </a:rPr>
              <a:t>Βιογραφικό σημείωμα διδάσκοντος</a:t>
            </a:r>
          </a:p>
        </p:txBody>
      </p:sp>
      <p:pic>
        <p:nvPicPr>
          <p:cNvPr id="10" name="Picture 9" descr="A picture containing person, person, suit, posing&#10;&#10;Description automatically generated">
            <a:extLst>
              <a:ext uri="{FF2B5EF4-FFF2-40B4-BE49-F238E27FC236}">
                <a16:creationId xmlns:a16="http://schemas.microsoft.com/office/drawing/2014/main" id="{DC59839A-1530-421D-C3BA-8F026284ACDC}"/>
              </a:ext>
            </a:extLst>
          </p:cNvPr>
          <p:cNvPicPr>
            <a:picLocks noChangeAspect="1"/>
          </p:cNvPicPr>
          <p:nvPr/>
        </p:nvPicPr>
        <p:blipFill rotWithShape="1">
          <a:blip r:embed="rId2"/>
          <a:srcRect t="7250" b="38500"/>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3"/>
          <a:srcRect t="4209" r="5" b="1296"/>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Rectangle 2">
            <a:extLst>
              <a:ext uri="{FF2B5EF4-FFF2-40B4-BE49-F238E27FC236}">
                <a16:creationId xmlns:a16="http://schemas.microsoft.com/office/drawing/2014/main" id="{DA16EA68-C0B5-A410-86F8-0B69C6BEC53A}"/>
              </a:ext>
            </a:extLst>
          </p:cNvPr>
          <p:cNvSpPr/>
          <p:nvPr/>
        </p:nvSpPr>
        <p:spPr>
          <a:xfrm>
            <a:off x="4156664" y="1784904"/>
            <a:ext cx="7363990" cy="4987940"/>
          </a:xfrm>
          <a:prstGeom prst="rect">
            <a:avLst/>
          </a:prstGeom>
        </p:spPr>
        <p:txBody>
          <a:bodyPr vert="horz" lIns="91440" tIns="45720" rIns="91440" bIns="45720" rtlCol="0" anchor="t">
            <a:noAutofit/>
          </a:bodyPr>
          <a:lstStyle/>
          <a:p>
            <a:pPr algn="just">
              <a:lnSpc>
                <a:spcPct val="150000"/>
              </a:lnSpc>
              <a:spcAft>
                <a:spcPts val="600"/>
              </a:spcAft>
            </a:pPr>
            <a:r>
              <a:rPr lang="en-US" dirty="0" err="1"/>
              <a:t>Αριστούχος</a:t>
            </a:r>
            <a:r>
              <a:rPr lang="en-US" dirty="0"/>
              <a:t> </a:t>
            </a:r>
            <a:r>
              <a:rPr lang="en-US" dirty="0" err="1"/>
              <a:t>δι</a:t>
            </a:r>
            <a:r>
              <a:rPr lang="en-US" dirty="0"/>
              <a:t>π</a:t>
            </a:r>
            <a:r>
              <a:rPr lang="en-US" dirty="0" err="1"/>
              <a:t>λωμ</a:t>
            </a:r>
            <a:r>
              <a:rPr lang="en-US" dirty="0"/>
              <a:t>α</a:t>
            </a:r>
            <a:r>
              <a:rPr lang="en-US" dirty="0" err="1"/>
              <a:t>τούχος</a:t>
            </a:r>
            <a:r>
              <a:rPr lang="en-US" dirty="0"/>
              <a:t> </a:t>
            </a:r>
            <a:r>
              <a:rPr lang="en-US" dirty="0" err="1"/>
              <a:t>Μηχ</a:t>
            </a:r>
            <a:r>
              <a:rPr lang="en-US" dirty="0"/>
              <a:t>α</a:t>
            </a:r>
            <a:r>
              <a:rPr lang="en-US" dirty="0" err="1"/>
              <a:t>νικός</a:t>
            </a:r>
            <a:r>
              <a:rPr lang="en-US" dirty="0"/>
              <a:t> </a:t>
            </a:r>
            <a:r>
              <a:rPr lang="en-US" dirty="0" err="1"/>
              <a:t>Περι</a:t>
            </a:r>
            <a:r>
              <a:rPr lang="en-US" dirty="0"/>
              <a:t>β</a:t>
            </a:r>
            <a:r>
              <a:rPr lang="en-US" dirty="0" err="1"/>
              <a:t>άλλοντος</a:t>
            </a:r>
            <a:r>
              <a:rPr lang="en-US" dirty="0"/>
              <a:t> </a:t>
            </a:r>
            <a:r>
              <a:rPr lang="en-US" dirty="0" err="1"/>
              <a:t>του</a:t>
            </a:r>
            <a:r>
              <a:rPr lang="en-US" dirty="0"/>
              <a:t> </a:t>
            </a:r>
            <a:r>
              <a:rPr lang="en-US" dirty="0" err="1"/>
              <a:t>Πολυτεχνείου</a:t>
            </a:r>
            <a:r>
              <a:rPr lang="en-US" dirty="0"/>
              <a:t> </a:t>
            </a:r>
            <a:r>
              <a:rPr lang="en-US" dirty="0" err="1"/>
              <a:t>Κρήτης</a:t>
            </a:r>
            <a:r>
              <a:rPr lang="en-US" dirty="0"/>
              <a:t> </a:t>
            </a:r>
            <a:r>
              <a:rPr lang="en-US" dirty="0" err="1"/>
              <a:t>με</a:t>
            </a:r>
            <a:r>
              <a:rPr lang="en-US" dirty="0"/>
              <a:t> </a:t>
            </a:r>
            <a:r>
              <a:rPr lang="en-US" dirty="0" err="1"/>
              <a:t>μετ</a:t>
            </a:r>
            <a:r>
              <a:rPr lang="en-US" dirty="0"/>
              <a:t>απ</a:t>
            </a:r>
            <a:r>
              <a:rPr lang="en-US" dirty="0" err="1"/>
              <a:t>τυχι</a:t>
            </a:r>
            <a:r>
              <a:rPr lang="en-US" dirty="0"/>
              <a:t>α</a:t>
            </a:r>
            <a:r>
              <a:rPr lang="en-US" dirty="0" err="1"/>
              <a:t>κό</a:t>
            </a:r>
            <a:r>
              <a:rPr lang="en-US" dirty="0"/>
              <a:t> </a:t>
            </a:r>
            <a:r>
              <a:rPr lang="en-US" dirty="0" err="1"/>
              <a:t>δί</a:t>
            </a:r>
            <a:r>
              <a:rPr lang="en-US" dirty="0"/>
              <a:t>π</a:t>
            </a:r>
            <a:r>
              <a:rPr lang="en-US" dirty="0" err="1"/>
              <a:t>λωμ</a:t>
            </a:r>
            <a:r>
              <a:rPr lang="en-US" dirty="0"/>
              <a:t>α </a:t>
            </a:r>
            <a:r>
              <a:rPr lang="en-US" dirty="0" err="1"/>
              <a:t>ειδίκευσης</a:t>
            </a:r>
            <a:r>
              <a:rPr lang="en-US" dirty="0"/>
              <a:t>, λαμβ</a:t>
            </a:r>
            <a:r>
              <a:rPr lang="en-US" dirty="0" err="1"/>
              <a:t>άνοντ</a:t>
            </a:r>
            <a:r>
              <a:rPr lang="en-US" dirty="0"/>
              <a:t>ας υπ</a:t>
            </a:r>
            <a:r>
              <a:rPr lang="en-US" dirty="0" err="1"/>
              <a:t>οτροφί</a:t>
            </a:r>
            <a:r>
              <a:rPr lang="en-US" dirty="0"/>
              <a:t>α από </a:t>
            </a:r>
            <a:r>
              <a:rPr lang="en-US" dirty="0" err="1"/>
              <a:t>το</a:t>
            </a:r>
            <a:r>
              <a:rPr lang="en-US" dirty="0"/>
              <a:t> University of Calgary </a:t>
            </a:r>
            <a:r>
              <a:rPr lang="en-US" dirty="0" err="1"/>
              <a:t>του</a:t>
            </a:r>
            <a:r>
              <a:rPr lang="en-US" dirty="0"/>
              <a:t> Κανα</a:t>
            </a:r>
            <a:r>
              <a:rPr lang="en-US" dirty="0" err="1"/>
              <a:t>δά</a:t>
            </a:r>
            <a:r>
              <a:rPr lang="en-US" dirty="0"/>
              <a:t> και υπ</a:t>
            </a:r>
            <a:r>
              <a:rPr lang="en-US" dirty="0" err="1"/>
              <a:t>οψήφιος</a:t>
            </a:r>
            <a:r>
              <a:rPr lang="en-US" dirty="0"/>
              <a:t> </a:t>
            </a:r>
            <a:r>
              <a:rPr lang="en-US" dirty="0" err="1"/>
              <a:t>διδάκτορ</a:t>
            </a:r>
            <a:r>
              <a:rPr lang="en-US" dirty="0"/>
              <a:t>ας </a:t>
            </a:r>
            <a:r>
              <a:rPr lang="en-US" dirty="0" err="1"/>
              <a:t>με</a:t>
            </a:r>
            <a:r>
              <a:rPr lang="en-US" dirty="0"/>
              <a:t> υπ</a:t>
            </a:r>
            <a:r>
              <a:rPr lang="en-US" dirty="0" err="1"/>
              <a:t>οστροφί</a:t>
            </a:r>
            <a:r>
              <a:rPr lang="en-US" dirty="0"/>
              <a:t>α, </a:t>
            </a:r>
            <a:r>
              <a:rPr lang="en-US" dirty="0" err="1"/>
              <a:t>στο</a:t>
            </a:r>
            <a:r>
              <a:rPr lang="en-US" dirty="0"/>
              <a:t> Lancaster University </a:t>
            </a:r>
            <a:r>
              <a:rPr lang="en-US" dirty="0" err="1"/>
              <a:t>της</a:t>
            </a:r>
            <a:r>
              <a:rPr lang="en-US" dirty="0"/>
              <a:t> </a:t>
            </a:r>
            <a:r>
              <a:rPr lang="en-US" dirty="0" err="1"/>
              <a:t>Αγγλί</a:t>
            </a:r>
            <a:r>
              <a:rPr lang="en-US" dirty="0"/>
              <a:t>ας. Η επα</a:t>
            </a:r>
            <a:r>
              <a:rPr lang="en-US" dirty="0" err="1"/>
              <a:t>γγελμ</a:t>
            </a:r>
            <a:r>
              <a:rPr lang="en-US" dirty="0"/>
              <a:t>α</a:t>
            </a:r>
            <a:r>
              <a:rPr lang="en-US" dirty="0" err="1"/>
              <a:t>τική</a:t>
            </a:r>
            <a:r>
              <a:rPr lang="en-US" dirty="0"/>
              <a:t> </a:t>
            </a:r>
            <a:r>
              <a:rPr lang="en-US" dirty="0" err="1"/>
              <a:t>του</a:t>
            </a:r>
            <a:r>
              <a:rPr lang="en-US" dirty="0"/>
              <a:t> </a:t>
            </a:r>
            <a:r>
              <a:rPr lang="en-US" dirty="0" err="1"/>
              <a:t>εμ</a:t>
            </a:r>
            <a:r>
              <a:rPr lang="en-US" dirty="0"/>
              <a:t>π</a:t>
            </a:r>
            <a:r>
              <a:rPr lang="en-US" dirty="0" err="1"/>
              <a:t>ειρί</a:t>
            </a:r>
            <a:r>
              <a:rPr lang="en-US" dirty="0"/>
              <a:t>α π</a:t>
            </a:r>
            <a:r>
              <a:rPr lang="en-US" dirty="0" err="1"/>
              <a:t>εριλ</a:t>
            </a:r>
            <a:r>
              <a:rPr lang="en-US" dirty="0"/>
              <a:t>αμβ</a:t>
            </a:r>
            <a:r>
              <a:rPr lang="en-US" dirty="0" err="1"/>
              <a:t>άνει</a:t>
            </a:r>
            <a:r>
              <a:rPr lang="en-US" dirty="0"/>
              <a:t> κα</a:t>
            </a:r>
            <a:r>
              <a:rPr lang="en-US" dirty="0" err="1"/>
              <a:t>θήκοντ</a:t>
            </a:r>
            <a:r>
              <a:rPr lang="en-US" dirty="0"/>
              <a:t>α </a:t>
            </a:r>
            <a:r>
              <a:rPr lang="en-US" dirty="0" err="1"/>
              <a:t>ερευνητή</a:t>
            </a:r>
            <a:r>
              <a:rPr lang="en-US" dirty="0"/>
              <a:t> επί </a:t>
            </a:r>
            <a:r>
              <a:rPr lang="en-US" dirty="0" err="1"/>
              <a:t>σειρά</a:t>
            </a:r>
            <a:r>
              <a:rPr lang="en-US" dirty="0"/>
              <a:t> </a:t>
            </a:r>
            <a:r>
              <a:rPr lang="en-US" dirty="0" err="1"/>
              <a:t>ετών</a:t>
            </a:r>
            <a:r>
              <a:rPr lang="en-US" dirty="0"/>
              <a:t> </a:t>
            </a:r>
            <a:r>
              <a:rPr lang="en-US" dirty="0" err="1"/>
              <a:t>σε</a:t>
            </a:r>
            <a:r>
              <a:rPr lang="en-US" dirty="0"/>
              <a:t> επ</a:t>
            </a:r>
            <a:r>
              <a:rPr lang="en-US" dirty="0" err="1"/>
              <a:t>ιστημονικά</a:t>
            </a:r>
            <a:r>
              <a:rPr lang="en-US" dirty="0"/>
              <a:t> π</a:t>
            </a:r>
            <a:r>
              <a:rPr lang="en-US" dirty="0" err="1"/>
              <a:t>ρογράμμ</a:t>
            </a:r>
            <a:r>
              <a:rPr lang="en-US" dirty="0"/>
              <a:t>ατα, </a:t>
            </a:r>
            <a:r>
              <a:rPr lang="en-US" dirty="0" err="1"/>
              <a:t>στον</a:t>
            </a:r>
            <a:r>
              <a:rPr lang="en-US" dirty="0"/>
              <a:t> </a:t>
            </a:r>
            <a:r>
              <a:rPr lang="en-US" dirty="0" err="1"/>
              <a:t>τομέ</a:t>
            </a:r>
            <a:r>
              <a:rPr lang="en-US" dirty="0"/>
              <a:t>α </a:t>
            </a:r>
            <a:r>
              <a:rPr lang="en-US" dirty="0" err="1"/>
              <a:t>του</a:t>
            </a:r>
            <a:r>
              <a:rPr lang="en-US" dirty="0"/>
              <a:t> π</a:t>
            </a:r>
            <a:r>
              <a:rPr lang="en-US" dirty="0" err="1"/>
              <a:t>ερι</a:t>
            </a:r>
            <a:r>
              <a:rPr lang="en-US" dirty="0"/>
              <a:t>β</a:t>
            </a:r>
            <a:r>
              <a:rPr lang="en-US" dirty="0" err="1"/>
              <a:t>άλλοντος</a:t>
            </a:r>
            <a:r>
              <a:rPr lang="en-US" dirty="0"/>
              <a:t>, </a:t>
            </a:r>
            <a:r>
              <a:rPr lang="en-US" dirty="0" err="1"/>
              <a:t>τόσο</a:t>
            </a:r>
            <a:r>
              <a:rPr lang="en-US" dirty="0"/>
              <a:t> </a:t>
            </a:r>
            <a:r>
              <a:rPr lang="en-US" dirty="0" err="1"/>
              <a:t>της</a:t>
            </a:r>
            <a:r>
              <a:rPr lang="en-US" dirty="0"/>
              <a:t> </a:t>
            </a:r>
            <a:r>
              <a:rPr lang="en-US" dirty="0" err="1"/>
              <a:t>Ευρω</a:t>
            </a:r>
            <a:r>
              <a:rPr lang="en-US" dirty="0"/>
              <a:t>πα</a:t>
            </a:r>
            <a:r>
              <a:rPr lang="en-US" dirty="0" err="1"/>
              <a:t>ϊκής</a:t>
            </a:r>
            <a:r>
              <a:rPr lang="en-US" dirty="0"/>
              <a:t> </a:t>
            </a:r>
            <a:r>
              <a:rPr lang="en-US" dirty="0" err="1"/>
              <a:t>Ένωσης</a:t>
            </a:r>
            <a:r>
              <a:rPr lang="en-US" dirty="0"/>
              <a:t>, </a:t>
            </a:r>
            <a:r>
              <a:rPr lang="en-US" dirty="0" err="1"/>
              <a:t>όσο</a:t>
            </a:r>
            <a:r>
              <a:rPr lang="en-US" dirty="0"/>
              <a:t> και </a:t>
            </a:r>
            <a:r>
              <a:rPr lang="en-US" dirty="0" err="1"/>
              <a:t>της</a:t>
            </a:r>
            <a:r>
              <a:rPr lang="en-US" dirty="0"/>
              <a:t> </a:t>
            </a:r>
            <a:r>
              <a:rPr lang="en-US" dirty="0" err="1"/>
              <a:t>Βορείου</a:t>
            </a:r>
            <a:r>
              <a:rPr lang="en-US" dirty="0"/>
              <a:t> </a:t>
            </a:r>
            <a:r>
              <a:rPr lang="en-US" dirty="0" err="1"/>
              <a:t>Αμερικής</a:t>
            </a:r>
            <a:r>
              <a:rPr lang="en-US" dirty="0"/>
              <a:t>. </a:t>
            </a:r>
            <a:r>
              <a:rPr lang="en-US" dirty="0" err="1"/>
              <a:t>Είν</a:t>
            </a:r>
            <a:r>
              <a:rPr lang="en-US" dirty="0"/>
              <a:t>αι Υπ</a:t>
            </a:r>
            <a:r>
              <a:rPr lang="en-US" dirty="0" err="1"/>
              <a:t>εύθυνος</a:t>
            </a:r>
            <a:r>
              <a:rPr lang="en-US" dirty="0"/>
              <a:t> </a:t>
            </a:r>
            <a:r>
              <a:rPr lang="en-US" dirty="0" err="1"/>
              <a:t>του</a:t>
            </a:r>
            <a:r>
              <a:rPr lang="en-US" dirty="0"/>
              <a:t> </a:t>
            </a:r>
            <a:r>
              <a:rPr lang="en-US" dirty="0" err="1"/>
              <a:t>Ινστιτούτου</a:t>
            </a:r>
            <a:r>
              <a:rPr lang="en-US" dirty="0"/>
              <a:t> </a:t>
            </a:r>
            <a:r>
              <a:rPr lang="en-US" dirty="0" err="1"/>
              <a:t>Θεολογί</a:t>
            </a:r>
            <a:r>
              <a:rPr lang="en-US" dirty="0"/>
              <a:t>ας και </a:t>
            </a:r>
            <a:r>
              <a:rPr lang="en-US" dirty="0" err="1"/>
              <a:t>Οικολογί</a:t>
            </a:r>
            <a:r>
              <a:rPr lang="en-US" dirty="0"/>
              <a:t>ας, </a:t>
            </a:r>
            <a:r>
              <a:rPr lang="en-US" dirty="0" err="1"/>
              <a:t>το</a:t>
            </a:r>
            <a:r>
              <a:rPr lang="en-US" dirty="0"/>
              <a:t> οπ</a:t>
            </a:r>
            <a:r>
              <a:rPr lang="en-US" dirty="0" err="1"/>
              <a:t>οίο</a:t>
            </a:r>
            <a:r>
              <a:rPr lang="en-US" dirty="0"/>
              <a:t> </a:t>
            </a:r>
            <a:r>
              <a:rPr lang="en-US" dirty="0" err="1"/>
              <a:t>είν</a:t>
            </a:r>
            <a:r>
              <a:rPr lang="en-US" dirty="0"/>
              <a:t>αι Πα</a:t>
            </a:r>
            <a:r>
              <a:rPr lang="en-US" dirty="0" err="1"/>
              <a:t>ράρτημ</a:t>
            </a:r>
            <a:r>
              <a:rPr lang="en-US" dirty="0"/>
              <a:t>α </a:t>
            </a:r>
            <a:r>
              <a:rPr lang="en-US" dirty="0" err="1"/>
              <a:t>της</a:t>
            </a:r>
            <a:r>
              <a:rPr lang="en-US" dirty="0"/>
              <a:t> </a:t>
            </a:r>
            <a:r>
              <a:rPr lang="en-US" dirty="0" err="1"/>
              <a:t>Ορθοδόξου</a:t>
            </a:r>
            <a:r>
              <a:rPr lang="en-US" dirty="0"/>
              <a:t> </a:t>
            </a:r>
            <a:r>
              <a:rPr lang="en-US" dirty="0" err="1"/>
              <a:t>Ακ</a:t>
            </a:r>
            <a:r>
              <a:rPr lang="en-US" dirty="0"/>
              <a:t>α</a:t>
            </a:r>
            <a:r>
              <a:rPr lang="en-US" dirty="0" err="1"/>
              <a:t>δημί</a:t>
            </a:r>
            <a:r>
              <a:rPr lang="en-US" dirty="0"/>
              <a:t>ας </a:t>
            </a:r>
            <a:r>
              <a:rPr lang="en-US" dirty="0" err="1"/>
              <a:t>Κρήτης</a:t>
            </a:r>
            <a:r>
              <a:rPr lang="en-US" dirty="0"/>
              <a:t>. </a:t>
            </a:r>
            <a:r>
              <a:rPr lang="en-US" dirty="0" err="1"/>
              <a:t>Εργ</a:t>
            </a:r>
            <a:r>
              <a:rPr lang="en-US" dirty="0"/>
              <a:t>α</a:t>
            </a:r>
            <a:r>
              <a:rPr lang="en-US" dirty="0" err="1"/>
              <a:t>σίες</a:t>
            </a:r>
            <a:r>
              <a:rPr lang="en-US" dirty="0"/>
              <a:t> </a:t>
            </a:r>
            <a:r>
              <a:rPr lang="en-US" dirty="0" err="1"/>
              <a:t>του</a:t>
            </a:r>
            <a:r>
              <a:rPr lang="en-US" dirty="0"/>
              <a:t> </a:t>
            </a:r>
            <a:r>
              <a:rPr lang="en-US" dirty="0" err="1"/>
              <a:t>έχουν</a:t>
            </a:r>
            <a:r>
              <a:rPr lang="en-US" dirty="0"/>
              <a:t> </a:t>
            </a:r>
            <a:r>
              <a:rPr lang="en-US" dirty="0" err="1"/>
              <a:t>δημοσιευθεί</a:t>
            </a:r>
            <a:r>
              <a:rPr lang="en-US" dirty="0"/>
              <a:t> </a:t>
            </a:r>
            <a:r>
              <a:rPr lang="en-US" dirty="0" err="1"/>
              <a:t>σε</a:t>
            </a:r>
            <a:r>
              <a:rPr lang="en-US" dirty="0"/>
              <a:t> επ</a:t>
            </a:r>
            <a:r>
              <a:rPr lang="en-US" dirty="0" err="1"/>
              <a:t>ιστημονικά</a:t>
            </a:r>
            <a:r>
              <a:rPr lang="en-US" dirty="0"/>
              <a:t> π</a:t>
            </a:r>
            <a:r>
              <a:rPr lang="en-US" dirty="0" err="1"/>
              <a:t>εριοδικά</a:t>
            </a:r>
            <a:r>
              <a:rPr lang="en-US" dirty="0"/>
              <a:t> και </a:t>
            </a:r>
            <a:r>
              <a:rPr lang="en-US" dirty="0" err="1"/>
              <a:t>σε</a:t>
            </a:r>
            <a:r>
              <a:rPr lang="en-US" dirty="0"/>
              <a:t> πρα</a:t>
            </a:r>
            <a:r>
              <a:rPr lang="en-US" dirty="0" err="1"/>
              <a:t>κτικά</a:t>
            </a:r>
            <a:r>
              <a:rPr lang="en-US" dirty="0"/>
              <a:t> </a:t>
            </a:r>
            <a:r>
              <a:rPr lang="en-US" dirty="0" err="1"/>
              <a:t>διεθνών</a:t>
            </a:r>
            <a:r>
              <a:rPr lang="en-US" dirty="0"/>
              <a:t> </a:t>
            </a:r>
            <a:r>
              <a:rPr lang="en-US" dirty="0" err="1"/>
              <a:t>συνεδρίων</a:t>
            </a:r>
            <a:r>
              <a:rPr lang="en-US" dirty="0"/>
              <a:t>. </a:t>
            </a:r>
            <a:r>
              <a:rPr lang="en-US" dirty="0" err="1"/>
              <a:t>Είν</a:t>
            </a:r>
            <a:r>
              <a:rPr lang="en-US" dirty="0"/>
              <a:t>αι </a:t>
            </a:r>
            <a:r>
              <a:rPr lang="en-US" dirty="0" err="1"/>
              <a:t>κριτής</a:t>
            </a:r>
            <a:r>
              <a:rPr lang="en-US" dirty="0"/>
              <a:t> επ</a:t>
            </a:r>
            <a:r>
              <a:rPr lang="en-US" dirty="0" err="1"/>
              <a:t>ιστημονικών</a:t>
            </a:r>
            <a:r>
              <a:rPr lang="en-US" dirty="0"/>
              <a:t> </a:t>
            </a:r>
            <a:r>
              <a:rPr lang="en-US" dirty="0" err="1"/>
              <a:t>άρθρων</a:t>
            </a:r>
            <a:r>
              <a:rPr lang="en-US" dirty="0"/>
              <a:t> </a:t>
            </a:r>
            <a:r>
              <a:rPr lang="en-US" dirty="0" err="1"/>
              <a:t>με</a:t>
            </a:r>
            <a:r>
              <a:rPr lang="en-US" dirty="0"/>
              <a:t> </a:t>
            </a:r>
            <a:r>
              <a:rPr lang="en-US" dirty="0" err="1"/>
              <a:t>συμμετοχή</a:t>
            </a:r>
            <a:r>
              <a:rPr lang="en-US" dirty="0"/>
              <a:t> </a:t>
            </a:r>
            <a:r>
              <a:rPr lang="en-US" dirty="0" err="1"/>
              <a:t>σε</a:t>
            </a:r>
            <a:r>
              <a:rPr lang="en-US" dirty="0"/>
              <a:t> </a:t>
            </a:r>
            <a:r>
              <a:rPr lang="en-US" dirty="0" err="1"/>
              <a:t>διεθνείς</a:t>
            </a:r>
            <a:r>
              <a:rPr lang="en-US" dirty="0"/>
              <a:t> </a:t>
            </a:r>
            <a:r>
              <a:rPr lang="en-US" dirty="0" err="1"/>
              <a:t>οργ</a:t>
            </a:r>
            <a:r>
              <a:rPr lang="en-US" dirty="0"/>
              <a:t>α</a:t>
            </a:r>
            <a:r>
              <a:rPr lang="en-US" dirty="0" err="1"/>
              <a:t>νισμούς</a:t>
            </a:r>
            <a:r>
              <a:rPr lang="en-US" dirty="0"/>
              <a:t>, αναπ</a:t>
            </a:r>
            <a:r>
              <a:rPr lang="en-US" dirty="0" err="1"/>
              <a:t>τύσσει</a:t>
            </a:r>
            <a:r>
              <a:rPr lang="en-US" dirty="0"/>
              <a:t> </a:t>
            </a:r>
            <a:r>
              <a:rPr lang="en-US" dirty="0" err="1"/>
              <a:t>Εργ</a:t>
            </a:r>
            <a:r>
              <a:rPr lang="en-US" dirty="0"/>
              <a:t>α</a:t>
            </a:r>
            <a:r>
              <a:rPr lang="en-US" dirty="0" err="1"/>
              <a:t>στήρι</a:t>
            </a:r>
            <a:r>
              <a:rPr lang="en-US" dirty="0"/>
              <a:t>α STEM, </a:t>
            </a:r>
            <a:r>
              <a:rPr lang="en-US" dirty="0" err="1"/>
              <a:t>οργ</a:t>
            </a:r>
            <a:r>
              <a:rPr lang="en-US" dirty="0"/>
              <a:t>α</a:t>
            </a:r>
            <a:r>
              <a:rPr lang="en-US" dirty="0" err="1"/>
              <a:t>νώνει</a:t>
            </a:r>
            <a:r>
              <a:rPr lang="en-US" dirty="0"/>
              <a:t> </a:t>
            </a:r>
            <a:r>
              <a:rPr lang="en-US" dirty="0" err="1"/>
              <a:t>διεθνή</a:t>
            </a:r>
            <a:r>
              <a:rPr lang="en-US" dirty="0"/>
              <a:t> και </a:t>
            </a:r>
            <a:r>
              <a:rPr lang="en-US" dirty="0" err="1"/>
              <a:t>εθνικά</a:t>
            </a:r>
            <a:r>
              <a:rPr lang="en-US" dirty="0"/>
              <a:t> </a:t>
            </a:r>
            <a:r>
              <a:rPr lang="en-US" dirty="0" err="1"/>
              <a:t>Συνέδρι</a:t>
            </a:r>
            <a:r>
              <a:rPr lang="en-US" dirty="0"/>
              <a:t>α.</a:t>
            </a:r>
          </a:p>
        </p:txBody>
      </p:sp>
      <p:pic>
        <p:nvPicPr>
          <p:cNvPr id="8" name="Picture 7" descr="A picture containing person, person, suit, posing&#10;&#10;Description automatically generated">
            <a:extLst>
              <a:ext uri="{FF2B5EF4-FFF2-40B4-BE49-F238E27FC236}">
                <a16:creationId xmlns:a16="http://schemas.microsoft.com/office/drawing/2014/main" id="{6A7C4548-B1C7-AA52-870C-EA0080331F2A}"/>
              </a:ext>
            </a:extLst>
          </p:cNvPr>
          <p:cNvPicPr>
            <a:picLocks noChangeAspect="1"/>
          </p:cNvPicPr>
          <p:nvPr/>
        </p:nvPicPr>
        <p:blipFill rotWithShape="1">
          <a:blip r:embed="rId2"/>
          <a:srcRect t="7250" b="38500"/>
          <a:stretch/>
        </p:blipFill>
        <p:spPr>
          <a:xfrm>
            <a:off x="733926" y="4105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Tree>
    <p:extLst>
      <p:ext uri="{BB962C8B-B14F-4D97-AF65-F5344CB8AC3E}">
        <p14:creationId xmlns:p14="http://schemas.microsoft.com/office/powerpoint/2010/main" val="1544699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580229" y="975679"/>
            <a:ext cx="9405257" cy="1325563"/>
          </a:xfrm>
        </p:spPr>
        <p:txBody>
          <a:bodyPr>
            <a:noAutofit/>
          </a:bodyPr>
          <a:lstStyle/>
          <a:p>
            <a:r>
              <a:rPr lang="el-GR" sz="3600" b="1"/>
              <a:t>Δράση 3</a:t>
            </a:r>
            <a:r>
              <a:rPr lang="en-US" sz="3600" b="1"/>
              <a:t>: </a:t>
            </a:r>
            <a:r>
              <a:rPr lang="el-GR" sz="3600" b="1"/>
              <a:t>Δύο </a:t>
            </a:r>
            <a:r>
              <a:rPr lang="el-GR" sz="3600" b="1" err="1"/>
              <a:t>Διαδραστικά</a:t>
            </a:r>
            <a:r>
              <a:rPr lang="en-US" sz="3600" b="1"/>
              <a:t>-B</a:t>
            </a:r>
            <a:r>
              <a:rPr lang="el-GR" sz="3600" b="1" err="1"/>
              <a:t>ιωματικά</a:t>
            </a:r>
            <a:r>
              <a:rPr lang="el-GR" sz="3600" b="1"/>
              <a:t> Εργαστήρια </a:t>
            </a:r>
            <a:r>
              <a:rPr lang="en-US" sz="3600" b="1"/>
              <a:t>A</a:t>
            </a:r>
            <a:r>
              <a:rPr lang="el-GR" sz="3600" b="1" err="1"/>
              <a:t>νακύκλωσης</a:t>
            </a:r>
            <a:r>
              <a:rPr lang="el-GR" sz="3600" b="1"/>
              <a:t> Χαρτιού με εισαγωγή στις Ήπιες Μορφές Ενέργειας και έμφαση στην Αειφόρο Ορθολογική Διαχείριση Πόρων </a:t>
            </a:r>
            <a:endParaRPr lang="en-CY" sz="3600"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4" name="Rectangle 3">
            <a:extLst>
              <a:ext uri="{FF2B5EF4-FFF2-40B4-BE49-F238E27FC236}">
                <a16:creationId xmlns:a16="http://schemas.microsoft.com/office/drawing/2014/main" id="{BBDA5AD8-9008-3322-61D7-8ACC0C68E8AF}"/>
              </a:ext>
            </a:extLst>
          </p:cNvPr>
          <p:cNvSpPr/>
          <p:nvPr/>
        </p:nvSpPr>
        <p:spPr>
          <a:xfrm>
            <a:off x="587829" y="5179645"/>
            <a:ext cx="8776304" cy="1477328"/>
          </a:xfrm>
          <a:prstGeom prst="rect">
            <a:avLst/>
          </a:prstGeom>
        </p:spPr>
        <p:txBody>
          <a:bodyPr wrap="square">
            <a:spAutoFit/>
          </a:bodyPr>
          <a:lstStyle/>
          <a:p>
            <a:r>
              <a:rPr lang="el-GR"/>
              <a:t>Διάρκεια</a:t>
            </a:r>
            <a:r>
              <a:rPr lang="en-US"/>
              <a:t>: </a:t>
            </a:r>
            <a:r>
              <a:rPr lang="el-GR"/>
              <a:t>3 ώρες     (εντός Ιουλίου) </a:t>
            </a:r>
          </a:p>
          <a:p>
            <a:r>
              <a:rPr lang="el-GR"/>
              <a:t>Χώρος</a:t>
            </a:r>
            <a:r>
              <a:rPr lang="en-US"/>
              <a:t>:</a:t>
            </a:r>
            <a:r>
              <a:rPr lang="el-GR"/>
              <a:t> Θ.Σ.Ε.Κ. Και </a:t>
            </a:r>
            <a:r>
              <a:rPr lang="el-GR" err="1"/>
              <a:t>Ιερ</a:t>
            </a:r>
            <a:r>
              <a:rPr lang="en-US" err="1"/>
              <a:t>ά</a:t>
            </a:r>
            <a:r>
              <a:rPr lang="el-GR"/>
              <a:t> Μητρόπολη Πάφου </a:t>
            </a:r>
          </a:p>
          <a:p>
            <a:r>
              <a:rPr lang="en-US"/>
              <a:t>O</a:t>
            </a:r>
            <a:r>
              <a:rPr lang="el-GR"/>
              <a:t>μάδα</a:t>
            </a:r>
            <a:r>
              <a:rPr lang="en-US"/>
              <a:t>-</a:t>
            </a:r>
            <a:r>
              <a:rPr lang="el-GR"/>
              <a:t>στόχος</a:t>
            </a:r>
            <a:r>
              <a:rPr lang="en-US"/>
              <a:t>: </a:t>
            </a:r>
            <a:r>
              <a:rPr lang="el-GR"/>
              <a:t> Μαθητές Δημοτικού </a:t>
            </a:r>
            <a:r>
              <a:rPr lang="en-US"/>
              <a:t>– </a:t>
            </a:r>
            <a:r>
              <a:rPr lang="el-GR"/>
              <a:t>Α´ Γυμνασίου </a:t>
            </a:r>
            <a:endParaRPr lang="en-US"/>
          </a:p>
          <a:p>
            <a:r>
              <a:rPr lang="en-US"/>
              <a:t>A</a:t>
            </a:r>
            <a:r>
              <a:rPr lang="el-GR" err="1"/>
              <a:t>ριθμός</a:t>
            </a:r>
            <a:r>
              <a:rPr lang="el-GR"/>
              <a:t> συμμετεχόντων</a:t>
            </a:r>
            <a:r>
              <a:rPr lang="en-US"/>
              <a:t>: </a:t>
            </a:r>
            <a:r>
              <a:rPr lang="el-GR"/>
              <a:t> 12</a:t>
            </a:r>
            <a:r>
              <a:rPr lang="en-US"/>
              <a:t>-</a:t>
            </a:r>
            <a:r>
              <a:rPr lang="el-GR"/>
              <a:t>15</a:t>
            </a:r>
            <a:endParaRPr lang="en-US"/>
          </a:p>
          <a:p>
            <a:r>
              <a:rPr lang="el-GR" err="1"/>
              <a:t>Συντονιστ</a:t>
            </a:r>
            <a:r>
              <a:rPr lang="en-US" err="1"/>
              <a:t>ή</a:t>
            </a:r>
            <a:r>
              <a:rPr lang="el-GR"/>
              <a:t>ς</a:t>
            </a:r>
            <a:r>
              <a:rPr lang="en-US"/>
              <a:t>/</a:t>
            </a:r>
            <a:r>
              <a:rPr lang="el-GR"/>
              <a:t>Διδάσκων</a:t>
            </a:r>
            <a:r>
              <a:rPr lang="en-US"/>
              <a:t>: </a:t>
            </a:r>
            <a:r>
              <a:rPr lang="el-GR"/>
              <a:t>Αντώνης Καλογεράκης </a:t>
            </a:r>
          </a:p>
        </p:txBody>
      </p:sp>
      <p:sp>
        <p:nvSpPr>
          <p:cNvPr id="5" name="Rectangle 4">
            <a:extLst>
              <a:ext uri="{FF2B5EF4-FFF2-40B4-BE49-F238E27FC236}">
                <a16:creationId xmlns:a16="http://schemas.microsoft.com/office/drawing/2014/main" id="{7578BA94-57C1-F6D5-CDAD-118B45959A24}"/>
              </a:ext>
            </a:extLst>
          </p:cNvPr>
          <p:cNvSpPr/>
          <p:nvPr/>
        </p:nvSpPr>
        <p:spPr>
          <a:xfrm>
            <a:off x="587828" y="3179818"/>
            <a:ext cx="7763691" cy="923330"/>
          </a:xfrm>
          <a:prstGeom prst="rect">
            <a:avLst/>
          </a:prstGeom>
          <a:solidFill>
            <a:schemeClr val="accent6">
              <a:lumMod val="20000"/>
              <a:lumOff val="80000"/>
            </a:schemeClr>
          </a:solidFill>
        </p:spPr>
        <p:txBody>
          <a:bodyPr wrap="square">
            <a:spAutoFit/>
          </a:bodyPr>
          <a:lstStyle/>
          <a:p>
            <a:r>
              <a:rPr lang="en-CY" b="1"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Στόχοι</a:t>
            </a:r>
            <a:r>
              <a:rPr lang="el-GR" b="1"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 εργαστηρίου:</a:t>
            </a:r>
            <a:r>
              <a:rPr lang="el-GR"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 </a:t>
            </a:r>
            <a:r>
              <a:rPr lang="el-GR" dirty="0">
                <a:solidFill>
                  <a:srgbClr val="1D2228"/>
                </a:solidFill>
                <a:ea typeface="Times New Roman" panose="02020603050405020304" pitchFamily="18" charset="0"/>
                <a:cs typeface="Times New Roman" panose="02020603050405020304" pitchFamily="18" charset="0"/>
              </a:rPr>
              <a:t>Το Εργαστήριο στοχεύει στο να μάθουν οι νέοι μαθητές τη σημασία και την αξία της ανακύκλωσης, συμμετέχοντας οι ίδιοι σε όλα τα στάδια της διαδικασίας, αναλύοντας τις βασικές αρχές της </a:t>
            </a:r>
            <a:r>
              <a:rPr lang="el-GR" dirty="0" err="1">
                <a:solidFill>
                  <a:srgbClr val="1D2228"/>
                </a:solidFill>
                <a:ea typeface="Times New Roman" panose="02020603050405020304" pitchFamily="18" charset="0"/>
                <a:cs typeface="Times New Roman" panose="02020603050405020304" pitchFamily="18" charset="0"/>
              </a:rPr>
              <a:t>αειφορίας</a:t>
            </a:r>
            <a:r>
              <a:rPr lang="el-GR" dirty="0">
                <a:solidFill>
                  <a:srgbClr val="1D2228"/>
                </a:solidFill>
                <a:ea typeface="Times New Roman" panose="02020603050405020304" pitchFamily="18" charset="0"/>
                <a:cs typeface="Times New Roman" panose="02020603050405020304" pitchFamily="18" charset="0"/>
              </a:rPr>
              <a:t>.</a:t>
            </a:r>
            <a:r>
              <a:rPr lang="en-CY" dirty="0">
                <a:effectLst/>
              </a:rPr>
              <a:t> </a:t>
            </a:r>
            <a:endParaRPr lang="en-CY" dirty="0"/>
          </a:p>
        </p:txBody>
      </p:sp>
    </p:spTree>
    <p:extLst>
      <p:ext uri="{BB962C8B-B14F-4D97-AF65-F5344CB8AC3E}">
        <p14:creationId xmlns:p14="http://schemas.microsoft.com/office/powerpoint/2010/main" val="3095634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8" name="Rectangle 7">
            <a:extLst>
              <a:ext uri="{FF2B5EF4-FFF2-40B4-BE49-F238E27FC236}">
                <a16:creationId xmlns:a16="http://schemas.microsoft.com/office/drawing/2014/main" id="{866A673E-1086-F2A0-B2A1-5B277006B791}"/>
              </a:ext>
            </a:extLst>
          </p:cNvPr>
          <p:cNvSpPr/>
          <p:nvPr/>
        </p:nvSpPr>
        <p:spPr>
          <a:xfrm>
            <a:off x="438671" y="843674"/>
            <a:ext cx="8592071" cy="5570756"/>
          </a:xfrm>
          <a:prstGeom prst="rect">
            <a:avLst/>
          </a:prstGeom>
        </p:spPr>
        <p:txBody>
          <a:bodyPr wrap="square">
            <a:spAutoFit/>
          </a:bodyPr>
          <a:lstStyle/>
          <a:p>
            <a:pPr algn="just"/>
            <a:r>
              <a:rPr lang="en-CY" sz="2000" b="1" dirty="0">
                <a:solidFill>
                  <a:srgbClr val="1D2228"/>
                </a:solidFill>
                <a:ea typeface="Times New Roman" panose="02020603050405020304" pitchFamily="18" charset="0"/>
                <a:cs typeface="Times New Roman" panose="02020603050405020304" pitchFamily="18" charset="0"/>
              </a:rPr>
              <a:t>Περιγραφή</a:t>
            </a:r>
            <a:r>
              <a:rPr lang="en-CY" sz="2000" dirty="0">
                <a:solidFill>
                  <a:srgbClr val="1D2228"/>
                </a:solidFill>
                <a:ea typeface="Times New Roman" panose="02020603050405020304" pitchFamily="18" charset="0"/>
                <a:cs typeface="Times New Roman" panose="02020603050405020304" pitchFamily="18" charset="0"/>
              </a:rPr>
              <a:t>: </a:t>
            </a:r>
            <a:r>
              <a:rPr lang="el-GR" sz="2000" dirty="0">
                <a:solidFill>
                  <a:srgbClr val="1D2228"/>
                </a:solidFill>
                <a:ea typeface="Times New Roman" panose="02020603050405020304" pitchFamily="18" charset="0"/>
                <a:cs typeface="Times New Roman" panose="02020603050405020304" pitchFamily="18" charset="0"/>
              </a:rPr>
              <a:t>Το Εργαστήριο βασίζεται στο γεγονός ότι η ανακύκλωση ακολουθεί τα βήματα του κύκλου της ζωής. Σκοπός του Εργαστηρίου είναι οι μαθητές να μάθουν να μην καταναλώνουν άσκοπα πολύτιμους φυσικούς πόρους, αλλά να συμμετέχουν στη διαδικασία της ανακύκλωσης στην πράξη, καλλιεργώντας με αυτό τον τρόπο την οικολογική τους συνείδηση. Κατά τη δράση αυτή, τα παιδιά, έχοντας ως πρώτη ύλη  χαρτιά που δεν χρειάζονται, παρακολουθούν τα βήματα της παραγωγής χαρτοπολτού με απλό και κατανοητό τρόπο, παρασκευάζοντας το δικό τους ανακυκλωμένο χαρτόνι.</a:t>
            </a:r>
          </a:p>
          <a:p>
            <a:pPr algn="just"/>
            <a:endParaRPr lang="el-GR" sz="2000" dirty="0">
              <a:solidFill>
                <a:srgbClr val="1D2228"/>
              </a:solidFill>
              <a:ea typeface="Calibri" panose="020F0502020204030204" pitchFamily="34" charset="0"/>
              <a:cs typeface="Times New Roman" panose="02020603050405020304" pitchFamily="18" charset="0"/>
            </a:endParaRPr>
          </a:p>
          <a:p>
            <a:pPr algn="just"/>
            <a:endParaRPr lang="el-GR" sz="2000" dirty="0">
              <a:solidFill>
                <a:srgbClr val="1D2228"/>
              </a:solidFill>
              <a:ea typeface="Calibri" panose="020F0502020204030204" pitchFamily="34" charset="0"/>
              <a:cs typeface="Times New Roman" panose="02020603050405020304" pitchFamily="18" charset="0"/>
            </a:endParaRPr>
          </a:p>
          <a:p>
            <a:pPr algn="just"/>
            <a:endParaRPr lang="el-GR" sz="2000" dirty="0">
              <a:solidFill>
                <a:srgbClr val="1D2228"/>
              </a:solidFill>
              <a:ea typeface="Calibri" panose="020F0502020204030204" pitchFamily="34" charset="0"/>
              <a:cs typeface="Times New Roman" panose="02020603050405020304" pitchFamily="18" charset="0"/>
            </a:endParaRPr>
          </a:p>
          <a:p>
            <a:pPr algn="just"/>
            <a:r>
              <a:rPr lang="en-CY" sz="2000" b="1" dirty="0"/>
              <a:t>Προσδοκώμενα αποτελέσματα</a:t>
            </a:r>
            <a:r>
              <a:rPr lang="el-GR" sz="2000" dirty="0"/>
              <a:t>: Μετά το πέρας του Εργαστηρίου οι συμμετέχοντες αναμένεται να είναι πιο ευαισθητοποιημένοι σε θέματα ανακύκλωσης και προστασίας του περιβάλλοντος, αντιλαμβανόμενοι με βιωματικό τρόπο την αξία και ενός απλού κομματιού χαρτιού για τη ζωής στον πλανήτη.</a:t>
            </a:r>
            <a:endParaRPr lang="en-CY" sz="2000" dirty="0"/>
          </a:p>
          <a:p>
            <a:pPr algn="just"/>
            <a:endParaRPr lang="en-CY" dirty="0">
              <a:latin typeface="Calibri" panose="020F0502020204030204" pitchFamily="34" charset="0"/>
              <a:ea typeface="Calibri" panose="020F0502020204030204" pitchFamily="34" charset="0"/>
              <a:cs typeface="Times New Roman" panose="02020603050405020304" pitchFamily="18" charset="0"/>
            </a:endParaRPr>
          </a:p>
          <a:p>
            <a:r>
              <a:rPr lang="el-GR"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 </a:t>
            </a:r>
            <a:endParaRPr lang="en-CY"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5471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2" name="Picture 2">
            <a:extLst>
              <a:ext uri="{FF2B5EF4-FFF2-40B4-BE49-F238E27FC236}">
                <a16:creationId xmlns:a16="http://schemas.microsoft.com/office/drawing/2014/main" id="{9EC316C1-2585-4294-EC78-E8A41DBD6CB2}"/>
              </a:ext>
            </a:extLst>
          </p:cNvPr>
          <p:cNvPicPr>
            <a:picLocks noChangeAspect="1"/>
          </p:cNvPicPr>
          <p:nvPr/>
        </p:nvPicPr>
        <p:blipFill>
          <a:blip r:embed="rId3"/>
          <a:stretch>
            <a:fillRect/>
          </a:stretch>
        </p:blipFill>
        <p:spPr>
          <a:xfrm>
            <a:off x="3717" y="712608"/>
            <a:ext cx="8876370" cy="5469954"/>
          </a:xfrm>
          <a:prstGeom prst="rect">
            <a:avLst/>
          </a:prstGeom>
        </p:spPr>
      </p:pic>
    </p:spTree>
    <p:extLst>
      <p:ext uri="{BB962C8B-B14F-4D97-AF65-F5344CB8AC3E}">
        <p14:creationId xmlns:p14="http://schemas.microsoft.com/office/powerpoint/2010/main" val="3908261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587829" y="627564"/>
            <a:ext cx="9405257" cy="1325563"/>
          </a:xfrm>
        </p:spPr>
        <p:txBody>
          <a:bodyPr>
            <a:noAutofit/>
          </a:bodyPr>
          <a:lstStyle/>
          <a:p>
            <a:r>
              <a:rPr lang="el-GR" sz="3600" b="1"/>
              <a:t>Δράση </a:t>
            </a:r>
            <a:r>
              <a:rPr lang="en-US" sz="3600" b="1"/>
              <a:t>4: </a:t>
            </a:r>
            <a:r>
              <a:rPr lang="el-GR" sz="3600" b="1"/>
              <a:t>Δύο </a:t>
            </a:r>
            <a:r>
              <a:rPr lang="el-GR" sz="3600" b="1" err="1"/>
              <a:t>Διαδραστικά</a:t>
            </a:r>
            <a:r>
              <a:rPr lang="en-US" sz="3600" b="1"/>
              <a:t>-B</a:t>
            </a:r>
            <a:r>
              <a:rPr lang="el-GR" sz="3600" b="1" err="1"/>
              <a:t>ιωματικ</a:t>
            </a:r>
            <a:r>
              <a:rPr lang="en-US" sz="3600" b="1" err="1"/>
              <a:t>ά</a:t>
            </a:r>
            <a:r>
              <a:rPr lang="el-GR" sz="3600" b="1"/>
              <a:t> Εργαστήρια με θέμα την Κλιματική Αλλαγή και Ήπιες Μορφές Ενέργειας με έμφαση στην Αειφόρο Ορθολογική Διαχείριση Πόρων</a:t>
            </a:r>
            <a:endParaRPr lang="en-CY" sz="3600"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4" name="Rectangle 3">
            <a:extLst>
              <a:ext uri="{FF2B5EF4-FFF2-40B4-BE49-F238E27FC236}">
                <a16:creationId xmlns:a16="http://schemas.microsoft.com/office/drawing/2014/main" id="{BBDA5AD8-9008-3322-61D7-8ACC0C68E8AF}"/>
              </a:ext>
            </a:extLst>
          </p:cNvPr>
          <p:cNvSpPr/>
          <p:nvPr/>
        </p:nvSpPr>
        <p:spPr>
          <a:xfrm>
            <a:off x="587829" y="5179645"/>
            <a:ext cx="8776304" cy="1477328"/>
          </a:xfrm>
          <a:prstGeom prst="rect">
            <a:avLst/>
          </a:prstGeom>
        </p:spPr>
        <p:txBody>
          <a:bodyPr wrap="square">
            <a:spAutoFit/>
          </a:bodyPr>
          <a:lstStyle/>
          <a:p>
            <a:r>
              <a:rPr lang="el-GR" dirty="0"/>
              <a:t>Διάρκεια</a:t>
            </a:r>
            <a:r>
              <a:rPr lang="en-US" dirty="0"/>
              <a:t>: </a:t>
            </a:r>
            <a:r>
              <a:rPr lang="el-GR" dirty="0"/>
              <a:t>3 ώρες     (εντός Ιουλίου) </a:t>
            </a:r>
          </a:p>
          <a:p>
            <a:r>
              <a:rPr lang="el-GR" dirty="0"/>
              <a:t>Χώρος</a:t>
            </a:r>
            <a:r>
              <a:rPr lang="en-US" dirty="0"/>
              <a:t>:</a:t>
            </a:r>
            <a:r>
              <a:rPr lang="el-GR" dirty="0"/>
              <a:t> Θ.Σ.Ε.Κ. και </a:t>
            </a:r>
            <a:r>
              <a:rPr lang="el-GR" dirty="0" err="1"/>
              <a:t>Ιερ</a:t>
            </a:r>
            <a:r>
              <a:rPr lang="en-US" dirty="0" err="1"/>
              <a:t>ά</a:t>
            </a:r>
            <a:r>
              <a:rPr lang="el-GR" dirty="0"/>
              <a:t> Μητρόπολη Πάφου </a:t>
            </a:r>
          </a:p>
          <a:p>
            <a:r>
              <a:rPr lang="en-US" dirty="0"/>
              <a:t>O</a:t>
            </a:r>
            <a:r>
              <a:rPr lang="el-GR" dirty="0"/>
              <a:t>μάδα</a:t>
            </a:r>
            <a:r>
              <a:rPr lang="en-US" dirty="0"/>
              <a:t>-</a:t>
            </a:r>
            <a:r>
              <a:rPr lang="el-GR" dirty="0"/>
              <a:t>στόχος</a:t>
            </a:r>
            <a:r>
              <a:rPr lang="en-US" dirty="0"/>
              <a:t>: </a:t>
            </a:r>
            <a:r>
              <a:rPr lang="el-GR" dirty="0"/>
              <a:t> Μαθητές Γυμνασίου</a:t>
            </a:r>
            <a:r>
              <a:rPr lang="en-US" dirty="0"/>
              <a:t>- </a:t>
            </a:r>
            <a:r>
              <a:rPr lang="el-GR" dirty="0"/>
              <a:t>Λυκείου </a:t>
            </a:r>
            <a:endParaRPr lang="en-US" dirty="0"/>
          </a:p>
          <a:p>
            <a:r>
              <a:rPr lang="en-US" dirty="0"/>
              <a:t>A</a:t>
            </a:r>
            <a:r>
              <a:rPr lang="el-GR" dirty="0" err="1"/>
              <a:t>ριθμός</a:t>
            </a:r>
            <a:r>
              <a:rPr lang="el-GR" dirty="0"/>
              <a:t> συμμετεχόντων</a:t>
            </a:r>
            <a:r>
              <a:rPr lang="en-US" dirty="0"/>
              <a:t>:</a:t>
            </a:r>
            <a:r>
              <a:rPr lang="el-GR" dirty="0"/>
              <a:t> 12</a:t>
            </a:r>
            <a:r>
              <a:rPr lang="en-US" dirty="0"/>
              <a:t>-15</a:t>
            </a:r>
          </a:p>
          <a:p>
            <a:r>
              <a:rPr lang="el-GR" dirty="0" err="1"/>
              <a:t>Συντονιστ</a:t>
            </a:r>
            <a:r>
              <a:rPr lang="en-US" dirty="0" err="1"/>
              <a:t>ή</a:t>
            </a:r>
            <a:r>
              <a:rPr lang="el-GR" dirty="0"/>
              <a:t>ς</a:t>
            </a:r>
            <a:r>
              <a:rPr lang="en-US" dirty="0"/>
              <a:t>/</a:t>
            </a:r>
            <a:r>
              <a:rPr lang="el-GR" dirty="0"/>
              <a:t>Διδάσκων</a:t>
            </a:r>
            <a:r>
              <a:rPr lang="en-US" dirty="0"/>
              <a:t>:  </a:t>
            </a:r>
            <a:r>
              <a:rPr lang="el-GR" dirty="0"/>
              <a:t>Αντώνης Καλογεράκης </a:t>
            </a:r>
          </a:p>
        </p:txBody>
      </p:sp>
      <p:sp>
        <p:nvSpPr>
          <p:cNvPr id="3" name="Rectangle 2">
            <a:extLst>
              <a:ext uri="{FF2B5EF4-FFF2-40B4-BE49-F238E27FC236}">
                <a16:creationId xmlns:a16="http://schemas.microsoft.com/office/drawing/2014/main" id="{1C31AA51-9BD3-80AB-6D1D-6849138333BE}"/>
              </a:ext>
            </a:extLst>
          </p:cNvPr>
          <p:cNvSpPr/>
          <p:nvPr/>
        </p:nvSpPr>
        <p:spPr>
          <a:xfrm>
            <a:off x="587829" y="2974605"/>
            <a:ext cx="8029348" cy="1325563"/>
          </a:xfrm>
          <a:prstGeom prst="rect">
            <a:avLst/>
          </a:prstGeom>
          <a:solidFill>
            <a:schemeClr val="accent6">
              <a:lumMod val="20000"/>
              <a:lumOff val="80000"/>
            </a:schemeClr>
          </a:solidFill>
        </p:spPr>
        <p:txBody>
          <a:bodyPr wrap="square">
            <a:spAutoFit/>
          </a:bodyPr>
          <a:lstStyle/>
          <a:p>
            <a:r>
              <a:rPr lang="el-GR" sz="2000" b="1" dirty="0">
                <a:solidFill>
                  <a:srgbClr val="1D2228"/>
                </a:solidFill>
                <a:ea typeface="Times New Roman" panose="02020603050405020304" pitchFamily="18" charset="0"/>
                <a:cs typeface="Times New Roman" panose="02020603050405020304" pitchFamily="18" charset="0"/>
              </a:rPr>
              <a:t>Στόχοι εργαστηρίου</a:t>
            </a:r>
            <a:r>
              <a:rPr lang="el-GR" sz="2000" dirty="0">
                <a:solidFill>
                  <a:srgbClr val="1D2228"/>
                </a:solidFill>
                <a:ea typeface="Times New Roman" panose="02020603050405020304" pitchFamily="18" charset="0"/>
                <a:cs typeface="Times New Roman" panose="02020603050405020304" pitchFamily="18" charset="0"/>
              </a:rPr>
              <a:t>: Το Εργαστήριο στοχεύει να ευαισθητοποιήσει τους μαθητές στα θέματα της κλιματικής κρίσης και να τους βοηθήσει να βρουν οι ίδιοι λύσεις, μέσω καλών πρακτικών, εισάγοντάς τους σε έννοιες όπως η ενεργειακή δημοκρατία και η </a:t>
            </a:r>
            <a:r>
              <a:rPr lang="el-GR" sz="2000" dirty="0" err="1">
                <a:solidFill>
                  <a:srgbClr val="1D2228"/>
                </a:solidFill>
                <a:ea typeface="Times New Roman" panose="02020603050405020304" pitchFamily="18" charset="0"/>
                <a:cs typeface="Times New Roman" panose="02020603050405020304" pitchFamily="18" charset="0"/>
              </a:rPr>
              <a:t>συμμετοχικότητα</a:t>
            </a:r>
            <a:r>
              <a:rPr lang="el-GR" sz="2000" dirty="0">
                <a:solidFill>
                  <a:srgbClr val="1D2228"/>
                </a:solidFill>
                <a:ea typeface="Times New Roman" panose="02020603050405020304" pitchFamily="18" charset="0"/>
                <a:cs typeface="Times New Roman" panose="02020603050405020304" pitchFamily="18" charset="0"/>
              </a:rPr>
              <a:t>.  </a:t>
            </a:r>
            <a:endParaRPr lang="en-CY"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6073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336976" y="51616"/>
            <a:ext cx="9186332" cy="1576645"/>
          </a:xfrm>
        </p:spPr>
        <p:txBody>
          <a:bodyPr>
            <a:normAutofit/>
          </a:bodyPr>
          <a:lstStyle/>
          <a:p>
            <a:r>
              <a:rPr lang="el-GR" sz="3600" b="1" dirty="0"/>
              <a:t>Προτεραιότητες του Προγράμματος </a:t>
            </a:r>
            <a:r>
              <a:rPr lang="en-US" sz="3600" b="1" dirty="0"/>
              <a:t>Erasmus+ </a:t>
            </a:r>
            <a:r>
              <a:rPr lang="el-GR" sz="3600" b="1" dirty="0"/>
              <a:t> </a:t>
            </a:r>
            <a:endParaRPr lang="en-CY" sz="3600"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4" name="TextBox 3">
            <a:extLst>
              <a:ext uri="{FF2B5EF4-FFF2-40B4-BE49-F238E27FC236}">
                <a16:creationId xmlns:a16="http://schemas.microsoft.com/office/drawing/2014/main" id="{D7332DE7-344E-EFCC-3D52-46537819D8CF}"/>
              </a:ext>
            </a:extLst>
          </p:cNvPr>
          <p:cNvSpPr txBox="1"/>
          <p:nvPr/>
        </p:nvSpPr>
        <p:spPr>
          <a:xfrm>
            <a:off x="220545" y="1358179"/>
            <a:ext cx="9764941" cy="5539978"/>
          </a:xfrm>
          <a:prstGeom prst="rect">
            <a:avLst/>
          </a:prstGeom>
          <a:noFill/>
        </p:spPr>
        <p:txBody>
          <a:bodyPr wrap="square" rtlCol="0">
            <a:spAutoFit/>
          </a:bodyPr>
          <a:lstStyle/>
          <a:p>
            <a:r>
              <a:rPr lang="en-US" sz="2200" b="1" dirty="0"/>
              <a:t>O</a:t>
            </a:r>
            <a:r>
              <a:rPr lang="el-GR" sz="2200" b="1" dirty="0" err="1"/>
              <a:t>ριζόντιες</a:t>
            </a:r>
            <a:r>
              <a:rPr lang="el-GR" sz="2200" b="1" dirty="0"/>
              <a:t> Ευρωπαϊκές Προτεραιότητες</a:t>
            </a:r>
            <a:r>
              <a:rPr lang="en-US" sz="2200" dirty="0"/>
              <a:t>: </a:t>
            </a:r>
            <a:endParaRPr lang="el-GR" sz="2200" dirty="0"/>
          </a:p>
          <a:p>
            <a:pPr marL="285750" indent="-285750">
              <a:buFont typeface="Arial" panose="020B0604020202020204" pitchFamily="34" charset="0"/>
              <a:buChar char="•"/>
            </a:pPr>
            <a:r>
              <a:rPr lang="el-GR" dirty="0"/>
              <a:t>Ένταξη και Πολυμορφία </a:t>
            </a:r>
          </a:p>
          <a:p>
            <a:pPr marL="285750" indent="-285750">
              <a:buFont typeface="Arial" panose="020B0604020202020204" pitchFamily="34" charset="0"/>
              <a:buChar char="•"/>
            </a:pPr>
            <a:r>
              <a:rPr lang="el-GR" dirty="0">
                <a:solidFill>
                  <a:srgbClr val="FF0000"/>
                </a:solidFill>
              </a:rPr>
              <a:t>Περιβάλλον και Καταπολέμηση της Κλιματικής Αλλαγής</a:t>
            </a:r>
          </a:p>
          <a:p>
            <a:pPr marL="285750" indent="-285750">
              <a:buFont typeface="Arial" panose="020B0604020202020204" pitchFamily="34" charset="0"/>
              <a:buChar char="•"/>
            </a:pPr>
            <a:r>
              <a:rPr lang="el-GR" dirty="0"/>
              <a:t>Ψηφιακός μετασχηματισμός</a:t>
            </a:r>
          </a:p>
          <a:p>
            <a:pPr marL="285750" indent="-285750">
              <a:buFont typeface="Arial" panose="020B0604020202020204" pitchFamily="34" charset="0"/>
              <a:buChar char="•"/>
            </a:pPr>
            <a:r>
              <a:rPr lang="el-GR" dirty="0"/>
              <a:t>Κοινές αξίες, συμμετοχή στα κοινά</a:t>
            </a:r>
          </a:p>
          <a:p>
            <a:endParaRPr lang="el-GR" dirty="0"/>
          </a:p>
          <a:p>
            <a:pPr fontAlgn="base"/>
            <a:r>
              <a:rPr lang="en-US" sz="2200" b="1" dirty="0"/>
              <a:t>E</a:t>
            </a:r>
            <a:r>
              <a:rPr lang="el-GR" sz="2200" b="1" dirty="0" err="1"/>
              <a:t>πιπρόσθετες</a:t>
            </a:r>
            <a:r>
              <a:rPr lang="el-GR" sz="2200" b="1" dirty="0"/>
              <a:t> Προτεραιότητες στον τομέα της Σχολικής Εκπαίδευσης </a:t>
            </a:r>
            <a:endParaRPr lang="en-US" sz="2200" b="1" dirty="0"/>
          </a:p>
          <a:p>
            <a:pPr fontAlgn="base"/>
            <a:r>
              <a:rPr lang="el-GR" sz="2200" b="1" dirty="0"/>
              <a:t>στο πλαίσιο της συγκεκριμένης πρόσκλησης</a:t>
            </a:r>
            <a:r>
              <a:rPr lang="en-US" sz="2200" b="1" dirty="0"/>
              <a:t>:</a:t>
            </a:r>
            <a:endParaRPr lang="el-GR" dirty="0"/>
          </a:p>
          <a:p>
            <a:pPr marL="285750" indent="-285750" fontAlgn="base">
              <a:buFont typeface="Arial" panose="020B0604020202020204" pitchFamily="34" charset="0"/>
              <a:buChar char="•"/>
            </a:pPr>
            <a:r>
              <a:rPr lang="el-GR" dirty="0"/>
              <a:t>αντιμετώπιση του μαθησιακού μειονεκτήματος, πρόωρη εγκατάλειψη του σχολείου και χαμηλή επάρκεια στις βασικές δεξιότητες</a:t>
            </a:r>
          </a:p>
          <a:p>
            <a:pPr marL="285750" indent="-285750" fontAlgn="base">
              <a:buFont typeface="Arial" panose="020B0604020202020204" pitchFamily="34" charset="0"/>
              <a:buChar char="•"/>
            </a:pPr>
            <a:r>
              <a:rPr lang="el-GR" dirty="0">
                <a:solidFill>
                  <a:srgbClr val="FF0000"/>
                </a:solidFill>
              </a:rPr>
              <a:t>υποστήριξη των δασκάλων, ηγετών σχολείων και άλλων επαγγελμάτων</a:t>
            </a:r>
          </a:p>
          <a:p>
            <a:pPr marL="285750" indent="-285750" fontAlgn="base">
              <a:buFont typeface="Arial" panose="020B0604020202020204" pitchFamily="34" charset="0"/>
              <a:buChar char="•"/>
            </a:pPr>
            <a:r>
              <a:rPr lang="el-GR" dirty="0">
                <a:solidFill>
                  <a:srgbClr val="FF0000"/>
                </a:solidFill>
              </a:rPr>
              <a:t>ανάπτυξη βασικών ικανοτήτων</a:t>
            </a:r>
          </a:p>
          <a:p>
            <a:pPr marL="285750" indent="-285750" fontAlgn="base">
              <a:buFont typeface="Arial" panose="020B0604020202020204" pitchFamily="34" charset="0"/>
              <a:buChar char="•"/>
            </a:pPr>
            <a:r>
              <a:rPr lang="el-GR" dirty="0"/>
              <a:t>προώθηση μιας ολοκληρωμένης προσέγγισης στη διδασκαλία και εκμάθηση γλωσσών</a:t>
            </a:r>
          </a:p>
          <a:p>
            <a:pPr marL="285750" indent="-285750" fontAlgn="base">
              <a:buFont typeface="Arial" panose="020B0604020202020204" pitchFamily="34" charset="0"/>
              <a:buChar char="•"/>
            </a:pPr>
            <a:r>
              <a:rPr lang="el-GR" dirty="0"/>
              <a:t>προώθηση του ενδιαφέροντος και της αριστείας στην επιστήμη, την τεχνολογία, τη μηχανική και τα μαθηματικά (</a:t>
            </a:r>
            <a:r>
              <a:rPr lang="en-GB" dirty="0"/>
              <a:t>STEM) </a:t>
            </a:r>
            <a:r>
              <a:rPr lang="el-GR" dirty="0"/>
              <a:t>και την προσέγγιση </a:t>
            </a:r>
            <a:r>
              <a:rPr lang="en-GB" dirty="0"/>
              <a:t>STEAM</a:t>
            </a:r>
          </a:p>
          <a:p>
            <a:pPr marL="285750" indent="-285750" fontAlgn="base">
              <a:buFont typeface="Arial" panose="020B0604020202020204" pitchFamily="34" charset="0"/>
              <a:buChar char="•"/>
            </a:pPr>
            <a:r>
              <a:rPr lang="el-GR" dirty="0"/>
              <a:t>ανάπτυξη συστημάτων εκπαίδευσης και φροντίδας υψηλής ποιότητας στην πρώιμη παιδική ηλικία</a:t>
            </a:r>
          </a:p>
          <a:p>
            <a:pPr marL="285750" indent="-285750" fontAlgn="base">
              <a:buFont typeface="Arial" panose="020B0604020202020204" pitchFamily="34" charset="0"/>
              <a:buChar char="•"/>
            </a:pPr>
            <a:r>
              <a:rPr lang="el-GR" dirty="0"/>
              <a:t>αναγνώριση μαθησιακών αποτελεσμάτων για τους συμμετέχοντες στη διασυνοριακή μαθησιακή κινητικότητα</a:t>
            </a:r>
            <a:endParaRPr lang="en-US" sz="2200" dirty="0"/>
          </a:p>
          <a:p>
            <a:endParaRPr lang="en-CY" dirty="0"/>
          </a:p>
        </p:txBody>
      </p:sp>
    </p:spTree>
    <p:extLst>
      <p:ext uri="{BB962C8B-B14F-4D97-AF65-F5344CB8AC3E}">
        <p14:creationId xmlns:p14="http://schemas.microsoft.com/office/powerpoint/2010/main" val="1285634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8" name="Rectangle 7">
            <a:extLst>
              <a:ext uri="{FF2B5EF4-FFF2-40B4-BE49-F238E27FC236}">
                <a16:creationId xmlns:a16="http://schemas.microsoft.com/office/drawing/2014/main" id="{F3CF3D91-D4A8-EBCD-79F4-083C69B4B2B6}"/>
              </a:ext>
            </a:extLst>
          </p:cNvPr>
          <p:cNvSpPr/>
          <p:nvPr/>
        </p:nvSpPr>
        <p:spPr>
          <a:xfrm>
            <a:off x="579120" y="1578114"/>
            <a:ext cx="8336280" cy="4985980"/>
          </a:xfrm>
          <a:prstGeom prst="rect">
            <a:avLst/>
          </a:prstGeom>
        </p:spPr>
        <p:txBody>
          <a:bodyPr wrap="square">
            <a:spAutoFit/>
          </a:bodyPr>
          <a:lstStyle/>
          <a:p>
            <a:pPr algn="just"/>
            <a:r>
              <a:rPr lang="en-CY" sz="2000" b="1" dirty="0">
                <a:solidFill>
                  <a:srgbClr val="1D2228"/>
                </a:solidFill>
                <a:ea typeface="Times New Roman" panose="02020603050405020304" pitchFamily="18" charset="0"/>
                <a:cs typeface="Times New Roman" panose="02020603050405020304" pitchFamily="18" charset="0"/>
              </a:rPr>
              <a:t>Περιγραφή</a:t>
            </a:r>
            <a:r>
              <a:rPr lang="el-GR" sz="2000" dirty="0">
                <a:solidFill>
                  <a:srgbClr val="1D2228"/>
                </a:solidFill>
                <a:ea typeface="Times New Roman" panose="02020603050405020304" pitchFamily="18" charset="0"/>
                <a:cs typeface="Times New Roman" panose="02020603050405020304" pitchFamily="18" charset="0"/>
              </a:rPr>
              <a:t>: Παρουσίαση που περιλαμβάνει ανάλυση ακραίων καιρικών φαινομένων, εξήγηση μέσα από συζήτηση του φαινομένου της υπερθέρμανσης του πλανήτη με παράλληλο εντοπισμό των βασικών πηγών ρύπανσης. Αναζήτηση από κοινού με τους μαθητές καλών πρακτικών, εστιάζοντας σε: ενεργειακές κοινότητες, ενεργειακά αυτόνομα νησιά με χρήση ανανεώσιμων πηγών ενέργειας, πιλοτικά προγράμματα αξιοποίησης βιομάζας, υγεία &amp; θρησκεία, γαστρονομία – διατροφή, φύση και νέες τεχνολογίες.</a:t>
            </a:r>
            <a:endParaRPr lang="en-CY" sz="2000" dirty="0">
              <a:ea typeface="Calibri" panose="020F0502020204030204" pitchFamily="34" charset="0"/>
              <a:cs typeface="Times New Roman" panose="02020603050405020304" pitchFamily="18" charset="0"/>
            </a:endParaRPr>
          </a:p>
          <a:p>
            <a:r>
              <a:rPr lang="en-CY" sz="2000" b="1" dirty="0">
                <a:solidFill>
                  <a:srgbClr val="1D2228"/>
                </a:solidFill>
                <a:ea typeface="Times New Roman" panose="02020603050405020304" pitchFamily="18" charset="0"/>
                <a:cs typeface="Times New Roman" panose="02020603050405020304" pitchFamily="18" charset="0"/>
              </a:rPr>
              <a:t> </a:t>
            </a:r>
            <a:endParaRPr lang="el-GR" sz="2000" b="1" dirty="0">
              <a:solidFill>
                <a:srgbClr val="1D2228"/>
              </a:solidFill>
              <a:ea typeface="Times New Roman" panose="02020603050405020304" pitchFamily="18" charset="0"/>
              <a:cs typeface="Times New Roman" panose="02020603050405020304" pitchFamily="18" charset="0"/>
            </a:endParaRPr>
          </a:p>
          <a:p>
            <a:endParaRPr lang="el-GR" sz="2000" b="1" dirty="0">
              <a:solidFill>
                <a:srgbClr val="1D2228"/>
              </a:solidFill>
              <a:ea typeface="Calibri" panose="020F0502020204030204" pitchFamily="34" charset="0"/>
              <a:cs typeface="Times New Roman" panose="02020603050405020304" pitchFamily="18" charset="0"/>
            </a:endParaRPr>
          </a:p>
          <a:p>
            <a:pPr algn="just"/>
            <a:r>
              <a:rPr lang="en-CY" sz="2000" b="1" dirty="0"/>
              <a:t>Προσδοκώμενα αποτελέσματα</a:t>
            </a:r>
            <a:r>
              <a:rPr lang="el-GR" sz="2000" b="1" dirty="0"/>
              <a:t>:</a:t>
            </a:r>
            <a:r>
              <a:rPr lang="el-GR" sz="2000" dirty="0"/>
              <a:t> Μετά το πέρας του εργαστηρίου οι συμμετέχοντες αναμένεται να έχουν καλύτερη γνώση σε θέματα βασικών αρχών της περιβαλλοντικής επιστήμης αλλά και της σημασίας της συνεργασίας σε επίπεδο κοινωνίας.</a:t>
            </a:r>
            <a:endParaRPr lang="en-CY" sz="2000" dirty="0"/>
          </a:p>
          <a:p>
            <a:r>
              <a:rPr lang="en-CY" sz="2000" dirty="0"/>
              <a:t> </a:t>
            </a:r>
          </a:p>
          <a:p>
            <a:endParaRPr lang="en-CY"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515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2" name="Picture 2" descr="Graphical user interface, website&#10;&#10;Description automatically generated">
            <a:extLst>
              <a:ext uri="{FF2B5EF4-FFF2-40B4-BE49-F238E27FC236}">
                <a16:creationId xmlns:a16="http://schemas.microsoft.com/office/drawing/2014/main" id="{CA87E2B6-810B-AD25-A8F4-5A366EE7DD9E}"/>
              </a:ext>
            </a:extLst>
          </p:cNvPr>
          <p:cNvPicPr>
            <a:picLocks noChangeAspect="1"/>
          </p:cNvPicPr>
          <p:nvPr/>
        </p:nvPicPr>
        <p:blipFill>
          <a:blip r:embed="rId3"/>
          <a:stretch>
            <a:fillRect/>
          </a:stretch>
        </p:blipFill>
        <p:spPr>
          <a:xfrm>
            <a:off x="3718" y="95715"/>
            <a:ext cx="8894954" cy="6666569"/>
          </a:xfrm>
          <a:prstGeom prst="rect">
            <a:avLst/>
          </a:prstGeom>
        </p:spPr>
      </p:pic>
    </p:spTree>
    <p:extLst>
      <p:ext uri="{BB962C8B-B14F-4D97-AF65-F5344CB8AC3E}">
        <p14:creationId xmlns:p14="http://schemas.microsoft.com/office/powerpoint/2010/main" val="2140559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2" name="Picture 2" descr="Graphical user interface, text, application&#10;&#10;Description automatically generated">
            <a:extLst>
              <a:ext uri="{FF2B5EF4-FFF2-40B4-BE49-F238E27FC236}">
                <a16:creationId xmlns:a16="http://schemas.microsoft.com/office/drawing/2014/main" id="{0077B80D-66FE-23D9-7723-72894A47E174}"/>
              </a:ext>
            </a:extLst>
          </p:cNvPr>
          <p:cNvPicPr>
            <a:picLocks noChangeAspect="1"/>
          </p:cNvPicPr>
          <p:nvPr/>
        </p:nvPicPr>
        <p:blipFill>
          <a:blip r:embed="rId3"/>
          <a:stretch>
            <a:fillRect/>
          </a:stretch>
        </p:blipFill>
        <p:spPr>
          <a:xfrm>
            <a:off x="3717" y="114300"/>
            <a:ext cx="8876370" cy="6647986"/>
          </a:xfrm>
          <a:prstGeom prst="rect">
            <a:avLst/>
          </a:prstGeom>
        </p:spPr>
      </p:pic>
    </p:spTree>
    <p:extLst>
      <p:ext uri="{BB962C8B-B14F-4D97-AF65-F5344CB8AC3E}">
        <p14:creationId xmlns:p14="http://schemas.microsoft.com/office/powerpoint/2010/main" val="624818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289294" y="954706"/>
            <a:ext cx="10055977" cy="2203825"/>
          </a:xfrm>
        </p:spPr>
        <p:txBody>
          <a:bodyPr>
            <a:normAutofit fontScale="90000"/>
          </a:bodyPr>
          <a:lstStyle/>
          <a:p>
            <a:r>
              <a:rPr lang="el-GR" sz="3600" dirty="0">
                <a:latin typeface="+mn-lt"/>
              </a:rPr>
              <a:t>Δράση </a:t>
            </a:r>
            <a:r>
              <a:rPr lang="en-US" sz="3600" dirty="0">
                <a:latin typeface="+mn-lt"/>
              </a:rPr>
              <a:t>5: </a:t>
            </a:r>
            <a:r>
              <a:rPr lang="el-GR" sz="3600" dirty="0">
                <a:latin typeface="+mn-lt"/>
              </a:rPr>
              <a:t>Εικαστικό Εργαστήριο</a:t>
            </a:r>
            <a:br>
              <a:rPr lang="el-GR" sz="3600" dirty="0">
                <a:latin typeface="+mn-lt"/>
              </a:rPr>
            </a:br>
            <a:r>
              <a:rPr lang="el-GR" sz="3600" dirty="0">
                <a:latin typeface="+mn-lt"/>
                <a:ea typeface="Times New Roman" panose="02020603050405020304" pitchFamily="18" charset="0"/>
                <a:cs typeface="Times New Roman" panose="02020603050405020304" pitchFamily="18" charset="0"/>
              </a:rPr>
              <a:t>Γνωρίζοντας τις «ρίζες» μας</a:t>
            </a:r>
            <a:r>
              <a:rPr lang="en-US" sz="3600" dirty="0">
                <a:latin typeface="+mn-lt"/>
                <a:ea typeface="Times New Roman" panose="02020603050405020304" pitchFamily="18" charset="0"/>
                <a:cs typeface="Times New Roman" panose="02020603050405020304" pitchFamily="18" charset="0"/>
              </a:rPr>
              <a:t>:</a:t>
            </a:r>
            <a:r>
              <a:rPr lang="en-GB" sz="3600" dirty="0">
                <a:latin typeface="+mn-lt"/>
                <a:ea typeface="Times New Roman" panose="02020603050405020304" pitchFamily="18" charset="0"/>
                <a:cs typeface="Times New Roman" panose="02020603050405020304" pitchFamily="18" charset="0"/>
              </a:rPr>
              <a:t> </a:t>
            </a:r>
            <a:r>
              <a:rPr lang="el-GR" sz="3600" dirty="0">
                <a:latin typeface="+mn-lt"/>
                <a:ea typeface="Times New Roman" panose="02020603050405020304" pitchFamily="18" charset="0"/>
                <a:cs typeface="Times New Roman" panose="02020603050405020304" pitchFamily="18" charset="0"/>
              </a:rPr>
              <a:t>Η </a:t>
            </a:r>
            <a:r>
              <a:rPr lang="el-GR" sz="3600" dirty="0" err="1">
                <a:latin typeface="+mn-lt"/>
                <a:ea typeface="Times New Roman" panose="02020603050405020304" pitchFamily="18" charset="0"/>
                <a:cs typeface="Times New Roman" panose="02020603050405020304" pitchFamily="18" charset="0"/>
              </a:rPr>
              <a:t>Αθηενίτικη</a:t>
            </a:r>
            <a:r>
              <a:rPr lang="el-GR" sz="3600" dirty="0">
                <a:latin typeface="+mn-lt"/>
                <a:ea typeface="Times New Roman" panose="02020603050405020304" pitchFamily="18" charset="0"/>
                <a:cs typeface="Times New Roman" panose="02020603050405020304" pitchFamily="18" charset="0"/>
              </a:rPr>
              <a:t> </a:t>
            </a:r>
            <a:r>
              <a:rPr lang="el-GR" sz="3600" dirty="0" err="1">
                <a:latin typeface="+mn-lt"/>
                <a:ea typeface="Times New Roman" panose="02020603050405020304" pitchFamily="18" charset="0"/>
                <a:cs typeface="Times New Roman" panose="02020603050405020304" pitchFamily="18" charset="0"/>
              </a:rPr>
              <a:t>Ολόπλουμη</a:t>
            </a:r>
            <a:r>
              <a:rPr lang="el-GR" sz="3600" dirty="0">
                <a:latin typeface="+mn-lt"/>
                <a:ea typeface="Times New Roman" panose="02020603050405020304" pitchFamily="18" charset="0"/>
                <a:cs typeface="Times New Roman" panose="02020603050405020304" pitchFamily="18" charset="0"/>
              </a:rPr>
              <a:t> Δαντέλα ως μέσο γνώσης και ανάπτυξης </a:t>
            </a:r>
            <a:r>
              <a:rPr lang="el-GR" sz="3600" dirty="0" err="1">
                <a:latin typeface="+mn-lt"/>
                <a:ea typeface="Times New Roman" panose="02020603050405020304" pitchFamily="18" charset="0"/>
                <a:cs typeface="Times New Roman" panose="02020603050405020304" pitchFamily="18" charset="0"/>
              </a:rPr>
              <a:t>διαγενεακών</a:t>
            </a:r>
            <a:r>
              <a:rPr lang="el-GR" sz="3600" dirty="0">
                <a:latin typeface="+mn-lt"/>
                <a:ea typeface="Times New Roman" panose="02020603050405020304" pitchFamily="18" charset="0"/>
                <a:cs typeface="Times New Roman" panose="02020603050405020304" pitchFamily="18" charset="0"/>
              </a:rPr>
              <a:t> </a:t>
            </a:r>
            <a:br>
              <a:rPr lang="el-GR" sz="3600" dirty="0">
                <a:latin typeface="+mn-lt"/>
                <a:ea typeface="Times New Roman" panose="02020603050405020304" pitchFamily="18" charset="0"/>
                <a:cs typeface="Times New Roman" panose="02020603050405020304" pitchFamily="18" charset="0"/>
              </a:rPr>
            </a:br>
            <a:r>
              <a:rPr lang="el-GR" sz="3600" dirty="0">
                <a:latin typeface="+mn-lt"/>
                <a:ea typeface="Times New Roman" panose="02020603050405020304" pitchFamily="18" charset="0"/>
                <a:cs typeface="Times New Roman" panose="02020603050405020304" pitchFamily="18" charset="0"/>
              </a:rPr>
              <a:t>και περιβαλλοντικών σχέσεων</a:t>
            </a:r>
            <a:br>
              <a:rPr lang="el-GR" dirty="0">
                <a:latin typeface="+mn-lt"/>
                <a:ea typeface="Times New Roman" panose="02020603050405020304" pitchFamily="18" charset="0"/>
                <a:cs typeface="Times New Roman" panose="02020603050405020304" pitchFamily="18" charset="0"/>
              </a:rPr>
            </a:br>
            <a:br>
              <a:rPr lang="el-GR" dirty="0">
                <a:latin typeface="+mn-lt"/>
                <a:ea typeface="Times New Roman" panose="02020603050405020304" pitchFamily="18" charset="0"/>
                <a:cs typeface="Times New Roman" panose="02020603050405020304" pitchFamily="18" charset="0"/>
              </a:rPr>
            </a:br>
            <a:br>
              <a:rPr lang="en-CY" dirty="0">
                <a:latin typeface="Calibri" panose="020F0502020204030204" pitchFamily="34" charset="0"/>
                <a:ea typeface="Calibri" panose="020F0502020204030204" pitchFamily="34" charset="0"/>
                <a:cs typeface="Times New Roman" panose="02020603050405020304" pitchFamily="18" charset="0"/>
              </a:rPr>
            </a:br>
            <a:endParaRPr lang="en-CY"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5" name="TextBox 4">
            <a:extLst>
              <a:ext uri="{FF2B5EF4-FFF2-40B4-BE49-F238E27FC236}">
                <a16:creationId xmlns:a16="http://schemas.microsoft.com/office/drawing/2014/main" id="{987297F5-C8A3-16B3-D5EB-04DD0EA92745}"/>
              </a:ext>
            </a:extLst>
          </p:cNvPr>
          <p:cNvSpPr txBox="1"/>
          <p:nvPr/>
        </p:nvSpPr>
        <p:spPr>
          <a:xfrm>
            <a:off x="4558553" y="4801379"/>
            <a:ext cx="5087471" cy="1754326"/>
          </a:xfrm>
          <a:prstGeom prst="rect">
            <a:avLst/>
          </a:prstGeom>
          <a:noFill/>
        </p:spPr>
        <p:txBody>
          <a:bodyPr wrap="square" rtlCol="0">
            <a:spAutoFit/>
          </a:bodyPr>
          <a:lstStyle/>
          <a:p>
            <a:r>
              <a:rPr lang="el-GR" err="1">
                <a:latin typeface="Times New Roman" panose="02020603050405020304" pitchFamily="18" charset="0"/>
                <a:ea typeface="Times New Roman" panose="02020603050405020304" pitchFamily="18" charset="0"/>
                <a:cs typeface="Times New Roman" panose="02020603050405020304" pitchFamily="18" charset="0"/>
              </a:rPr>
              <a:t>Δι</a:t>
            </a:r>
            <a:r>
              <a:rPr lang="en-US" err="1">
                <a:latin typeface="Times New Roman" panose="02020603050405020304" pitchFamily="18" charset="0"/>
                <a:ea typeface="Times New Roman" panose="02020603050405020304" pitchFamily="18" charset="0"/>
                <a:cs typeface="Times New Roman" panose="02020603050405020304" pitchFamily="18" charset="0"/>
              </a:rPr>
              <a:t>ά</a:t>
            </a:r>
            <a:r>
              <a:rPr lang="el-GR" err="1">
                <a:latin typeface="Times New Roman" panose="02020603050405020304" pitchFamily="18" charset="0"/>
                <a:ea typeface="Times New Roman" panose="02020603050405020304" pitchFamily="18" charset="0"/>
                <a:cs typeface="Times New Roman" panose="02020603050405020304" pitchFamily="18" charset="0"/>
              </a:rPr>
              <a:t>ρκεια</a:t>
            </a:r>
            <a:r>
              <a:rPr lang="en-US">
                <a:latin typeface="Times New Roman" panose="02020603050405020304" pitchFamily="18" charset="0"/>
                <a:ea typeface="Times New Roman" panose="02020603050405020304" pitchFamily="18" charset="0"/>
                <a:cs typeface="Times New Roman" panose="02020603050405020304" pitchFamily="18" charset="0"/>
              </a:rPr>
              <a:t>: </a:t>
            </a:r>
            <a:r>
              <a:rPr lang="el-GR">
                <a:latin typeface="Times New Roman" panose="02020603050405020304" pitchFamily="18" charset="0"/>
                <a:ea typeface="Times New Roman" panose="02020603050405020304" pitchFamily="18" charset="0"/>
                <a:cs typeface="Times New Roman" panose="02020603050405020304" pitchFamily="18" charset="0"/>
              </a:rPr>
              <a:t>3</a:t>
            </a:r>
            <a:r>
              <a:rPr lang="en-US">
                <a:latin typeface="Times New Roman" panose="02020603050405020304" pitchFamily="18" charset="0"/>
                <a:ea typeface="Times New Roman" panose="02020603050405020304" pitchFamily="18" charset="0"/>
                <a:cs typeface="Times New Roman" panose="02020603050405020304" pitchFamily="18" charset="0"/>
              </a:rPr>
              <a:t>-4 </a:t>
            </a:r>
            <a:r>
              <a:rPr lang="en-US" err="1">
                <a:latin typeface="Times New Roman" panose="02020603050405020304" pitchFamily="18" charset="0"/>
                <a:ea typeface="Times New Roman" panose="02020603050405020304" pitchFamily="18" charset="0"/>
                <a:cs typeface="Times New Roman" panose="02020603050405020304" pitchFamily="18" charset="0"/>
              </a:rPr>
              <a:t>ώ</a:t>
            </a:r>
            <a:r>
              <a:rPr lang="el-GR" err="1">
                <a:latin typeface="Times New Roman" panose="02020603050405020304" pitchFamily="18" charset="0"/>
                <a:ea typeface="Times New Roman" panose="02020603050405020304" pitchFamily="18" charset="0"/>
                <a:cs typeface="Times New Roman" panose="02020603050405020304" pitchFamily="18" charset="0"/>
              </a:rPr>
              <a:t>ρες</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p>
            <a:r>
              <a:rPr lang="el-GR">
                <a:latin typeface="Times New Roman" panose="02020603050405020304" pitchFamily="18" charset="0"/>
                <a:ea typeface="Times New Roman" panose="02020603050405020304" pitchFamily="18" charset="0"/>
                <a:cs typeface="Times New Roman" panose="02020603050405020304" pitchFamily="18" charset="0"/>
              </a:rPr>
              <a:t>Χώρος</a:t>
            </a:r>
            <a:r>
              <a:rPr lang="en-US">
                <a:latin typeface="Times New Roman" panose="02020603050405020304" pitchFamily="18" charset="0"/>
                <a:ea typeface="Times New Roman" panose="02020603050405020304" pitchFamily="18" charset="0"/>
                <a:cs typeface="Times New Roman" panose="02020603050405020304" pitchFamily="18" charset="0"/>
              </a:rPr>
              <a:t>:  </a:t>
            </a:r>
            <a:r>
              <a:rPr lang="el-GR">
                <a:latin typeface="Times New Roman" panose="02020603050405020304" pitchFamily="18" charset="0"/>
                <a:ea typeface="Times New Roman" panose="02020603050405020304" pitchFamily="18" charset="0"/>
                <a:cs typeface="Times New Roman" panose="02020603050405020304" pitchFamily="18" charset="0"/>
              </a:rPr>
              <a:t>Θ.Σ.Ε.Κ</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p>
            <a:r>
              <a:rPr lang="el-GR">
                <a:latin typeface="Times New Roman" panose="02020603050405020304" pitchFamily="18" charset="0"/>
                <a:ea typeface="Times New Roman" panose="02020603050405020304" pitchFamily="18" charset="0"/>
                <a:cs typeface="Times New Roman" panose="02020603050405020304" pitchFamily="18" charset="0"/>
              </a:rPr>
              <a:t>Ομάδα στόχος: 7 με 12 ετών,  συνοδευόμενα από έναν ενήλικα/κηδεμόνα</a:t>
            </a:r>
            <a:endParaRPr lang="en-CY">
              <a:latin typeface="Calibri" panose="020F0502020204030204" pitchFamily="34" charset="0"/>
              <a:ea typeface="Calibri" panose="020F0502020204030204" pitchFamily="34" charset="0"/>
              <a:cs typeface="Times New Roman" panose="02020603050405020304" pitchFamily="18" charset="0"/>
            </a:endParaRPr>
          </a:p>
          <a:p>
            <a:r>
              <a:rPr lang="el-GR">
                <a:latin typeface="Times New Roman" panose="02020603050405020304" pitchFamily="18" charset="0"/>
                <a:ea typeface="Times New Roman" panose="02020603050405020304" pitchFamily="18" charset="0"/>
                <a:cs typeface="Times New Roman" panose="02020603050405020304" pitchFamily="18" charset="0"/>
              </a:rPr>
              <a:t>Αριθμός συμμετεχόντων: 15</a:t>
            </a:r>
            <a:endParaRPr lang="en-CY">
              <a:latin typeface="Calibri" panose="020F0502020204030204" pitchFamily="34" charset="0"/>
              <a:ea typeface="Calibri" panose="020F0502020204030204" pitchFamily="34" charset="0"/>
              <a:cs typeface="Times New Roman" panose="02020603050405020304" pitchFamily="18" charset="0"/>
            </a:endParaRPr>
          </a:p>
          <a:p>
            <a:r>
              <a:rPr lang="el-GR">
                <a:latin typeface="Times New Roman" panose="02020603050405020304" pitchFamily="18" charset="0"/>
                <a:ea typeface="Times New Roman" panose="02020603050405020304" pitchFamily="18" charset="0"/>
                <a:cs typeface="Times New Roman" panose="02020603050405020304" pitchFamily="18" charset="0"/>
              </a:rPr>
              <a:t>Διδάσκουσα</a:t>
            </a:r>
            <a:r>
              <a:rPr lang="en-US">
                <a:latin typeface="Times New Roman" panose="02020603050405020304" pitchFamily="18" charset="0"/>
                <a:ea typeface="Times New Roman" panose="02020603050405020304" pitchFamily="18" charset="0"/>
                <a:cs typeface="Times New Roman" panose="02020603050405020304" pitchFamily="18" charset="0"/>
              </a:rPr>
              <a:t>/</a:t>
            </a:r>
            <a:r>
              <a:rPr lang="el-GR" err="1">
                <a:latin typeface="Times New Roman" panose="02020603050405020304" pitchFamily="18" charset="0"/>
                <a:ea typeface="Times New Roman" panose="02020603050405020304" pitchFamily="18" charset="0"/>
                <a:cs typeface="Times New Roman" panose="02020603050405020304" pitchFamily="18" charset="0"/>
              </a:rPr>
              <a:t>Εμψυχώτρια</a:t>
            </a:r>
            <a:r>
              <a:rPr lang="en-US">
                <a:latin typeface="Times New Roman" panose="02020603050405020304" pitchFamily="18" charset="0"/>
                <a:ea typeface="Times New Roman" panose="02020603050405020304" pitchFamily="18" charset="0"/>
                <a:cs typeface="Times New Roman" panose="02020603050405020304" pitchFamily="18" charset="0"/>
              </a:rPr>
              <a:t>: </a:t>
            </a:r>
            <a:r>
              <a:rPr lang="el-GR" err="1">
                <a:latin typeface="Times New Roman" panose="02020603050405020304" pitchFamily="18" charset="0"/>
                <a:ea typeface="Times New Roman" panose="02020603050405020304" pitchFamily="18" charset="0"/>
                <a:cs typeface="Times New Roman" panose="02020603050405020304" pitchFamily="18" charset="0"/>
              </a:rPr>
              <a:t>Δρ</a:t>
            </a:r>
            <a:r>
              <a:rPr lang="el-GR">
                <a:latin typeface="Times New Roman" panose="02020603050405020304" pitchFamily="18" charset="0"/>
                <a:ea typeface="Times New Roman" panose="02020603050405020304" pitchFamily="18" charset="0"/>
                <a:cs typeface="Times New Roman" panose="02020603050405020304" pitchFamily="18" charset="0"/>
              </a:rPr>
              <a:t> Τερέζα </a:t>
            </a:r>
            <a:r>
              <a:rPr lang="el-GR" err="1">
                <a:latin typeface="Times New Roman" panose="02020603050405020304" pitchFamily="18" charset="0"/>
                <a:ea typeface="Times New Roman" panose="02020603050405020304" pitchFamily="18" charset="0"/>
                <a:cs typeface="Times New Roman" panose="02020603050405020304" pitchFamily="18" charset="0"/>
              </a:rPr>
              <a:t>Μαρκίδου</a:t>
            </a:r>
            <a:endParaRPr lang="en-CY">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Graphical user interface, application&#10;&#10;Description automatically generated">
            <a:extLst>
              <a:ext uri="{FF2B5EF4-FFF2-40B4-BE49-F238E27FC236}">
                <a16:creationId xmlns:a16="http://schemas.microsoft.com/office/drawing/2014/main" id="{CE80E610-D518-4821-97B2-295CB8A0EAE9}"/>
              </a:ext>
            </a:extLst>
          </p:cNvPr>
          <p:cNvPicPr>
            <a:picLocks noChangeAspect="1"/>
          </p:cNvPicPr>
          <p:nvPr/>
        </p:nvPicPr>
        <p:blipFill rotWithShape="1">
          <a:blip r:embed="rId3">
            <a:alphaModFix/>
          </a:blip>
          <a:srcRect l="10955" t="33969" r="36054" b="4056"/>
          <a:stretch/>
        </p:blipFill>
        <p:spPr>
          <a:xfrm>
            <a:off x="289294" y="3819990"/>
            <a:ext cx="3826403" cy="2730464"/>
          </a:xfrm>
          <a:prstGeom prst="rect">
            <a:avLst/>
          </a:prstGeom>
          <a:effectLst>
            <a:softEdge rad="0"/>
          </a:effectLst>
        </p:spPr>
      </p:pic>
      <p:sp>
        <p:nvSpPr>
          <p:cNvPr id="13" name="TextBox 12">
            <a:extLst>
              <a:ext uri="{FF2B5EF4-FFF2-40B4-BE49-F238E27FC236}">
                <a16:creationId xmlns:a16="http://schemas.microsoft.com/office/drawing/2014/main" id="{8E074422-0709-CD48-3B50-3E41DDE73E2B}"/>
              </a:ext>
            </a:extLst>
          </p:cNvPr>
          <p:cNvSpPr txBox="1"/>
          <p:nvPr/>
        </p:nvSpPr>
        <p:spPr>
          <a:xfrm>
            <a:off x="289294" y="2444751"/>
            <a:ext cx="8513837" cy="1323439"/>
          </a:xfrm>
          <a:prstGeom prst="rect">
            <a:avLst/>
          </a:prstGeom>
          <a:solidFill>
            <a:schemeClr val="accent6">
              <a:lumMod val="20000"/>
              <a:lumOff val="80000"/>
            </a:schemeClr>
          </a:solidFill>
        </p:spPr>
        <p:txBody>
          <a:bodyPr wrap="square" rtlCol="0">
            <a:spAutoFit/>
          </a:bodyPr>
          <a:lstStyle/>
          <a:p>
            <a:pPr algn="just"/>
            <a:r>
              <a:rPr lang="el-GR" sz="2000" dirty="0" err="1"/>
              <a:t>Στ</a:t>
            </a:r>
            <a:r>
              <a:rPr lang="en-CY" sz="2000" dirty="0"/>
              <a:t>ό</a:t>
            </a:r>
            <a:r>
              <a:rPr lang="el-GR" sz="2000" dirty="0" err="1"/>
              <a:t>χος</a:t>
            </a:r>
            <a:r>
              <a:rPr lang="en-US" sz="2000" dirty="0"/>
              <a:t>: </a:t>
            </a:r>
            <a:r>
              <a:rPr lang="el-GR" sz="2000" dirty="0"/>
              <a:t>Να γνωρίσουν οι μαθητές την </a:t>
            </a:r>
            <a:r>
              <a:rPr lang="el-GR" sz="2000" dirty="0" err="1"/>
              <a:t>αθηενίτικη</a:t>
            </a:r>
            <a:r>
              <a:rPr lang="el-GR" sz="2000" dirty="0"/>
              <a:t> δαντέλα</a:t>
            </a:r>
            <a:r>
              <a:rPr lang="en-US" sz="2000" dirty="0"/>
              <a:t> </a:t>
            </a:r>
            <a:r>
              <a:rPr lang="el-GR" sz="2000" dirty="0"/>
              <a:t>και να κατασκευάσουν σχετικές χειροτεχνίες με υλικά από τη φύση, με σκοπό να τις αποστείλουν στους ενοίκους της </a:t>
            </a:r>
            <a:r>
              <a:rPr lang="el-GR" sz="2000" dirty="0" err="1"/>
              <a:t>Κλεανθείου</a:t>
            </a:r>
            <a:r>
              <a:rPr lang="el-GR" sz="2000" dirty="0"/>
              <a:t> Στέγης Ηλικιωμένων στην </a:t>
            </a:r>
            <a:r>
              <a:rPr lang="el-GR" sz="2000" dirty="0" err="1"/>
              <a:t>Αθηένου</a:t>
            </a:r>
            <a:r>
              <a:rPr lang="el-GR" sz="2000" dirty="0"/>
              <a:t>.   </a:t>
            </a:r>
            <a:endParaRPr lang="en-CY" dirty="0"/>
          </a:p>
        </p:txBody>
      </p:sp>
    </p:spTree>
    <p:extLst>
      <p:ext uri="{BB962C8B-B14F-4D97-AF65-F5344CB8AC3E}">
        <p14:creationId xmlns:p14="http://schemas.microsoft.com/office/powerpoint/2010/main" val="2148768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5" name="TextBox 4">
            <a:extLst>
              <a:ext uri="{FF2B5EF4-FFF2-40B4-BE49-F238E27FC236}">
                <a16:creationId xmlns:a16="http://schemas.microsoft.com/office/drawing/2014/main" id="{987297F5-C8A3-16B3-D5EB-04DD0EA92745}"/>
              </a:ext>
            </a:extLst>
          </p:cNvPr>
          <p:cNvSpPr txBox="1"/>
          <p:nvPr/>
        </p:nvSpPr>
        <p:spPr>
          <a:xfrm>
            <a:off x="401563" y="5379619"/>
            <a:ext cx="7095066" cy="369332"/>
          </a:xfrm>
          <a:prstGeom prst="rect">
            <a:avLst/>
          </a:prstGeom>
          <a:noFill/>
        </p:spPr>
        <p:txBody>
          <a:bodyPr wrap="square" rtlCol="0">
            <a:spAutoFit/>
          </a:bodyPr>
          <a:lstStyle/>
          <a:p>
            <a:r>
              <a:rPr lang="el-GR">
                <a:latin typeface="Times New Roman" panose="02020603050405020304" pitchFamily="18" charset="0"/>
                <a:ea typeface="Times New Roman" panose="02020603050405020304" pitchFamily="18" charset="0"/>
                <a:cs typeface="Times New Roman" panose="02020603050405020304" pitchFamily="18" charset="0"/>
              </a:rPr>
              <a:t> </a:t>
            </a:r>
            <a:endParaRPr lang="en-CY">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77D2F39-AE94-A19B-E2E4-AE25A3D43343}"/>
              </a:ext>
            </a:extLst>
          </p:cNvPr>
          <p:cNvSpPr/>
          <p:nvPr/>
        </p:nvSpPr>
        <p:spPr>
          <a:xfrm>
            <a:off x="127445" y="135467"/>
            <a:ext cx="8903298" cy="7140416"/>
          </a:xfrm>
          <a:prstGeom prst="rect">
            <a:avLst/>
          </a:prstGeom>
        </p:spPr>
        <p:txBody>
          <a:bodyPr wrap="square">
            <a:spAutoFit/>
          </a:bodyPr>
          <a:lstStyle/>
          <a:p>
            <a:pPr algn="just"/>
            <a:r>
              <a:rPr lang="el-GR" sz="2000" dirty="0">
                <a:ea typeface="Times New Roman" panose="02020603050405020304" pitchFamily="18" charset="0"/>
                <a:cs typeface="Times New Roman" panose="02020603050405020304" pitchFamily="18" charset="0"/>
              </a:rPr>
              <a:t>Στόχος του εικαστικού εργαστηρίου είναι η ανάπτυξη των </a:t>
            </a:r>
            <a:r>
              <a:rPr lang="el-GR" sz="2000" dirty="0" err="1">
                <a:ea typeface="Times New Roman" panose="02020603050405020304" pitchFamily="18" charset="0"/>
                <a:cs typeface="Times New Roman" panose="02020603050405020304" pitchFamily="18" charset="0"/>
              </a:rPr>
              <a:t>διαγενεακών</a:t>
            </a:r>
            <a:r>
              <a:rPr lang="el-GR" sz="2000" dirty="0">
                <a:ea typeface="Times New Roman" panose="02020603050405020304" pitchFamily="18" charset="0"/>
                <a:cs typeface="Times New Roman" panose="02020603050405020304" pitchFamily="18" charset="0"/>
              </a:rPr>
              <a:t> σχέσεων μέσα από δύο εικαστικές πρακτικές που αφορούν τόσο την περιβαλλοντική βιωσιμότητα όσο και την προώθηση της πολιτισμικής κληρονομιάς της </a:t>
            </a:r>
            <a:r>
              <a:rPr lang="el-GR" sz="2000" dirty="0" err="1">
                <a:ea typeface="Times New Roman" panose="02020603050405020304" pitchFamily="18" charset="0"/>
                <a:cs typeface="Times New Roman" panose="02020603050405020304" pitchFamily="18" charset="0"/>
              </a:rPr>
              <a:t>Αθηένου</a:t>
            </a:r>
            <a:r>
              <a:rPr lang="el-GR" sz="2000" dirty="0">
                <a:ea typeface="Times New Roman" panose="02020603050405020304" pitchFamily="18" charset="0"/>
                <a:cs typeface="Times New Roman" panose="02020603050405020304" pitchFamily="18" charset="0"/>
              </a:rPr>
              <a:t>, στην οποία βρίσκεται και η </a:t>
            </a:r>
            <a:r>
              <a:rPr lang="el-GR" sz="2000" dirty="0" err="1">
                <a:ea typeface="Times New Roman" panose="02020603050405020304" pitchFamily="18" charset="0"/>
                <a:cs typeface="Times New Roman" panose="02020603050405020304" pitchFamily="18" charset="0"/>
              </a:rPr>
              <a:t>Κλεάνθειος</a:t>
            </a:r>
            <a:r>
              <a:rPr lang="el-GR" sz="2000" dirty="0">
                <a:ea typeface="Times New Roman" panose="02020603050405020304" pitchFamily="18" charset="0"/>
                <a:cs typeface="Times New Roman" panose="02020603050405020304" pitchFamily="18" charset="0"/>
              </a:rPr>
              <a:t> Κοινοτική Στέγη Ηλικιωμένων. </a:t>
            </a:r>
          </a:p>
          <a:p>
            <a:pPr algn="just"/>
            <a:endParaRPr lang="el-GR" sz="2000" dirty="0">
              <a:ea typeface="Times New Roman" panose="02020603050405020304" pitchFamily="18" charset="0"/>
              <a:cs typeface="Times New Roman" panose="02020603050405020304" pitchFamily="18" charset="0"/>
            </a:endParaRPr>
          </a:p>
          <a:p>
            <a:pPr algn="just"/>
            <a:r>
              <a:rPr lang="el-GR" sz="2000" dirty="0">
                <a:ea typeface="Times New Roman" panose="02020603050405020304" pitchFamily="18" charset="0"/>
                <a:cs typeface="Times New Roman" panose="02020603050405020304" pitchFamily="18" charset="0"/>
              </a:rPr>
              <a:t>Τα παιδιά που θα συμμετάσχουν θα έχουν την ευκαιρία να μάθουν και να εμπνευστούν από τη δαντέλα «</a:t>
            </a:r>
            <a:r>
              <a:rPr lang="el-GR" sz="2000" dirty="0" err="1">
                <a:ea typeface="Times New Roman" panose="02020603050405020304" pitchFamily="18" charset="0"/>
                <a:cs typeface="Times New Roman" panose="02020603050405020304" pitchFamily="18" charset="0"/>
              </a:rPr>
              <a:t>βενίς</a:t>
            </a:r>
            <a:r>
              <a:rPr lang="el-GR" sz="2000" dirty="0">
                <a:ea typeface="Times New Roman" panose="02020603050405020304" pitchFamily="18" charset="0"/>
                <a:cs typeface="Times New Roman" panose="02020603050405020304" pitchFamily="18" charset="0"/>
              </a:rPr>
              <a:t>» ή «</a:t>
            </a:r>
            <a:r>
              <a:rPr lang="el-GR" sz="2000" dirty="0" err="1">
                <a:ea typeface="Times New Roman" panose="02020603050405020304" pitchFamily="18" charset="0"/>
                <a:cs typeface="Times New Roman" panose="02020603050405020304" pitchFamily="18" charset="0"/>
              </a:rPr>
              <a:t>πιττωτή</a:t>
            </a:r>
            <a:r>
              <a:rPr lang="el-GR" sz="2000" dirty="0">
                <a:ea typeface="Times New Roman" panose="02020603050405020304" pitchFamily="18" charset="0"/>
                <a:cs typeface="Times New Roman" panose="02020603050405020304" pitchFamily="18" charset="0"/>
              </a:rPr>
              <a:t>» και την </a:t>
            </a:r>
            <a:r>
              <a:rPr lang="el-GR" sz="2000" dirty="0" err="1">
                <a:ea typeface="Times New Roman" panose="02020603050405020304" pitchFamily="18" charset="0"/>
                <a:cs typeface="Times New Roman" panose="02020603050405020304" pitchFamily="18" charset="0"/>
              </a:rPr>
              <a:t>αθηενίτικη</a:t>
            </a:r>
            <a:r>
              <a:rPr lang="el-GR" sz="2000" dirty="0">
                <a:ea typeface="Times New Roman" panose="02020603050405020304" pitchFamily="18" charset="0"/>
                <a:cs typeface="Times New Roman" panose="02020603050405020304" pitchFamily="18" charset="0"/>
              </a:rPr>
              <a:t> </a:t>
            </a:r>
            <a:r>
              <a:rPr lang="el-GR" sz="2000" dirty="0" err="1">
                <a:ea typeface="Times New Roman" panose="02020603050405020304" pitchFamily="18" charset="0"/>
                <a:cs typeface="Times New Roman" panose="02020603050405020304" pitchFamily="18" charset="0"/>
              </a:rPr>
              <a:t>ολόπλουμη</a:t>
            </a:r>
            <a:r>
              <a:rPr lang="el-GR" sz="2000" dirty="0">
                <a:ea typeface="Times New Roman" panose="02020603050405020304" pitchFamily="18" charset="0"/>
                <a:cs typeface="Times New Roman" panose="02020603050405020304" pitchFamily="18" charset="0"/>
              </a:rPr>
              <a:t> δαντέλα. </a:t>
            </a:r>
          </a:p>
          <a:p>
            <a:pPr algn="just"/>
            <a:endParaRPr lang="el-GR" sz="2000" dirty="0">
              <a:ea typeface="Times New Roman" panose="02020603050405020304" pitchFamily="18" charset="0"/>
              <a:cs typeface="Times New Roman" panose="02020603050405020304" pitchFamily="18" charset="0"/>
            </a:endParaRPr>
          </a:p>
          <a:p>
            <a:pPr algn="just"/>
            <a:r>
              <a:rPr lang="el-GR" sz="2000" dirty="0">
                <a:ea typeface="Times New Roman" panose="02020603050405020304" pitchFamily="18" charset="0"/>
                <a:cs typeface="Times New Roman" panose="02020603050405020304" pitchFamily="18" charset="0"/>
              </a:rPr>
              <a:t>Αφού μελετήσουν τα χαρακτηριστικά της </a:t>
            </a:r>
            <a:r>
              <a:rPr lang="el-GR" sz="2000" dirty="0" err="1">
                <a:ea typeface="Times New Roman" panose="02020603050405020304" pitchFamily="18" charset="0"/>
                <a:cs typeface="Times New Roman" panose="02020603050405020304" pitchFamily="18" charset="0"/>
              </a:rPr>
              <a:t>αθηενίτικης</a:t>
            </a:r>
            <a:r>
              <a:rPr lang="el-GR" sz="2000" dirty="0">
                <a:ea typeface="Times New Roman" panose="02020603050405020304" pitchFamily="18" charset="0"/>
                <a:cs typeface="Times New Roman" panose="02020603050405020304" pitchFamily="18" charset="0"/>
              </a:rPr>
              <a:t> δαντέλας μέσα από πηγές, τα παιδιά θα κληθούν να μαζέψουν τα ίδια στοιχεία από τη φύση και θα δημιουργήσουν τα δικά τους μοτίβα, τα οποία αργότερα θα μετατρέψουν σε χαρακτικά ή/ και μονοτυπίες σε πολυστερίνη ή λινόλεουμ. </a:t>
            </a:r>
          </a:p>
          <a:p>
            <a:pPr algn="just"/>
            <a:endParaRPr lang="el-GR" sz="2000" dirty="0">
              <a:ea typeface="Times New Roman" panose="02020603050405020304" pitchFamily="18" charset="0"/>
              <a:cs typeface="Times New Roman" panose="02020603050405020304" pitchFamily="18" charset="0"/>
            </a:endParaRPr>
          </a:p>
          <a:p>
            <a:pPr algn="just"/>
            <a:r>
              <a:rPr lang="el-GR" sz="2000" dirty="0">
                <a:ea typeface="Times New Roman" panose="02020603050405020304" pitchFamily="18" charset="0"/>
                <a:cs typeface="Times New Roman" panose="02020603050405020304" pitchFamily="18" charset="0"/>
              </a:rPr>
              <a:t>Τα χαρακτικά θα τυπωθούν σε υφασμάτινες τσάντες, ξύλινη επιφάνεια (η οποία μπορεί αργότερα να μετατραπεί σε τραπέζι για να κάθονται οι ηλικιωμένοι) καθώς και γλάστρες με φυτά τα οποία θα δοθούν στην </a:t>
            </a:r>
            <a:r>
              <a:rPr lang="el-GR" sz="2000" dirty="0" err="1">
                <a:ea typeface="Times New Roman" panose="02020603050405020304" pitchFamily="18" charset="0"/>
                <a:cs typeface="Times New Roman" panose="02020603050405020304" pitchFamily="18" charset="0"/>
              </a:rPr>
              <a:t>Κλεάνθειο</a:t>
            </a:r>
            <a:r>
              <a:rPr lang="el-GR" sz="2000" dirty="0">
                <a:ea typeface="Times New Roman" panose="02020603050405020304" pitchFamily="18" charset="0"/>
                <a:cs typeface="Times New Roman" panose="02020603050405020304" pitchFamily="18" charset="0"/>
              </a:rPr>
              <a:t> Στέγη Ηλικιωμένων ως δώρα από τα παιδιά, για να τα διατηρήσουν και να τα προσέχουν. </a:t>
            </a:r>
          </a:p>
          <a:p>
            <a:pPr algn="just"/>
            <a:endParaRPr lang="en-CY" sz="2000" dirty="0">
              <a:ea typeface="Calibri" panose="020F0502020204030204" pitchFamily="34" charset="0"/>
              <a:cs typeface="Times New Roman" panose="02020603050405020304" pitchFamily="18" charset="0"/>
            </a:endParaRPr>
          </a:p>
          <a:p>
            <a:pPr algn="just"/>
            <a:r>
              <a:rPr lang="el-GR" sz="2000" dirty="0">
                <a:ea typeface="Times New Roman" panose="02020603050405020304" pitchFamily="18" charset="0"/>
                <a:cs typeface="Times New Roman" panose="02020603050405020304" pitchFamily="18" charset="0"/>
              </a:rPr>
              <a:t> Θα ακολουθήσει διαδικτυακή συνάντηση, όπου τα παιδιά θα συναντήσουν τους παππούδες και γιαγιάδες που πήραν τα δώρα, με στόχο τη </a:t>
            </a:r>
            <a:r>
              <a:rPr lang="el-GR" sz="2000" dirty="0" err="1">
                <a:ea typeface="Times New Roman" panose="02020603050405020304" pitchFamily="18" charset="0"/>
                <a:cs typeface="Times New Roman" panose="02020603050405020304" pitchFamily="18" charset="0"/>
              </a:rPr>
              <a:t>διάδραση</a:t>
            </a:r>
            <a:r>
              <a:rPr lang="el-GR" sz="2000" dirty="0">
                <a:ea typeface="Times New Roman" panose="02020603050405020304" pitchFamily="18" charset="0"/>
                <a:cs typeface="Times New Roman" panose="02020603050405020304" pitchFamily="18" charset="0"/>
              </a:rPr>
              <a:t> και τον διάλογο.</a:t>
            </a:r>
            <a:endParaRPr lang="en-CY" sz="2000" dirty="0">
              <a:ea typeface="Calibri" panose="020F0502020204030204" pitchFamily="34" charset="0"/>
              <a:cs typeface="Times New Roman" panose="02020603050405020304" pitchFamily="18" charset="0"/>
            </a:endParaRPr>
          </a:p>
          <a:p>
            <a:pPr algn="just"/>
            <a:endParaRPr lang="en-CY"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6556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4184542" y="486184"/>
            <a:ext cx="7363990" cy="1325563"/>
          </a:xfrm>
        </p:spPr>
        <p:txBody>
          <a:bodyPr vert="horz" lIns="91440" tIns="45720" rIns="91440" bIns="45720" rtlCol="0" anchor="ctr">
            <a:normAutofit/>
          </a:bodyPr>
          <a:lstStyle/>
          <a:p>
            <a:r>
              <a:rPr lang="en-US" b="1" kern="1200">
                <a:solidFill>
                  <a:schemeClr val="tx1"/>
                </a:solidFill>
                <a:latin typeface="+mj-lt"/>
                <a:ea typeface="+mj-ea"/>
                <a:cs typeface="+mj-cs"/>
              </a:rPr>
              <a:t>Βιογραφικό σημείωμα συντονίστριας/εμψυχώτριας</a:t>
            </a:r>
          </a:p>
        </p:txBody>
      </p:sp>
      <p:pic>
        <p:nvPicPr>
          <p:cNvPr id="4" name="Picture 3" descr="A person taking a selfie&#10;&#10;Description automatically generated">
            <a:extLst>
              <a:ext uri="{FF2B5EF4-FFF2-40B4-BE49-F238E27FC236}">
                <a16:creationId xmlns:a16="http://schemas.microsoft.com/office/drawing/2014/main" id="{7FFFE924-4174-D3B8-E981-84F91CEAA2A3}"/>
              </a:ext>
            </a:extLst>
          </p:cNvPr>
          <p:cNvPicPr>
            <a:picLocks noChangeAspect="1"/>
          </p:cNvPicPr>
          <p:nvPr/>
        </p:nvPicPr>
        <p:blipFill rotWithShape="1">
          <a:blip r:embed="rId2"/>
          <a:srcRect r="3"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3"/>
          <a:srcRect t="4209" r="5" b="1296"/>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5" name="Rectangle 4">
            <a:extLst>
              <a:ext uri="{FF2B5EF4-FFF2-40B4-BE49-F238E27FC236}">
                <a16:creationId xmlns:a16="http://schemas.microsoft.com/office/drawing/2014/main" id="{A3155FB0-EA16-ABD8-117B-C3D82EDE14A1}"/>
              </a:ext>
            </a:extLst>
          </p:cNvPr>
          <p:cNvSpPr/>
          <p:nvPr/>
        </p:nvSpPr>
        <p:spPr>
          <a:xfrm>
            <a:off x="3700244" y="1946682"/>
            <a:ext cx="8305489" cy="4911317"/>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r>
              <a:rPr lang="en-US" sz="1900" dirty="0"/>
              <a:t>BA </a:t>
            </a:r>
            <a:r>
              <a:rPr lang="en-US" sz="1900" dirty="0" err="1"/>
              <a:t>στ</a:t>
            </a:r>
            <a:r>
              <a:rPr lang="en-US" sz="1900" dirty="0"/>
              <a:t>α </a:t>
            </a:r>
            <a:r>
              <a:rPr lang="en-US" sz="1900" dirty="0" err="1"/>
              <a:t>Π</a:t>
            </a:r>
            <a:r>
              <a:rPr lang="en-US" sz="1900" dirty="0"/>
              <a:t>α</a:t>
            </a:r>
            <a:r>
              <a:rPr lang="en-US" sz="1900" dirty="0" err="1"/>
              <a:t>ιδ</a:t>
            </a:r>
            <a:r>
              <a:rPr lang="en-US" sz="1900" dirty="0"/>
              <a:t>α</a:t>
            </a:r>
            <a:r>
              <a:rPr lang="en-US" sz="1900" dirty="0" err="1"/>
              <a:t>γωγικά</a:t>
            </a:r>
            <a:r>
              <a:rPr lang="en-US" sz="1900" dirty="0"/>
              <a:t>, </a:t>
            </a:r>
            <a:r>
              <a:rPr lang="en-US" sz="1900" dirty="0" err="1"/>
              <a:t>Π</a:t>
            </a:r>
            <a:r>
              <a:rPr lang="en-US" sz="1900" dirty="0"/>
              <a:t>α</a:t>
            </a:r>
            <a:r>
              <a:rPr lang="en-US" sz="1900" dirty="0" err="1"/>
              <a:t>νε</a:t>
            </a:r>
            <a:r>
              <a:rPr lang="en-US" sz="1900" dirty="0"/>
              <a:t>π</a:t>
            </a:r>
            <a:r>
              <a:rPr lang="en-US" sz="1900" dirty="0" err="1"/>
              <a:t>ιστήμιο</a:t>
            </a:r>
            <a:r>
              <a:rPr lang="en-US" sz="1900" dirty="0"/>
              <a:t> </a:t>
            </a:r>
            <a:r>
              <a:rPr lang="en-US" sz="1900" dirty="0" err="1"/>
              <a:t>Κύ</a:t>
            </a:r>
            <a:r>
              <a:rPr lang="en-US" sz="1900" dirty="0"/>
              <a:t>π</a:t>
            </a:r>
            <a:r>
              <a:rPr lang="en-US" sz="1900" dirty="0" err="1"/>
              <a:t>ρου</a:t>
            </a:r>
            <a:r>
              <a:rPr lang="en-US" sz="1900" dirty="0"/>
              <a:t> </a:t>
            </a:r>
          </a:p>
          <a:p>
            <a:pPr indent="-228600" algn="just">
              <a:lnSpc>
                <a:spcPct val="90000"/>
              </a:lnSpc>
              <a:spcAft>
                <a:spcPts val="600"/>
              </a:spcAft>
              <a:buFont typeface="Arial" panose="020B0604020202020204" pitchFamily="34" charset="0"/>
              <a:buChar char="•"/>
            </a:pPr>
            <a:r>
              <a:rPr lang="en-US" sz="1900" dirty="0"/>
              <a:t>PhD </a:t>
            </a:r>
            <a:r>
              <a:rPr lang="en-US" sz="1900" dirty="0" err="1"/>
              <a:t>στις</a:t>
            </a:r>
            <a:r>
              <a:rPr lang="en-US" sz="1900" dirty="0"/>
              <a:t> </a:t>
            </a:r>
            <a:r>
              <a:rPr lang="en-US" sz="1900" dirty="0" err="1"/>
              <a:t>Εικ</a:t>
            </a:r>
            <a:r>
              <a:rPr lang="en-US" sz="1900" dirty="0"/>
              <a:t>α</a:t>
            </a:r>
            <a:r>
              <a:rPr lang="en-US" sz="1900" dirty="0" err="1"/>
              <a:t>στικές</a:t>
            </a:r>
            <a:r>
              <a:rPr lang="en-US" sz="1900" dirty="0"/>
              <a:t> </a:t>
            </a:r>
            <a:r>
              <a:rPr lang="en-US" sz="1900" dirty="0" err="1"/>
              <a:t>Τέχνες</a:t>
            </a:r>
            <a:r>
              <a:rPr lang="en-US" sz="1900" dirty="0"/>
              <a:t> </a:t>
            </a:r>
            <a:r>
              <a:rPr lang="en-US" sz="1900" dirty="0" err="1"/>
              <a:t>στην</a:t>
            </a:r>
            <a:r>
              <a:rPr lang="en-US" sz="1900" dirty="0"/>
              <a:t> </a:t>
            </a:r>
            <a:r>
              <a:rPr lang="en-US" sz="1900" dirty="0" err="1"/>
              <a:t>Εκ</a:t>
            </a:r>
            <a:r>
              <a:rPr lang="en-US" sz="1900" dirty="0"/>
              <a:t>πα</a:t>
            </a:r>
            <a:r>
              <a:rPr lang="en-US" sz="1900" dirty="0" err="1"/>
              <a:t>ίδευση</a:t>
            </a:r>
            <a:r>
              <a:rPr lang="en-US" sz="1900" dirty="0"/>
              <a:t>, UCL Institute of Education), </a:t>
            </a:r>
            <a:r>
              <a:rPr lang="en-US" sz="1900" dirty="0" err="1"/>
              <a:t>Ηνωμένο</a:t>
            </a:r>
            <a:r>
              <a:rPr lang="en-US" sz="1900" dirty="0"/>
              <a:t> </a:t>
            </a:r>
            <a:r>
              <a:rPr lang="en-US" sz="1900" dirty="0" err="1"/>
              <a:t>Β</a:t>
            </a:r>
            <a:r>
              <a:rPr lang="en-US" sz="1900" dirty="0"/>
              <a:t>α</a:t>
            </a:r>
            <a:r>
              <a:rPr lang="en-US" sz="1900" dirty="0" err="1"/>
              <a:t>σίλειο</a:t>
            </a:r>
            <a:r>
              <a:rPr lang="en-US" sz="1900" dirty="0"/>
              <a:t>. </a:t>
            </a:r>
          </a:p>
          <a:p>
            <a:pPr indent="-228600" algn="just">
              <a:lnSpc>
                <a:spcPct val="90000"/>
              </a:lnSpc>
              <a:spcAft>
                <a:spcPts val="600"/>
              </a:spcAft>
              <a:buFont typeface="Arial" panose="020B0604020202020204" pitchFamily="34" charset="0"/>
              <a:buChar char="•"/>
            </a:pPr>
            <a:r>
              <a:rPr lang="en-US" sz="1900" dirty="0"/>
              <a:t>2012- πα</a:t>
            </a:r>
            <a:r>
              <a:rPr lang="en-US" sz="1900" dirty="0" err="1"/>
              <a:t>ρόν</a:t>
            </a:r>
            <a:r>
              <a:rPr lang="en-US" sz="1900" dirty="0"/>
              <a:t>: </a:t>
            </a:r>
            <a:r>
              <a:rPr lang="en-US" sz="1900" dirty="0" err="1"/>
              <a:t>Eκ</a:t>
            </a:r>
            <a:r>
              <a:rPr lang="en-US" sz="1900" dirty="0"/>
              <a:t>πα</a:t>
            </a:r>
            <a:r>
              <a:rPr lang="en-US" sz="1900" dirty="0" err="1"/>
              <a:t>ιδευτικός</a:t>
            </a:r>
            <a:r>
              <a:rPr lang="en-US" sz="1900" dirty="0"/>
              <a:t> </a:t>
            </a:r>
            <a:r>
              <a:rPr lang="en-US" sz="1900" dirty="0" err="1"/>
              <a:t>κ</a:t>
            </a:r>
            <a:r>
              <a:rPr lang="en-US" sz="1900" dirty="0"/>
              <a:t>α</a:t>
            </a:r>
            <a:r>
              <a:rPr lang="en-US" sz="1900" dirty="0" err="1"/>
              <a:t>ι</a:t>
            </a:r>
            <a:r>
              <a:rPr lang="en-US" sz="1900" dirty="0"/>
              <a:t> </a:t>
            </a:r>
            <a:r>
              <a:rPr lang="en-US" sz="1900" dirty="0" err="1"/>
              <a:t>ειδική</a:t>
            </a:r>
            <a:r>
              <a:rPr lang="en-US" sz="1900" dirty="0"/>
              <a:t> πα</a:t>
            </a:r>
            <a:r>
              <a:rPr lang="en-US" sz="1900" dirty="0" err="1"/>
              <a:t>ιδ</a:t>
            </a:r>
            <a:r>
              <a:rPr lang="en-US" sz="1900" dirty="0"/>
              <a:t>α</a:t>
            </a:r>
            <a:r>
              <a:rPr lang="en-US" sz="1900" dirty="0" err="1"/>
              <a:t>γωγός</a:t>
            </a:r>
            <a:r>
              <a:rPr lang="en-US" sz="1900" dirty="0"/>
              <a:t> </a:t>
            </a:r>
            <a:r>
              <a:rPr lang="en-US" sz="1900" dirty="0" err="1"/>
              <a:t>Εικ</a:t>
            </a:r>
            <a:r>
              <a:rPr lang="en-US" sz="1900" dirty="0"/>
              <a:t>α</a:t>
            </a:r>
            <a:r>
              <a:rPr lang="en-US" sz="1900" dirty="0" err="1"/>
              <a:t>στικών</a:t>
            </a:r>
            <a:r>
              <a:rPr lang="en-US" sz="1900" dirty="0"/>
              <a:t> </a:t>
            </a:r>
            <a:r>
              <a:rPr lang="en-US" sz="1900" dirty="0" err="1"/>
              <a:t>Τεχνών</a:t>
            </a:r>
            <a:r>
              <a:rPr lang="en-US" sz="1900" dirty="0"/>
              <a:t> </a:t>
            </a:r>
            <a:r>
              <a:rPr lang="en-US" sz="1900" dirty="0" err="1"/>
              <a:t>σε</a:t>
            </a:r>
            <a:r>
              <a:rPr lang="en-US" sz="1900" dirty="0"/>
              <a:t> </a:t>
            </a:r>
            <a:r>
              <a:rPr lang="en-US" sz="1900" dirty="0" err="1"/>
              <a:t>δημόσι</a:t>
            </a:r>
            <a:r>
              <a:rPr lang="en-US" sz="1900" dirty="0"/>
              <a:t>α </a:t>
            </a:r>
            <a:r>
              <a:rPr lang="en-US" sz="1900" dirty="0" err="1"/>
              <a:t>σχολεί</a:t>
            </a:r>
            <a:r>
              <a:rPr lang="en-US" sz="1900" dirty="0"/>
              <a:t>α </a:t>
            </a:r>
            <a:r>
              <a:rPr lang="en-US" sz="1900" dirty="0" err="1"/>
              <a:t>της</a:t>
            </a:r>
            <a:r>
              <a:rPr lang="en-US" sz="1900" dirty="0"/>
              <a:t> </a:t>
            </a:r>
            <a:r>
              <a:rPr lang="en-US" sz="1900" dirty="0" err="1"/>
              <a:t>Κύ</a:t>
            </a:r>
            <a:r>
              <a:rPr lang="en-US" sz="1900" dirty="0"/>
              <a:t>π</a:t>
            </a:r>
            <a:r>
              <a:rPr lang="en-US" sz="1900" dirty="0" err="1"/>
              <a:t>ρου</a:t>
            </a:r>
            <a:r>
              <a:rPr lang="en-US" sz="1900" dirty="0"/>
              <a:t>. </a:t>
            </a:r>
          </a:p>
          <a:p>
            <a:pPr indent="-228600" algn="just">
              <a:lnSpc>
                <a:spcPct val="90000"/>
              </a:lnSpc>
              <a:spcAft>
                <a:spcPts val="600"/>
              </a:spcAft>
              <a:buFont typeface="Arial" panose="020B0604020202020204" pitchFamily="34" charset="0"/>
              <a:buChar char="•"/>
            </a:pPr>
            <a:r>
              <a:rPr lang="en-US" sz="1900" dirty="0" err="1"/>
              <a:t>Ε</a:t>
            </a:r>
            <a:r>
              <a:rPr lang="en-US" sz="1900" dirty="0"/>
              <a:t>π</a:t>
            </a:r>
            <a:r>
              <a:rPr lang="en-US" sz="1900" dirty="0" err="1"/>
              <a:t>ιστημονική</a:t>
            </a:r>
            <a:r>
              <a:rPr lang="en-US" sz="1900" dirty="0"/>
              <a:t> </a:t>
            </a:r>
            <a:r>
              <a:rPr lang="en-US" sz="1900" dirty="0" err="1"/>
              <a:t>Συνεργάτις</a:t>
            </a:r>
            <a:r>
              <a:rPr lang="en-US" sz="1900" dirty="0"/>
              <a:t> </a:t>
            </a:r>
            <a:r>
              <a:rPr lang="en-US" sz="1900" dirty="0" err="1"/>
              <a:t>στο</a:t>
            </a:r>
            <a:r>
              <a:rPr lang="en-US" sz="1900" dirty="0"/>
              <a:t> </a:t>
            </a:r>
            <a:r>
              <a:rPr lang="en-US" sz="1900" dirty="0" err="1"/>
              <a:t>Τμήμ</a:t>
            </a:r>
            <a:r>
              <a:rPr lang="en-US" sz="1900" dirty="0"/>
              <a:t>α </a:t>
            </a:r>
            <a:r>
              <a:rPr lang="en-US" sz="1900" dirty="0" err="1"/>
              <a:t>Τεχνών</a:t>
            </a:r>
            <a:r>
              <a:rPr lang="en-US" sz="1900" dirty="0"/>
              <a:t> </a:t>
            </a:r>
            <a:r>
              <a:rPr lang="en-US" sz="1900" dirty="0" err="1"/>
              <a:t>της</a:t>
            </a:r>
            <a:r>
              <a:rPr lang="en-US" sz="1900" dirty="0"/>
              <a:t> </a:t>
            </a:r>
            <a:r>
              <a:rPr lang="en-US" sz="1900" dirty="0" err="1"/>
              <a:t>Σχολής</a:t>
            </a:r>
            <a:r>
              <a:rPr lang="en-US" sz="1900" dirty="0"/>
              <a:t> </a:t>
            </a:r>
            <a:r>
              <a:rPr lang="en-US" sz="1900" dirty="0" err="1"/>
              <a:t>Ανθρω</a:t>
            </a:r>
            <a:r>
              <a:rPr lang="en-US" sz="1900" dirty="0"/>
              <a:t>π</a:t>
            </a:r>
            <a:r>
              <a:rPr lang="en-US" sz="1900" dirty="0" err="1"/>
              <a:t>ιστικών</a:t>
            </a:r>
            <a:r>
              <a:rPr lang="en-US" sz="1900" dirty="0"/>
              <a:t> </a:t>
            </a:r>
            <a:r>
              <a:rPr lang="en-US" sz="1900" dirty="0" err="1"/>
              <a:t>κ</a:t>
            </a:r>
            <a:r>
              <a:rPr lang="en-US" sz="1900" dirty="0"/>
              <a:t>α</a:t>
            </a:r>
            <a:r>
              <a:rPr lang="en-US" sz="1900" dirty="0" err="1"/>
              <a:t>ι</a:t>
            </a:r>
            <a:r>
              <a:rPr lang="en-US" sz="1900" dirty="0"/>
              <a:t> </a:t>
            </a:r>
            <a:r>
              <a:rPr lang="en-US" sz="1900" dirty="0" err="1"/>
              <a:t>Κοινωνικών</a:t>
            </a:r>
            <a:r>
              <a:rPr lang="en-US" sz="1900" dirty="0"/>
              <a:t> </a:t>
            </a:r>
            <a:r>
              <a:rPr lang="en-US" sz="1900" dirty="0" err="1"/>
              <a:t>Ε</a:t>
            </a:r>
            <a:r>
              <a:rPr lang="en-US" sz="1900" dirty="0"/>
              <a:t>π</a:t>
            </a:r>
            <a:r>
              <a:rPr lang="en-US" sz="1900" dirty="0" err="1"/>
              <a:t>ιστημών</a:t>
            </a:r>
            <a:r>
              <a:rPr lang="en-US" sz="1900" dirty="0"/>
              <a:t> </a:t>
            </a:r>
            <a:r>
              <a:rPr lang="en-US" sz="1900" dirty="0" err="1"/>
              <a:t>κ</a:t>
            </a:r>
            <a:r>
              <a:rPr lang="en-US" sz="1900" dirty="0"/>
              <a:t>α</a:t>
            </a:r>
            <a:r>
              <a:rPr lang="en-US" sz="1900" dirty="0" err="1"/>
              <a:t>ι</a:t>
            </a:r>
            <a:r>
              <a:rPr lang="en-US" sz="1900" dirty="0"/>
              <a:t> </a:t>
            </a:r>
            <a:r>
              <a:rPr lang="en-US" sz="1900" dirty="0" err="1"/>
              <a:t>Ε</a:t>
            </a:r>
            <a:r>
              <a:rPr lang="en-US" sz="1900" dirty="0"/>
              <a:t>π</a:t>
            </a:r>
            <a:r>
              <a:rPr lang="en-US" sz="1900" dirty="0" err="1"/>
              <a:t>ιστημών</a:t>
            </a:r>
            <a:r>
              <a:rPr lang="en-US" sz="1900" dirty="0"/>
              <a:t> </a:t>
            </a:r>
            <a:r>
              <a:rPr lang="en-US" sz="1900" dirty="0" err="1"/>
              <a:t>της</a:t>
            </a:r>
            <a:r>
              <a:rPr lang="en-US" sz="1900" dirty="0"/>
              <a:t> </a:t>
            </a:r>
            <a:r>
              <a:rPr lang="en-US" sz="1900" dirty="0" err="1"/>
              <a:t>Αγωγής</a:t>
            </a:r>
            <a:r>
              <a:rPr lang="en-US" sz="1900" dirty="0"/>
              <a:t> </a:t>
            </a:r>
            <a:r>
              <a:rPr lang="en-US" sz="1900" dirty="0" err="1"/>
              <a:t>του</a:t>
            </a:r>
            <a:r>
              <a:rPr lang="en-US" sz="1900" dirty="0"/>
              <a:t> </a:t>
            </a:r>
            <a:r>
              <a:rPr lang="en-US" sz="1900" dirty="0" err="1"/>
              <a:t>Ευρω</a:t>
            </a:r>
            <a:r>
              <a:rPr lang="en-US" sz="1900" dirty="0"/>
              <a:t>πα</a:t>
            </a:r>
            <a:r>
              <a:rPr lang="en-US" sz="1900" dirty="0" err="1"/>
              <a:t>ϊκού</a:t>
            </a:r>
            <a:r>
              <a:rPr lang="en-US" sz="1900" dirty="0"/>
              <a:t> </a:t>
            </a:r>
            <a:r>
              <a:rPr lang="en-US" sz="1900" dirty="0" err="1"/>
              <a:t>Π</a:t>
            </a:r>
            <a:r>
              <a:rPr lang="en-US" sz="1900" dirty="0"/>
              <a:t>α</a:t>
            </a:r>
            <a:r>
              <a:rPr lang="en-US" sz="1900" dirty="0" err="1"/>
              <a:t>νε</a:t>
            </a:r>
            <a:r>
              <a:rPr lang="en-US" sz="1900" dirty="0"/>
              <a:t>π</a:t>
            </a:r>
            <a:r>
              <a:rPr lang="en-US" sz="1900" dirty="0" err="1"/>
              <a:t>ιστημίου</a:t>
            </a:r>
            <a:r>
              <a:rPr lang="en-US" sz="1900" dirty="0"/>
              <a:t> </a:t>
            </a:r>
            <a:r>
              <a:rPr lang="en-US" sz="1900" dirty="0" err="1"/>
              <a:t>Κύ</a:t>
            </a:r>
            <a:r>
              <a:rPr lang="en-US" sz="1900" dirty="0"/>
              <a:t>π</a:t>
            </a:r>
            <a:r>
              <a:rPr lang="en-US" sz="1900" dirty="0" err="1"/>
              <a:t>ρου</a:t>
            </a:r>
            <a:r>
              <a:rPr lang="en-US" sz="1900" dirty="0"/>
              <a:t>. </a:t>
            </a:r>
          </a:p>
          <a:p>
            <a:pPr indent="-228600" algn="just">
              <a:lnSpc>
                <a:spcPct val="90000"/>
              </a:lnSpc>
              <a:spcAft>
                <a:spcPts val="600"/>
              </a:spcAft>
              <a:buFont typeface="Arial" panose="020B0604020202020204" pitchFamily="34" charset="0"/>
              <a:buChar char="•"/>
            </a:pPr>
            <a:r>
              <a:rPr lang="en-US" sz="1900" dirty="0" err="1"/>
              <a:t>Διδάσκει</a:t>
            </a:r>
            <a:r>
              <a:rPr lang="en-US" sz="1900" dirty="0"/>
              <a:t> </a:t>
            </a:r>
            <a:r>
              <a:rPr lang="en-US" sz="1900" dirty="0" err="1"/>
              <a:t>μ</a:t>
            </a:r>
            <a:r>
              <a:rPr lang="en-US" sz="1900" dirty="0"/>
              <a:t>α</a:t>
            </a:r>
            <a:r>
              <a:rPr lang="en-US" sz="1900" dirty="0" err="1"/>
              <a:t>θήμ</a:t>
            </a:r>
            <a:r>
              <a:rPr lang="en-US" sz="1900" dirty="0"/>
              <a:t>α</a:t>
            </a:r>
            <a:r>
              <a:rPr lang="en-US" sz="1900" dirty="0" err="1"/>
              <a:t>τ</a:t>
            </a:r>
            <a:r>
              <a:rPr lang="en-US" sz="1900" dirty="0"/>
              <a:t>α π</a:t>
            </a:r>
            <a:r>
              <a:rPr lang="en-US" sz="1900" dirty="0" err="1"/>
              <a:t>ου</a:t>
            </a:r>
            <a:r>
              <a:rPr lang="en-US" sz="1900" dirty="0"/>
              <a:t> α</a:t>
            </a:r>
            <a:r>
              <a:rPr lang="en-US" sz="1900" dirty="0" err="1"/>
              <a:t>φορούν</a:t>
            </a:r>
            <a:r>
              <a:rPr lang="en-US" sz="1900" dirty="0"/>
              <a:t> </a:t>
            </a:r>
            <a:r>
              <a:rPr lang="en-US" sz="1900" dirty="0" err="1"/>
              <a:t>στις</a:t>
            </a:r>
            <a:r>
              <a:rPr lang="en-US" sz="1900" dirty="0"/>
              <a:t> </a:t>
            </a:r>
            <a:r>
              <a:rPr lang="en-US" sz="1900" dirty="0" err="1"/>
              <a:t>Ιστορικές</a:t>
            </a:r>
            <a:r>
              <a:rPr lang="en-US" sz="1900" dirty="0"/>
              <a:t> </a:t>
            </a:r>
            <a:r>
              <a:rPr lang="en-US" sz="1900" dirty="0" err="1"/>
              <a:t>Δι</a:t>
            </a:r>
            <a:r>
              <a:rPr lang="en-US" sz="1900" dirty="0"/>
              <a:t>α</a:t>
            </a:r>
            <a:r>
              <a:rPr lang="en-US" sz="1900" dirty="0" err="1"/>
              <a:t>στάσεις</a:t>
            </a:r>
            <a:r>
              <a:rPr lang="en-US" sz="1900" dirty="0"/>
              <a:t> </a:t>
            </a:r>
            <a:r>
              <a:rPr lang="en-US" sz="1900" dirty="0" err="1"/>
              <a:t>των</a:t>
            </a:r>
            <a:r>
              <a:rPr lang="en-US" sz="1900" dirty="0"/>
              <a:t> </a:t>
            </a:r>
            <a:r>
              <a:rPr lang="en-US" sz="1900" dirty="0" err="1"/>
              <a:t>Τεχνών</a:t>
            </a:r>
            <a:r>
              <a:rPr lang="en-US" sz="1900" dirty="0"/>
              <a:t> </a:t>
            </a:r>
            <a:r>
              <a:rPr lang="en-US" sz="1900" dirty="0" err="1"/>
              <a:t>στην</a:t>
            </a:r>
            <a:r>
              <a:rPr lang="en-US" sz="1900" dirty="0"/>
              <a:t> </a:t>
            </a:r>
            <a:r>
              <a:rPr lang="en-US" sz="1900" dirty="0" err="1"/>
              <a:t>Εκ</a:t>
            </a:r>
            <a:r>
              <a:rPr lang="en-US" sz="1900" dirty="0"/>
              <a:t>πα</a:t>
            </a:r>
            <a:r>
              <a:rPr lang="en-US" sz="1900" dirty="0" err="1"/>
              <a:t>ίδευση</a:t>
            </a:r>
            <a:r>
              <a:rPr lang="en-US" sz="1900" dirty="0"/>
              <a:t>, </a:t>
            </a:r>
            <a:r>
              <a:rPr lang="en-US" sz="1900" dirty="0" err="1"/>
              <a:t>στη</a:t>
            </a:r>
            <a:r>
              <a:rPr lang="en-US" sz="1900" dirty="0"/>
              <a:t> </a:t>
            </a:r>
            <a:r>
              <a:rPr lang="en-US" sz="1900" dirty="0" err="1"/>
              <a:t>Δι</a:t>
            </a:r>
            <a:r>
              <a:rPr lang="en-US" sz="1900" dirty="0"/>
              <a:t>απ</a:t>
            </a:r>
            <a:r>
              <a:rPr lang="en-US" sz="1900" dirty="0" err="1"/>
              <a:t>ολιτισμική</a:t>
            </a:r>
            <a:r>
              <a:rPr lang="en-US" sz="1900" dirty="0"/>
              <a:t> </a:t>
            </a:r>
            <a:r>
              <a:rPr lang="en-US" sz="1900" dirty="0" err="1"/>
              <a:t>Εκ</a:t>
            </a:r>
            <a:r>
              <a:rPr lang="en-US" sz="1900" dirty="0"/>
              <a:t>πα</a:t>
            </a:r>
            <a:r>
              <a:rPr lang="en-US" sz="1900" dirty="0" err="1"/>
              <a:t>ίδευση</a:t>
            </a:r>
            <a:r>
              <a:rPr lang="en-US" sz="1900" dirty="0"/>
              <a:t>,  </a:t>
            </a:r>
            <a:r>
              <a:rPr lang="en-US" sz="1900" dirty="0" err="1"/>
              <a:t>Σύγχρον</a:t>
            </a:r>
            <a:r>
              <a:rPr lang="en-US" sz="1900" dirty="0"/>
              <a:t>α </a:t>
            </a:r>
            <a:r>
              <a:rPr lang="en-US" sz="1900" dirty="0" err="1"/>
              <a:t>Θέμ</a:t>
            </a:r>
            <a:r>
              <a:rPr lang="en-US" sz="1900" dirty="0"/>
              <a:t>α</a:t>
            </a:r>
            <a:r>
              <a:rPr lang="en-US" sz="1900" dirty="0" err="1"/>
              <a:t>τ</a:t>
            </a:r>
            <a:r>
              <a:rPr lang="en-US" sz="1900" dirty="0"/>
              <a:t>α </a:t>
            </a:r>
            <a:r>
              <a:rPr lang="en-US" sz="1900" dirty="0" err="1"/>
              <a:t>Τέχνης</a:t>
            </a:r>
            <a:r>
              <a:rPr lang="en-US" sz="1900" dirty="0"/>
              <a:t> </a:t>
            </a:r>
            <a:r>
              <a:rPr lang="en-US" sz="1900" dirty="0" err="1"/>
              <a:t>κ</a:t>
            </a:r>
            <a:r>
              <a:rPr lang="en-US" sz="1900" dirty="0"/>
              <a:t>α</a:t>
            </a:r>
            <a:r>
              <a:rPr lang="en-US" sz="1900" dirty="0" err="1"/>
              <a:t>ι</a:t>
            </a:r>
            <a:r>
              <a:rPr lang="en-US" sz="1900" dirty="0"/>
              <a:t> </a:t>
            </a:r>
            <a:r>
              <a:rPr lang="en-US" sz="1900" dirty="0" err="1"/>
              <a:t>στις</a:t>
            </a:r>
            <a:r>
              <a:rPr lang="en-US" sz="1900" dirty="0"/>
              <a:t> </a:t>
            </a:r>
            <a:r>
              <a:rPr lang="en-US" sz="1900" dirty="0" err="1"/>
              <a:t>Εκ</a:t>
            </a:r>
            <a:r>
              <a:rPr lang="en-US" sz="1900" dirty="0"/>
              <a:t>πα</a:t>
            </a:r>
            <a:r>
              <a:rPr lang="en-US" sz="1900" dirty="0" err="1"/>
              <a:t>ιδευτικές</a:t>
            </a:r>
            <a:r>
              <a:rPr lang="en-US" sz="1900" dirty="0"/>
              <a:t> </a:t>
            </a:r>
            <a:r>
              <a:rPr lang="en-US" sz="1900" dirty="0" err="1"/>
              <a:t>Προεκτάσεις</a:t>
            </a:r>
            <a:r>
              <a:rPr lang="en-US" sz="1900" dirty="0"/>
              <a:t> </a:t>
            </a:r>
            <a:r>
              <a:rPr lang="en-US" sz="1900" dirty="0" err="1"/>
              <a:t>των</a:t>
            </a:r>
            <a:r>
              <a:rPr lang="en-US" sz="1900" dirty="0"/>
              <a:t> </a:t>
            </a:r>
            <a:r>
              <a:rPr lang="en-US" sz="1900" dirty="0" err="1"/>
              <a:t>Εικ</a:t>
            </a:r>
            <a:r>
              <a:rPr lang="en-US" sz="1900" dirty="0"/>
              <a:t>α</a:t>
            </a:r>
            <a:r>
              <a:rPr lang="en-US" sz="1900" dirty="0" err="1"/>
              <a:t>στικών</a:t>
            </a:r>
            <a:r>
              <a:rPr lang="en-US" sz="1900" dirty="0"/>
              <a:t> </a:t>
            </a:r>
            <a:r>
              <a:rPr lang="en-US" sz="1900" dirty="0" err="1"/>
              <a:t>Τεχνών</a:t>
            </a:r>
            <a:r>
              <a:rPr lang="en-US" sz="1900" dirty="0"/>
              <a:t>. </a:t>
            </a:r>
            <a:r>
              <a:rPr lang="en-US" sz="1900" dirty="0" err="1"/>
              <a:t>Τ</a:t>
            </a:r>
            <a:r>
              <a:rPr lang="en-US" sz="1900" dirty="0"/>
              <a:t>α </a:t>
            </a:r>
            <a:r>
              <a:rPr lang="en-US" sz="1900" dirty="0" err="1"/>
              <a:t>ειδικά</a:t>
            </a:r>
            <a:r>
              <a:rPr lang="en-US" sz="1900" dirty="0"/>
              <a:t> </a:t>
            </a:r>
            <a:r>
              <a:rPr lang="en-US" sz="1900" dirty="0" err="1"/>
              <a:t>της</a:t>
            </a:r>
            <a:r>
              <a:rPr lang="en-US" sz="1900" dirty="0"/>
              <a:t> </a:t>
            </a:r>
            <a:r>
              <a:rPr lang="en-US" sz="1900" dirty="0" err="1"/>
              <a:t>ερευνητικά</a:t>
            </a:r>
            <a:r>
              <a:rPr lang="en-US" sz="1900" dirty="0"/>
              <a:t> </a:t>
            </a:r>
            <a:r>
              <a:rPr lang="en-US" sz="1900" dirty="0" err="1"/>
              <a:t>ενδι</a:t>
            </a:r>
            <a:r>
              <a:rPr lang="en-US" sz="1900" dirty="0"/>
              <a:t>α</a:t>
            </a:r>
            <a:r>
              <a:rPr lang="en-US" sz="1900" dirty="0" err="1"/>
              <a:t>φέροντ</a:t>
            </a:r>
            <a:r>
              <a:rPr lang="en-US" sz="1900" dirty="0"/>
              <a:t>α α</a:t>
            </a:r>
            <a:r>
              <a:rPr lang="en-US" sz="1900" dirty="0" err="1"/>
              <a:t>φορούν</a:t>
            </a:r>
            <a:r>
              <a:rPr lang="en-US" sz="1900" dirty="0"/>
              <a:t> </a:t>
            </a:r>
            <a:r>
              <a:rPr lang="en-US" sz="1900" dirty="0" err="1"/>
              <a:t>στη</a:t>
            </a:r>
            <a:r>
              <a:rPr lang="en-US" sz="1900" dirty="0"/>
              <a:t> </a:t>
            </a:r>
            <a:r>
              <a:rPr lang="en-US" sz="1900" dirty="0" err="1"/>
              <a:t>διδ</a:t>
            </a:r>
            <a:r>
              <a:rPr lang="en-US" sz="1900" dirty="0"/>
              <a:t>α</a:t>
            </a:r>
            <a:r>
              <a:rPr lang="en-US" sz="1900" dirty="0" err="1"/>
              <a:t>κτική</a:t>
            </a:r>
            <a:r>
              <a:rPr lang="en-US" sz="1900" dirty="0"/>
              <a:t> </a:t>
            </a:r>
            <a:r>
              <a:rPr lang="en-US" sz="1900" dirty="0" err="1"/>
              <a:t>μεθοδολογί</a:t>
            </a:r>
            <a:r>
              <a:rPr lang="en-US" sz="1900" dirty="0"/>
              <a:t>α </a:t>
            </a:r>
            <a:r>
              <a:rPr lang="en-US" sz="1900" dirty="0" err="1"/>
              <a:t>των</a:t>
            </a:r>
            <a:r>
              <a:rPr lang="en-US" sz="1900" dirty="0"/>
              <a:t> </a:t>
            </a:r>
            <a:r>
              <a:rPr lang="en-US" sz="1900" dirty="0" err="1"/>
              <a:t>εικ</a:t>
            </a:r>
            <a:r>
              <a:rPr lang="en-US" sz="1900" dirty="0"/>
              <a:t>α</a:t>
            </a:r>
            <a:r>
              <a:rPr lang="en-US" sz="1900" dirty="0" err="1"/>
              <a:t>στικών</a:t>
            </a:r>
            <a:r>
              <a:rPr lang="en-US" sz="1900" dirty="0"/>
              <a:t> </a:t>
            </a:r>
            <a:r>
              <a:rPr lang="en-US" sz="1900" dirty="0" err="1"/>
              <a:t>τεχνών</a:t>
            </a:r>
            <a:r>
              <a:rPr lang="en-US" sz="1900" dirty="0"/>
              <a:t> </a:t>
            </a:r>
            <a:r>
              <a:rPr lang="en-US" sz="1900" dirty="0" err="1"/>
              <a:t>στο</a:t>
            </a:r>
            <a:r>
              <a:rPr lang="en-US" sz="1900" dirty="0"/>
              <a:t> </a:t>
            </a:r>
            <a:r>
              <a:rPr lang="en-US" sz="1900" dirty="0" err="1"/>
              <a:t>σχολική</a:t>
            </a:r>
            <a:r>
              <a:rPr lang="en-US" sz="1900" dirty="0"/>
              <a:t> </a:t>
            </a:r>
            <a:r>
              <a:rPr lang="en-US" sz="1900" dirty="0" err="1"/>
              <a:t>εκ</a:t>
            </a:r>
            <a:r>
              <a:rPr lang="en-US" sz="1900" dirty="0"/>
              <a:t>πα</a:t>
            </a:r>
            <a:r>
              <a:rPr lang="en-US" sz="1900" dirty="0" err="1"/>
              <a:t>ίδευση</a:t>
            </a:r>
            <a:r>
              <a:rPr lang="en-US" sz="1900" dirty="0"/>
              <a:t>, </a:t>
            </a:r>
            <a:r>
              <a:rPr lang="en-US" sz="1900" dirty="0" err="1"/>
              <a:t>στις</a:t>
            </a:r>
            <a:r>
              <a:rPr lang="en-US" sz="1900" dirty="0"/>
              <a:t> </a:t>
            </a:r>
            <a:r>
              <a:rPr lang="en-US" sz="1900" dirty="0" err="1"/>
              <a:t>κοινωνικο</a:t>
            </a:r>
            <a:r>
              <a:rPr lang="en-US" sz="1900" dirty="0"/>
              <a:t>-π</a:t>
            </a:r>
            <a:r>
              <a:rPr lang="en-US" sz="1900" dirty="0" err="1"/>
              <a:t>ολιτισμικές</a:t>
            </a:r>
            <a:r>
              <a:rPr lang="en-US" sz="1900" dirty="0"/>
              <a:t> </a:t>
            </a:r>
            <a:r>
              <a:rPr lang="en-US" sz="1900" dirty="0" err="1"/>
              <a:t>δι</a:t>
            </a:r>
            <a:r>
              <a:rPr lang="en-US" sz="1900" dirty="0"/>
              <a:t>α</a:t>
            </a:r>
            <a:r>
              <a:rPr lang="en-US" sz="1900" dirty="0" err="1"/>
              <a:t>στάσεις</a:t>
            </a:r>
            <a:r>
              <a:rPr lang="en-US" sz="1900" dirty="0"/>
              <a:t> </a:t>
            </a:r>
            <a:r>
              <a:rPr lang="en-US" sz="1900" dirty="0" err="1"/>
              <a:t>του</a:t>
            </a:r>
            <a:r>
              <a:rPr lang="en-US" sz="1900" dirty="0"/>
              <a:t> πα</a:t>
            </a:r>
            <a:r>
              <a:rPr lang="en-US" sz="1900" dirty="0" err="1"/>
              <a:t>ιδικού</a:t>
            </a:r>
            <a:r>
              <a:rPr lang="en-US" sz="1900" dirty="0"/>
              <a:t> </a:t>
            </a:r>
            <a:r>
              <a:rPr lang="en-US" sz="1900" dirty="0" err="1"/>
              <a:t>ιχνογρ</a:t>
            </a:r>
            <a:r>
              <a:rPr lang="en-US" sz="1900" dirty="0"/>
              <a:t>α</a:t>
            </a:r>
            <a:r>
              <a:rPr lang="en-US" sz="1900" dirty="0" err="1"/>
              <a:t>φήμ</a:t>
            </a:r>
            <a:r>
              <a:rPr lang="en-US" sz="1900" dirty="0"/>
              <a:t>α</a:t>
            </a:r>
            <a:r>
              <a:rPr lang="en-US" sz="1900" dirty="0" err="1"/>
              <a:t>τος</a:t>
            </a:r>
            <a:r>
              <a:rPr lang="en-US" sz="1900" dirty="0"/>
              <a:t>, </a:t>
            </a:r>
            <a:r>
              <a:rPr lang="en-US" sz="1900" dirty="0" err="1"/>
              <a:t>στην</a:t>
            </a:r>
            <a:r>
              <a:rPr lang="en-US" sz="1900" dirty="0"/>
              <a:t> </a:t>
            </a:r>
            <a:r>
              <a:rPr lang="en-US" sz="1900" dirty="0" err="1"/>
              <a:t>ερευνητική</a:t>
            </a:r>
            <a:r>
              <a:rPr lang="en-US" sz="1900" dirty="0"/>
              <a:t> α</a:t>
            </a:r>
            <a:r>
              <a:rPr lang="en-US" sz="1900" dirty="0" err="1"/>
              <a:t>ξιο</a:t>
            </a:r>
            <a:r>
              <a:rPr lang="en-US" sz="1900" dirty="0"/>
              <a:t>π</a:t>
            </a:r>
            <a:r>
              <a:rPr lang="en-US" sz="1900" dirty="0" err="1"/>
              <a:t>οίηση</a:t>
            </a:r>
            <a:r>
              <a:rPr lang="en-US" sz="1900" dirty="0"/>
              <a:t> α</a:t>
            </a:r>
            <a:r>
              <a:rPr lang="en-US" sz="1900" dirty="0" err="1"/>
              <a:t>ρχείων</a:t>
            </a:r>
            <a:r>
              <a:rPr lang="en-US" sz="1900" dirty="0"/>
              <a:t>, </a:t>
            </a:r>
            <a:r>
              <a:rPr lang="en-US" sz="1900" dirty="0" err="1"/>
              <a:t>στη</a:t>
            </a:r>
            <a:r>
              <a:rPr lang="en-US" sz="1900" dirty="0"/>
              <a:t> </a:t>
            </a:r>
            <a:r>
              <a:rPr lang="en-US" sz="1900" dirty="0" err="1"/>
              <a:t>δι</a:t>
            </a:r>
            <a:r>
              <a:rPr lang="en-US" sz="1900" dirty="0"/>
              <a:t>απ</a:t>
            </a:r>
            <a:r>
              <a:rPr lang="en-US" sz="1900" dirty="0" err="1"/>
              <a:t>ολιτισμική</a:t>
            </a:r>
            <a:r>
              <a:rPr lang="en-US" sz="1900" dirty="0"/>
              <a:t> </a:t>
            </a:r>
            <a:r>
              <a:rPr lang="en-US" sz="1900" dirty="0" err="1"/>
              <a:t>εκ</a:t>
            </a:r>
            <a:r>
              <a:rPr lang="en-US" sz="1900" dirty="0"/>
              <a:t>πα</a:t>
            </a:r>
            <a:r>
              <a:rPr lang="en-US" sz="1900" dirty="0" err="1"/>
              <a:t>ίδευση</a:t>
            </a:r>
            <a:r>
              <a:rPr lang="en-US" sz="1900" dirty="0"/>
              <a:t> </a:t>
            </a:r>
            <a:r>
              <a:rPr lang="en-US" sz="1900" dirty="0" err="1"/>
              <a:t>δι</a:t>
            </a:r>
            <a:r>
              <a:rPr lang="en-US" sz="1900" dirty="0"/>
              <a:t>α</a:t>
            </a:r>
            <a:r>
              <a:rPr lang="en-US" sz="1900" dirty="0" err="1"/>
              <a:t>μέσου</a:t>
            </a:r>
            <a:r>
              <a:rPr lang="en-US" sz="1900" dirty="0"/>
              <a:t> </a:t>
            </a:r>
            <a:r>
              <a:rPr lang="en-US" sz="1900" dirty="0" err="1"/>
              <a:t>των</a:t>
            </a:r>
            <a:r>
              <a:rPr lang="en-US" sz="1900" dirty="0"/>
              <a:t> </a:t>
            </a:r>
            <a:r>
              <a:rPr lang="en-US" sz="1900" dirty="0" err="1"/>
              <a:t>τεχνών</a:t>
            </a:r>
            <a:r>
              <a:rPr lang="en-US" sz="1900" dirty="0"/>
              <a:t>, </a:t>
            </a:r>
            <a:r>
              <a:rPr lang="en-US" sz="1900" dirty="0" err="1"/>
              <a:t>στην</a:t>
            </a:r>
            <a:r>
              <a:rPr lang="en-US" sz="1900" dirty="0"/>
              <a:t> </a:t>
            </a:r>
            <a:r>
              <a:rPr lang="en-US" sz="1900" dirty="0" err="1"/>
              <a:t>δι</a:t>
            </a:r>
            <a:r>
              <a:rPr lang="en-US" sz="1900" dirty="0"/>
              <a:t>α</a:t>
            </a:r>
            <a:r>
              <a:rPr lang="en-US" sz="1900" dirty="0" err="1"/>
              <a:t>χείριση</a:t>
            </a:r>
            <a:r>
              <a:rPr lang="en-US" sz="1900" dirty="0"/>
              <a:t> </a:t>
            </a:r>
            <a:r>
              <a:rPr lang="en-US" sz="1900" dirty="0" err="1"/>
              <a:t>της</a:t>
            </a:r>
            <a:r>
              <a:rPr lang="en-US" sz="1900" dirty="0"/>
              <a:t> </a:t>
            </a:r>
            <a:r>
              <a:rPr lang="en-US" sz="1900" dirty="0" err="1"/>
              <a:t>δι</a:t>
            </a:r>
            <a:r>
              <a:rPr lang="en-US" sz="1900" dirty="0"/>
              <a:t>α</a:t>
            </a:r>
            <a:r>
              <a:rPr lang="en-US" sz="1900" dirty="0" err="1"/>
              <a:t>φορετικότητ</a:t>
            </a:r>
            <a:r>
              <a:rPr lang="en-US" sz="1900" dirty="0"/>
              <a:t>α</a:t>
            </a:r>
            <a:r>
              <a:rPr lang="en-US" sz="1900" dirty="0" err="1"/>
              <a:t>ς</a:t>
            </a:r>
            <a:r>
              <a:rPr lang="en-US" sz="1900" dirty="0"/>
              <a:t> </a:t>
            </a:r>
            <a:r>
              <a:rPr lang="en-US" sz="1900" dirty="0" err="1"/>
              <a:t>κ</a:t>
            </a:r>
            <a:r>
              <a:rPr lang="en-US" sz="1900" dirty="0"/>
              <a:t>α</a:t>
            </a:r>
            <a:r>
              <a:rPr lang="en-US" sz="1900" dirty="0" err="1"/>
              <a:t>ι</a:t>
            </a:r>
            <a:r>
              <a:rPr lang="en-US" sz="1900" dirty="0"/>
              <a:t> </a:t>
            </a:r>
            <a:r>
              <a:rPr lang="en-US" sz="1900" dirty="0" err="1"/>
              <a:t>την</a:t>
            </a:r>
            <a:r>
              <a:rPr lang="en-US" sz="1900" dirty="0"/>
              <a:t> α</a:t>
            </a:r>
            <a:r>
              <a:rPr lang="en-US" sz="1900" dirty="0" err="1"/>
              <a:t>νά</a:t>
            </a:r>
            <a:r>
              <a:rPr lang="en-US" sz="1900" dirty="0"/>
              <a:t>π</a:t>
            </a:r>
            <a:r>
              <a:rPr lang="en-US" sz="1900" dirty="0" err="1"/>
              <a:t>τυξη</a:t>
            </a:r>
            <a:r>
              <a:rPr lang="en-US" sz="1900" dirty="0"/>
              <a:t> </a:t>
            </a:r>
            <a:r>
              <a:rPr lang="en-US" sz="1900" dirty="0" err="1"/>
              <a:t>ενσυν</a:t>
            </a:r>
            <a:r>
              <a:rPr lang="en-US" sz="1900" dirty="0"/>
              <a:t>α</a:t>
            </a:r>
            <a:r>
              <a:rPr lang="en-US" sz="1900" dirty="0" err="1"/>
              <a:t>ίσθησης</a:t>
            </a:r>
            <a:r>
              <a:rPr lang="en-US" sz="1900" dirty="0"/>
              <a:t> </a:t>
            </a:r>
            <a:r>
              <a:rPr lang="en-US" sz="1900" dirty="0" err="1"/>
              <a:t>μέσ</a:t>
            </a:r>
            <a:r>
              <a:rPr lang="en-US" sz="1900" dirty="0"/>
              <a:t>α απ</a:t>
            </a:r>
            <a:r>
              <a:rPr lang="en-US" sz="1900" dirty="0" err="1"/>
              <a:t>ό</a:t>
            </a:r>
            <a:r>
              <a:rPr lang="en-US" sz="1900" dirty="0"/>
              <a:t> </a:t>
            </a:r>
            <a:r>
              <a:rPr lang="en-US" sz="1900" dirty="0" err="1"/>
              <a:t>εικ</a:t>
            </a:r>
            <a:r>
              <a:rPr lang="en-US" sz="1900" dirty="0"/>
              <a:t>α</a:t>
            </a:r>
            <a:r>
              <a:rPr lang="en-US" sz="1900" dirty="0" err="1"/>
              <a:t>στικές</a:t>
            </a:r>
            <a:r>
              <a:rPr lang="en-US" sz="1900" dirty="0"/>
              <a:t> πα</a:t>
            </a:r>
            <a:r>
              <a:rPr lang="en-US" sz="1900" dirty="0" err="1"/>
              <a:t>ρεμ</a:t>
            </a:r>
            <a:r>
              <a:rPr lang="en-US" sz="1900" dirty="0"/>
              <a:t>β</a:t>
            </a:r>
            <a:r>
              <a:rPr lang="en-US" sz="1900" dirty="0" err="1"/>
              <a:t>άσεις</a:t>
            </a:r>
            <a:r>
              <a:rPr lang="en-US" sz="1900" dirty="0"/>
              <a:t>, </a:t>
            </a:r>
            <a:r>
              <a:rPr lang="en-US" sz="1900" dirty="0" err="1"/>
              <a:t>κ</a:t>
            </a:r>
            <a:r>
              <a:rPr lang="en-US" sz="1900" dirty="0"/>
              <a:t>α</a:t>
            </a:r>
            <a:r>
              <a:rPr lang="en-US" sz="1900" dirty="0" err="1"/>
              <a:t>ι</a:t>
            </a:r>
            <a:r>
              <a:rPr lang="en-US" sz="1900" dirty="0"/>
              <a:t> </a:t>
            </a:r>
            <a:r>
              <a:rPr lang="en-US" sz="1900" dirty="0" err="1"/>
              <a:t>στο</a:t>
            </a:r>
            <a:r>
              <a:rPr lang="en-US" sz="1900" dirty="0"/>
              <a:t> </a:t>
            </a:r>
            <a:r>
              <a:rPr lang="en-US" sz="1900" dirty="0" err="1"/>
              <a:t>ρόλο</a:t>
            </a:r>
            <a:r>
              <a:rPr lang="en-US" sz="1900" dirty="0"/>
              <a:t> </a:t>
            </a:r>
            <a:r>
              <a:rPr lang="en-US" sz="1900" dirty="0" err="1"/>
              <a:t>των</a:t>
            </a:r>
            <a:r>
              <a:rPr lang="en-US" sz="1900" dirty="0"/>
              <a:t> </a:t>
            </a:r>
            <a:r>
              <a:rPr lang="en-US" sz="1900" dirty="0" err="1"/>
              <a:t>κ</a:t>
            </a:r>
            <a:r>
              <a:rPr lang="en-US" sz="1900" dirty="0"/>
              <a:t>α</a:t>
            </a:r>
            <a:r>
              <a:rPr lang="en-US" sz="1900" dirty="0" err="1"/>
              <a:t>λλιτεχνών</a:t>
            </a:r>
            <a:r>
              <a:rPr lang="en-US" sz="1900" dirty="0"/>
              <a:t> </a:t>
            </a:r>
            <a:r>
              <a:rPr lang="en-US" sz="1900" dirty="0" err="1"/>
              <a:t>στην</a:t>
            </a:r>
            <a:r>
              <a:rPr lang="en-US" sz="1900" dirty="0"/>
              <a:t> </a:t>
            </a:r>
            <a:r>
              <a:rPr lang="en-US" sz="1900" dirty="0" err="1"/>
              <a:t>εκ</a:t>
            </a:r>
            <a:r>
              <a:rPr lang="en-US" sz="1900" dirty="0"/>
              <a:t>πα</a:t>
            </a:r>
            <a:r>
              <a:rPr lang="en-US" sz="1900" dirty="0" err="1"/>
              <a:t>ίδευση</a:t>
            </a:r>
            <a:r>
              <a:rPr lang="en-US" sz="1900" dirty="0"/>
              <a:t>.</a:t>
            </a:r>
          </a:p>
        </p:txBody>
      </p:sp>
    </p:spTree>
    <p:extLst>
      <p:ext uri="{BB962C8B-B14F-4D97-AF65-F5344CB8AC3E}">
        <p14:creationId xmlns:p14="http://schemas.microsoft.com/office/powerpoint/2010/main" val="1701084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289294" y="954706"/>
            <a:ext cx="10342846" cy="2203825"/>
          </a:xfrm>
        </p:spPr>
        <p:txBody>
          <a:bodyPr>
            <a:normAutofit fontScale="90000"/>
          </a:bodyPr>
          <a:lstStyle/>
          <a:p>
            <a:r>
              <a:rPr lang="el-GR" sz="4000" dirty="0">
                <a:latin typeface="+mn-lt"/>
              </a:rPr>
              <a:t>Δράση 6</a:t>
            </a:r>
            <a:r>
              <a:rPr lang="en-US" sz="4000" dirty="0">
                <a:latin typeface="+mn-lt"/>
              </a:rPr>
              <a:t>: </a:t>
            </a:r>
            <a:r>
              <a:rPr lang="el-GR" sz="4000" dirty="0">
                <a:latin typeface="+mn-lt"/>
              </a:rPr>
              <a:t>Μουσικό Εργαστήριο</a:t>
            </a:r>
            <a:r>
              <a:rPr lang="en-US" sz="4000" dirty="0">
                <a:latin typeface="+mn-lt"/>
              </a:rPr>
              <a:t> </a:t>
            </a:r>
            <a:r>
              <a:rPr lang="el-GR" sz="4000" dirty="0">
                <a:latin typeface="+mn-lt"/>
              </a:rPr>
              <a:t> </a:t>
            </a:r>
            <a:r>
              <a:rPr lang="en-US" sz="4000" dirty="0">
                <a:latin typeface="+mn-lt"/>
              </a:rPr>
              <a:t>-</a:t>
            </a:r>
            <a:br>
              <a:rPr lang="el-GR" sz="4000" dirty="0">
                <a:latin typeface="+mn-lt"/>
              </a:rPr>
            </a:br>
            <a:r>
              <a:rPr lang="en-US" sz="4000" dirty="0">
                <a:latin typeface="+mn-lt"/>
              </a:rPr>
              <a:t>“</a:t>
            </a:r>
            <a:r>
              <a:rPr lang="el-GR" sz="4000" dirty="0">
                <a:latin typeface="+mn-lt"/>
              </a:rPr>
              <a:t>Αφουγκράσου τη φύση</a:t>
            </a:r>
            <a:r>
              <a:rPr lang="en-US" sz="4000" dirty="0">
                <a:latin typeface="+mn-lt"/>
              </a:rPr>
              <a:t>”</a:t>
            </a:r>
            <a:br>
              <a:rPr lang="el-GR" dirty="0">
                <a:latin typeface="+mn-lt"/>
                <a:ea typeface="Times New Roman" panose="02020603050405020304" pitchFamily="18" charset="0"/>
                <a:cs typeface="Times New Roman" panose="02020603050405020304" pitchFamily="18" charset="0"/>
              </a:rPr>
            </a:br>
            <a:br>
              <a:rPr lang="el-GR" dirty="0">
                <a:latin typeface="+mn-lt"/>
                <a:ea typeface="Times New Roman" panose="02020603050405020304" pitchFamily="18" charset="0"/>
                <a:cs typeface="Times New Roman" panose="02020603050405020304" pitchFamily="18" charset="0"/>
              </a:rPr>
            </a:br>
            <a:br>
              <a:rPr lang="en-CY" dirty="0">
                <a:latin typeface="Calibri" panose="020F0502020204030204" pitchFamily="34" charset="0"/>
                <a:ea typeface="Calibri" panose="020F0502020204030204" pitchFamily="34" charset="0"/>
                <a:cs typeface="Times New Roman" panose="02020603050405020304" pitchFamily="18" charset="0"/>
              </a:rPr>
            </a:br>
            <a:endParaRPr lang="en-CY"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5" name="TextBox 4">
            <a:extLst>
              <a:ext uri="{FF2B5EF4-FFF2-40B4-BE49-F238E27FC236}">
                <a16:creationId xmlns:a16="http://schemas.microsoft.com/office/drawing/2014/main" id="{987297F5-C8A3-16B3-D5EB-04DD0EA92745}"/>
              </a:ext>
            </a:extLst>
          </p:cNvPr>
          <p:cNvSpPr txBox="1"/>
          <p:nvPr/>
        </p:nvSpPr>
        <p:spPr>
          <a:xfrm>
            <a:off x="373246" y="4773489"/>
            <a:ext cx="6941954" cy="1846659"/>
          </a:xfrm>
          <a:prstGeom prst="rect">
            <a:avLst/>
          </a:prstGeom>
          <a:noFill/>
        </p:spPr>
        <p:txBody>
          <a:bodyPr wrap="square" rtlCol="0">
            <a:spAutoFit/>
          </a:bodyPr>
          <a:lstStyle/>
          <a:p>
            <a:r>
              <a:rPr lang="el-GR" sz="1900" dirty="0" err="1">
                <a:ea typeface="Times New Roman" panose="02020603050405020304" pitchFamily="18" charset="0"/>
                <a:cs typeface="Times New Roman" panose="02020603050405020304" pitchFamily="18" charset="0"/>
              </a:rPr>
              <a:t>Δι</a:t>
            </a:r>
            <a:r>
              <a:rPr lang="en-US" sz="1900" dirty="0" err="1">
                <a:ea typeface="Times New Roman" panose="02020603050405020304" pitchFamily="18" charset="0"/>
                <a:cs typeface="Times New Roman" panose="02020603050405020304" pitchFamily="18" charset="0"/>
              </a:rPr>
              <a:t>ά</a:t>
            </a:r>
            <a:r>
              <a:rPr lang="el-GR" sz="1900" dirty="0" err="1">
                <a:ea typeface="Times New Roman" panose="02020603050405020304" pitchFamily="18" charset="0"/>
                <a:cs typeface="Times New Roman" panose="02020603050405020304" pitchFamily="18" charset="0"/>
              </a:rPr>
              <a:t>ρκεια</a:t>
            </a:r>
            <a:r>
              <a:rPr lang="en-US" sz="1900" dirty="0">
                <a:ea typeface="Times New Roman" panose="02020603050405020304" pitchFamily="18" charset="0"/>
                <a:cs typeface="Times New Roman" panose="02020603050405020304" pitchFamily="18" charset="0"/>
              </a:rPr>
              <a:t>: </a:t>
            </a:r>
            <a:r>
              <a:rPr lang="el-GR" sz="1900" dirty="0">
                <a:ea typeface="Times New Roman" panose="02020603050405020304" pitchFamily="18" charset="0"/>
                <a:cs typeface="Times New Roman" panose="02020603050405020304" pitchFamily="18" charset="0"/>
              </a:rPr>
              <a:t>3 </a:t>
            </a:r>
            <a:r>
              <a:rPr lang="en-US" sz="1900" dirty="0">
                <a:ea typeface="Times New Roman" panose="02020603050405020304" pitchFamily="18" charset="0"/>
                <a:cs typeface="Times New Roman" panose="02020603050405020304" pitchFamily="18" charset="0"/>
              </a:rPr>
              <a:t> </a:t>
            </a:r>
            <a:r>
              <a:rPr lang="en-US" sz="1900" dirty="0" err="1">
                <a:ea typeface="Times New Roman" panose="02020603050405020304" pitchFamily="18" charset="0"/>
                <a:cs typeface="Times New Roman" panose="02020603050405020304" pitchFamily="18" charset="0"/>
              </a:rPr>
              <a:t>ώ</a:t>
            </a:r>
            <a:r>
              <a:rPr lang="el-GR" sz="1900" dirty="0" err="1">
                <a:ea typeface="Times New Roman" panose="02020603050405020304" pitchFamily="18" charset="0"/>
                <a:cs typeface="Times New Roman" panose="02020603050405020304" pitchFamily="18" charset="0"/>
              </a:rPr>
              <a:t>ρες</a:t>
            </a:r>
            <a:endParaRPr lang="en-US" sz="1900" dirty="0">
              <a:ea typeface="Times New Roman" panose="02020603050405020304" pitchFamily="18" charset="0"/>
              <a:cs typeface="Times New Roman" panose="02020603050405020304" pitchFamily="18" charset="0"/>
            </a:endParaRPr>
          </a:p>
          <a:p>
            <a:r>
              <a:rPr lang="el-GR" sz="1900" dirty="0">
                <a:ea typeface="Times New Roman" panose="02020603050405020304" pitchFamily="18" charset="0"/>
                <a:cs typeface="Times New Roman" panose="02020603050405020304" pitchFamily="18" charset="0"/>
              </a:rPr>
              <a:t>Χώρος</a:t>
            </a:r>
            <a:r>
              <a:rPr lang="en-US" sz="1900" dirty="0">
                <a:ea typeface="Times New Roman" panose="02020603050405020304" pitchFamily="18" charset="0"/>
                <a:cs typeface="Times New Roman" panose="02020603050405020304" pitchFamily="18" charset="0"/>
              </a:rPr>
              <a:t>:  </a:t>
            </a:r>
            <a:r>
              <a:rPr lang="el-GR" sz="1900" dirty="0">
                <a:ea typeface="Times New Roman" panose="02020603050405020304" pitchFamily="18" charset="0"/>
                <a:cs typeface="Times New Roman" panose="02020603050405020304" pitchFamily="18" charset="0"/>
              </a:rPr>
              <a:t>Θ.Σ.Ε.Κ</a:t>
            </a:r>
            <a:endParaRPr lang="en-US" sz="1900" dirty="0">
              <a:ea typeface="Times New Roman" panose="02020603050405020304" pitchFamily="18" charset="0"/>
              <a:cs typeface="Times New Roman" panose="02020603050405020304" pitchFamily="18" charset="0"/>
            </a:endParaRPr>
          </a:p>
          <a:p>
            <a:r>
              <a:rPr lang="el-GR" sz="1900" dirty="0">
                <a:ea typeface="Times New Roman" panose="02020603050405020304" pitchFamily="18" charset="0"/>
                <a:cs typeface="Times New Roman" panose="02020603050405020304" pitchFamily="18" charset="0"/>
              </a:rPr>
              <a:t>Ομάδα στόχος: 7 με 12 ετών</a:t>
            </a:r>
            <a:endParaRPr lang="en-CY" sz="1900" dirty="0">
              <a:ea typeface="Calibri" panose="020F0502020204030204" pitchFamily="34" charset="0"/>
              <a:cs typeface="Times New Roman" panose="02020603050405020304" pitchFamily="18" charset="0"/>
            </a:endParaRPr>
          </a:p>
          <a:p>
            <a:r>
              <a:rPr lang="el-GR" sz="1900" dirty="0">
                <a:ea typeface="Times New Roman" panose="02020603050405020304" pitchFamily="18" charset="0"/>
                <a:cs typeface="Times New Roman" panose="02020603050405020304" pitchFamily="18" charset="0"/>
              </a:rPr>
              <a:t>Αριθμός συμμετεχόντων: 15</a:t>
            </a:r>
            <a:endParaRPr lang="en-CY" sz="1900" dirty="0">
              <a:ea typeface="Calibri" panose="020F0502020204030204" pitchFamily="34" charset="0"/>
              <a:cs typeface="Times New Roman" panose="02020603050405020304" pitchFamily="18" charset="0"/>
            </a:endParaRPr>
          </a:p>
          <a:p>
            <a:r>
              <a:rPr lang="el-GR" sz="1900" dirty="0">
                <a:ea typeface="Times New Roman" panose="02020603050405020304" pitchFamily="18" charset="0"/>
                <a:cs typeface="Times New Roman" panose="02020603050405020304" pitchFamily="18" charset="0"/>
              </a:rPr>
              <a:t>Εμψυχωτής/Μουσική Επιμέλεια</a:t>
            </a:r>
            <a:r>
              <a:rPr lang="en-US" sz="1900" dirty="0">
                <a:ea typeface="Times New Roman" panose="02020603050405020304" pitchFamily="18" charset="0"/>
                <a:cs typeface="Times New Roman" panose="02020603050405020304" pitchFamily="18" charset="0"/>
              </a:rPr>
              <a:t>: </a:t>
            </a:r>
            <a:r>
              <a:rPr lang="el-GR" sz="1900" dirty="0">
                <a:ea typeface="Times New Roman" panose="02020603050405020304" pitchFamily="18" charset="0"/>
                <a:cs typeface="Times New Roman" panose="02020603050405020304" pitchFamily="18" charset="0"/>
              </a:rPr>
              <a:t>Γιώργος </a:t>
            </a:r>
            <a:r>
              <a:rPr lang="el-GR" sz="1900" dirty="0" err="1">
                <a:ea typeface="Times New Roman" panose="02020603050405020304" pitchFamily="18" charset="0"/>
                <a:cs typeface="Times New Roman" panose="02020603050405020304" pitchFamily="18" charset="0"/>
              </a:rPr>
              <a:t>Καλλονάς</a:t>
            </a:r>
            <a:r>
              <a:rPr lang="el-GR" sz="1900" dirty="0">
                <a:ea typeface="Times New Roman" panose="02020603050405020304" pitchFamily="18" charset="0"/>
                <a:cs typeface="Times New Roman" panose="02020603050405020304" pitchFamily="18" charset="0"/>
              </a:rPr>
              <a:t>  </a:t>
            </a:r>
          </a:p>
          <a:p>
            <a:r>
              <a:rPr lang="el-GR" sz="1900" dirty="0">
                <a:ea typeface="Calibri" panose="020F0502020204030204" pitchFamily="34" charset="0"/>
                <a:cs typeface="Times New Roman" panose="02020603050405020304" pitchFamily="18" charset="0"/>
              </a:rPr>
              <a:t>Σενάριο/Συντονισμός</a:t>
            </a:r>
            <a:r>
              <a:rPr lang="en-US" sz="1900" dirty="0">
                <a:ea typeface="Calibri" panose="020F0502020204030204" pitchFamily="34" charset="0"/>
                <a:cs typeface="Times New Roman" panose="02020603050405020304" pitchFamily="18" charset="0"/>
              </a:rPr>
              <a:t>: </a:t>
            </a:r>
            <a:r>
              <a:rPr lang="el-GR" sz="1900" dirty="0" err="1">
                <a:ea typeface="Calibri" panose="020F0502020204030204" pitchFamily="34" charset="0"/>
                <a:cs typeface="Times New Roman" panose="02020603050405020304" pitchFamily="18" charset="0"/>
              </a:rPr>
              <a:t>Δρ</a:t>
            </a:r>
            <a:r>
              <a:rPr lang="el-GR" sz="1900" dirty="0">
                <a:ea typeface="Calibri" panose="020F0502020204030204" pitchFamily="34" charset="0"/>
                <a:cs typeface="Times New Roman" panose="02020603050405020304" pitchFamily="18" charset="0"/>
              </a:rPr>
              <a:t> Μαρία Παύλου</a:t>
            </a:r>
            <a:endParaRPr lang="en-CY" sz="1900" dirty="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E074422-0709-CD48-3B50-3E41DDE73E2B}"/>
              </a:ext>
            </a:extLst>
          </p:cNvPr>
          <p:cNvSpPr txBox="1"/>
          <p:nvPr/>
        </p:nvSpPr>
        <p:spPr>
          <a:xfrm>
            <a:off x="219609" y="2789798"/>
            <a:ext cx="8513837" cy="1631216"/>
          </a:xfrm>
          <a:prstGeom prst="rect">
            <a:avLst/>
          </a:prstGeom>
          <a:solidFill>
            <a:schemeClr val="accent6">
              <a:lumMod val="20000"/>
              <a:lumOff val="80000"/>
            </a:schemeClr>
          </a:solidFill>
        </p:spPr>
        <p:txBody>
          <a:bodyPr wrap="square" rtlCol="0">
            <a:spAutoFit/>
          </a:bodyPr>
          <a:lstStyle/>
          <a:p>
            <a:pPr algn="just"/>
            <a:r>
              <a:rPr lang="el-GR" sz="2000" dirty="0" err="1"/>
              <a:t>Στ</a:t>
            </a:r>
            <a:r>
              <a:rPr lang="en-CY" sz="2000" dirty="0"/>
              <a:t>ό</a:t>
            </a:r>
            <a:r>
              <a:rPr lang="el-GR" sz="2000" dirty="0" err="1"/>
              <a:t>χος</a:t>
            </a:r>
            <a:r>
              <a:rPr lang="en-US" sz="2000" dirty="0"/>
              <a:t>:</a:t>
            </a:r>
            <a:r>
              <a:rPr lang="el-GR" sz="2000" dirty="0"/>
              <a:t> Εξ αφορμής των όσων θα μάθουν τα παιδιά στο </a:t>
            </a:r>
            <a:r>
              <a:rPr lang="el-GR" sz="2000" dirty="0" err="1"/>
              <a:t>διαδραστικό</a:t>
            </a:r>
            <a:r>
              <a:rPr lang="en-US" sz="2000" dirty="0"/>
              <a:t>-</a:t>
            </a:r>
            <a:r>
              <a:rPr lang="el-GR" sz="2000" dirty="0"/>
              <a:t>βιωματικό εργαστήριο για την ανακύκλωση του χαρτιού, στο πλαίσιο του μουσικού εργαστηρίου θα φτιάξουν μια </a:t>
            </a:r>
            <a:r>
              <a:rPr lang="el-GR" sz="2000" dirty="0" err="1"/>
              <a:t>ηχοϊστορία</a:t>
            </a:r>
            <a:r>
              <a:rPr lang="el-GR" sz="2000" dirty="0"/>
              <a:t>, βάσει συγκεκριμένου πρωτότυπου σεναρίου που θα τους δοθεί,  χρησιμοποιώντας μουσικά όργανα και σπόρους για τη δημιουργία διαφόρων ήχων.  </a:t>
            </a:r>
            <a:endParaRPr lang="en-CY" dirty="0"/>
          </a:p>
        </p:txBody>
      </p:sp>
    </p:spTree>
    <p:extLst>
      <p:ext uri="{BB962C8B-B14F-4D97-AF65-F5344CB8AC3E}">
        <p14:creationId xmlns:p14="http://schemas.microsoft.com/office/powerpoint/2010/main" val="3701442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4184542" y="486184"/>
            <a:ext cx="7363990" cy="1325563"/>
          </a:xfrm>
        </p:spPr>
        <p:txBody>
          <a:bodyPr vert="horz" lIns="91440" tIns="45720" rIns="91440" bIns="45720" rtlCol="0" anchor="ctr">
            <a:normAutofit/>
          </a:bodyPr>
          <a:lstStyle/>
          <a:p>
            <a:r>
              <a:rPr lang="en-US" b="1" kern="1200" dirty="0" err="1">
                <a:solidFill>
                  <a:schemeClr val="tx1"/>
                </a:solidFill>
                <a:latin typeface="+mj-lt"/>
                <a:ea typeface="+mj-ea"/>
                <a:cs typeface="+mj-cs"/>
              </a:rPr>
              <a:t>Βιογρ</a:t>
            </a:r>
            <a:r>
              <a:rPr lang="en-US" b="1" kern="1200" dirty="0">
                <a:solidFill>
                  <a:schemeClr val="tx1"/>
                </a:solidFill>
                <a:latin typeface="+mj-lt"/>
                <a:ea typeface="+mj-ea"/>
                <a:cs typeface="+mj-cs"/>
              </a:rPr>
              <a:t>α</a:t>
            </a:r>
            <a:r>
              <a:rPr lang="en-US" b="1" kern="1200" dirty="0" err="1">
                <a:solidFill>
                  <a:schemeClr val="tx1"/>
                </a:solidFill>
                <a:latin typeface="+mj-lt"/>
                <a:ea typeface="+mj-ea"/>
                <a:cs typeface="+mj-cs"/>
              </a:rPr>
              <a:t>φικό</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σημείωμ</a:t>
            </a:r>
            <a:r>
              <a:rPr lang="en-US" b="1" kern="1200" dirty="0">
                <a:solidFill>
                  <a:schemeClr val="tx1"/>
                </a:solidFill>
                <a:latin typeface="+mj-lt"/>
                <a:ea typeface="+mj-ea"/>
                <a:cs typeface="+mj-cs"/>
              </a:rPr>
              <a:t>α </a:t>
            </a:r>
            <a:r>
              <a:rPr lang="el-GR" b="1" kern="1200" dirty="0">
                <a:solidFill>
                  <a:schemeClr val="tx1"/>
                </a:solidFill>
                <a:latin typeface="+mj-lt"/>
                <a:ea typeface="+mj-ea"/>
                <a:cs typeface="+mj-cs"/>
              </a:rPr>
              <a:t>διδάσκοντος</a:t>
            </a:r>
            <a:r>
              <a:rPr lang="en-US" b="1" kern="1200" dirty="0">
                <a:solidFill>
                  <a:schemeClr val="tx1"/>
                </a:solidFill>
                <a:latin typeface="+mj-lt"/>
                <a:ea typeface="+mj-ea"/>
                <a:cs typeface="+mj-cs"/>
              </a:rPr>
              <a:t>/</a:t>
            </a:r>
            <a:r>
              <a:rPr lang="en-US" b="1" kern="1200" dirty="0" err="1">
                <a:solidFill>
                  <a:schemeClr val="tx1"/>
                </a:solidFill>
                <a:latin typeface="+mj-lt"/>
                <a:ea typeface="+mj-ea"/>
                <a:cs typeface="+mj-cs"/>
              </a:rPr>
              <a:t>εμψυχ</a:t>
            </a:r>
            <a:r>
              <a:rPr lang="el-GR" b="1" kern="1200" dirty="0" err="1">
                <a:solidFill>
                  <a:schemeClr val="tx1"/>
                </a:solidFill>
                <a:latin typeface="+mj-lt"/>
                <a:ea typeface="+mj-ea"/>
                <a:cs typeface="+mj-cs"/>
              </a:rPr>
              <a:t>ωτή</a:t>
            </a:r>
            <a:endParaRPr lang="en-US" b="1" kern="1200" dirty="0">
              <a:solidFill>
                <a:schemeClr val="tx1"/>
              </a:solidFill>
              <a:latin typeface="+mj-lt"/>
              <a:ea typeface="+mj-ea"/>
              <a:cs typeface="+mj-cs"/>
            </a:endParaRPr>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srcRect t="4209" r="5" b="1296"/>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5" name="Rectangle 4">
            <a:extLst>
              <a:ext uri="{FF2B5EF4-FFF2-40B4-BE49-F238E27FC236}">
                <a16:creationId xmlns:a16="http://schemas.microsoft.com/office/drawing/2014/main" id="{A3155FB0-EA16-ABD8-117B-C3D82EDE14A1}"/>
              </a:ext>
            </a:extLst>
          </p:cNvPr>
          <p:cNvSpPr/>
          <p:nvPr/>
        </p:nvSpPr>
        <p:spPr>
          <a:xfrm>
            <a:off x="3700244" y="1946682"/>
            <a:ext cx="8305489" cy="4911317"/>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endParaRPr lang="en-US" sz="1900" dirty="0"/>
          </a:p>
        </p:txBody>
      </p:sp>
      <p:sp>
        <p:nvSpPr>
          <p:cNvPr id="3" name="Rectangle 2">
            <a:extLst>
              <a:ext uri="{FF2B5EF4-FFF2-40B4-BE49-F238E27FC236}">
                <a16:creationId xmlns:a16="http://schemas.microsoft.com/office/drawing/2014/main" id="{F271FA41-5494-F680-9680-2C8868D8D12E}"/>
              </a:ext>
            </a:extLst>
          </p:cNvPr>
          <p:cNvSpPr/>
          <p:nvPr/>
        </p:nvSpPr>
        <p:spPr>
          <a:xfrm>
            <a:off x="3962400" y="2527900"/>
            <a:ext cx="7648073" cy="3193823"/>
          </a:xfrm>
          <a:prstGeom prst="rect">
            <a:avLst/>
          </a:prstGeom>
        </p:spPr>
        <p:txBody>
          <a:bodyPr wrap="square">
            <a:spAutoFit/>
          </a:bodyPr>
          <a:lstStyle/>
          <a:p>
            <a:pPr algn="just"/>
            <a:r>
              <a:rPr lang="el-GR" sz="2000" dirty="0">
                <a:ea typeface="Calibri" panose="020F0502020204030204" pitchFamily="34" charset="0"/>
                <a:cs typeface="Times New Roman" panose="02020603050405020304" pitchFamily="18" charset="0"/>
              </a:rPr>
              <a:t>Ο Γεώργιος </a:t>
            </a:r>
            <a:r>
              <a:rPr lang="el-GR" sz="2000" dirty="0" err="1">
                <a:ea typeface="Calibri" panose="020F0502020204030204" pitchFamily="34" charset="0"/>
                <a:cs typeface="Times New Roman" panose="02020603050405020304" pitchFamily="18" charset="0"/>
              </a:rPr>
              <a:t>Καλλονάς</a:t>
            </a:r>
            <a:r>
              <a:rPr lang="el-GR" sz="2000" dirty="0">
                <a:ea typeface="Calibri" panose="020F0502020204030204" pitchFamily="34" charset="0"/>
                <a:cs typeface="Times New Roman" panose="02020603050405020304" pitchFamily="18" charset="0"/>
              </a:rPr>
              <a:t> γεννήθηκε στη Λευκωσία το 1997. Αποφοίτησε από το Μουσικό Σχολείο Λευκωσίας το 2015. Σπούδασε Μουσική (</a:t>
            </a:r>
            <a:r>
              <a:rPr lang="en-GB" sz="2000" dirty="0">
                <a:ea typeface="Calibri" panose="020F0502020204030204" pitchFamily="34" charset="0"/>
                <a:cs typeface="Times New Roman" panose="02020603050405020304" pitchFamily="18" charset="0"/>
              </a:rPr>
              <a:t>Bachelor of Music</a:t>
            </a:r>
            <a:r>
              <a:rPr lang="el-GR" sz="2000" dirty="0">
                <a:ea typeface="Calibri" panose="020F0502020204030204" pitchFamily="34" charset="0"/>
                <a:cs typeface="Times New Roman" panose="02020603050405020304" pitchFamily="18" charset="0"/>
              </a:rPr>
              <a:t>) στο Ευρωπαϊκό Πανεπιστήμιο Κύπρου με κύριο όργανο «Κλασσικό Τραγούδι» (2015-2019). Από το 2019 μέχρι σήμερα είναι φοιτητής στο Προπτυχιακό Πρόγραμμα Θεολογίας της Θεολογικής Σχολής Εκκλησίας Κύπρου. Παράλληλα εργάζεται στο Μουσικό Εργαστήρι “</a:t>
            </a:r>
            <a:r>
              <a:rPr lang="en-GB" sz="2000" dirty="0">
                <a:ea typeface="Calibri" panose="020F0502020204030204" pitchFamily="34" charset="0"/>
                <a:cs typeface="Times New Roman" panose="02020603050405020304" pitchFamily="18" charset="0"/>
              </a:rPr>
              <a:t>A Piacere</a:t>
            </a:r>
            <a:r>
              <a:rPr lang="el-GR" sz="2000" dirty="0">
                <a:ea typeface="Calibri" panose="020F0502020204030204" pitchFamily="34" charset="0"/>
                <a:cs typeface="Times New Roman" panose="02020603050405020304" pitchFamily="18" charset="0"/>
              </a:rPr>
              <a:t>” ως δάσκαλος βιολιού και φλάουτου, ενώ συνεργάζεται και με διάφορα Νηπιαγωγεία και Ωδεία της Επαρχίας Λευκωσίας. </a:t>
            </a:r>
            <a:endParaRPr lang="en-CY" sz="2000" dirty="0">
              <a:ea typeface="Calibri" panose="020F0502020204030204" pitchFamily="34" charset="0"/>
              <a:cs typeface="Times New Roman" panose="02020603050405020304" pitchFamily="18" charset="0"/>
            </a:endParaRPr>
          </a:p>
          <a:p>
            <a:pPr algn="just">
              <a:lnSpc>
                <a:spcPct val="115000"/>
              </a:lnSpc>
            </a:pPr>
            <a:r>
              <a:rPr lang="el-GR" sz="2000" dirty="0">
                <a:solidFill>
                  <a:srgbClr val="000000"/>
                </a:solidFill>
                <a:ea typeface="Times New Roman" panose="02020603050405020304" pitchFamily="18" charset="0"/>
                <a:cs typeface="Times New Roman" panose="02020603050405020304" pitchFamily="18" charset="0"/>
              </a:rPr>
              <a:t> </a:t>
            </a:r>
            <a:endParaRPr lang="en-CY" sz="2000" dirty="0">
              <a:ea typeface="Calibri" panose="020F0502020204030204" pitchFamily="34" charset="0"/>
              <a:cs typeface="Times New Roman" panose="02020603050405020304" pitchFamily="18" charset="0"/>
            </a:endParaRPr>
          </a:p>
        </p:txBody>
      </p:sp>
      <p:pic>
        <p:nvPicPr>
          <p:cNvPr id="8" name="Picture 7" descr="A person with a beard&#10;&#10;Description automatically generated with medium confidence">
            <a:extLst>
              <a:ext uri="{FF2B5EF4-FFF2-40B4-BE49-F238E27FC236}">
                <a16:creationId xmlns:a16="http://schemas.microsoft.com/office/drawing/2014/main" id="{D969D071-D7FB-19CC-2ED3-B1B083C8D6FF}"/>
              </a:ext>
            </a:extLst>
          </p:cNvPr>
          <p:cNvPicPr>
            <a:picLocks noChangeAspect="1"/>
          </p:cNvPicPr>
          <p:nvPr/>
        </p:nvPicPr>
        <p:blipFill>
          <a:blip r:embed="rId3"/>
          <a:stretch>
            <a:fillRect/>
          </a:stretch>
        </p:blipFill>
        <p:spPr>
          <a:xfrm>
            <a:off x="665380" y="575114"/>
            <a:ext cx="2577663" cy="2571452"/>
          </a:xfrm>
          <a:prstGeom prst="rect">
            <a:avLst/>
          </a:prstGeom>
        </p:spPr>
      </p:pic>
    </p:spTree>
    <p:extLst>
      <p:ext uri="{BB962C8B-B14F-4D97-AF65-F5344CB8AC3E}">
        <p14:creationId xmlns:p14="http://schemas.microsoft.com/office/powerpoint/2010/main" val="133388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3700" b="1" kern="1200" err="1">
                <a:solidFill>
                  <a:srgbClr val="FFFFFF"/>
                </a:solidFill>
                <a:latin typeface="+mj-lt"/>
                <a:ea typeface="+mj-ea"/>
                <a:cs typeface="+mj-cs"/>
              </a:rPr>
              <a:t>Δράση</a:t>
            </a:r>
            <a:r>
              <a:rPr lang="en-US" sz="3700" b="1" kern="1200">
                <a:solidFill>
                  <a:srgbClr val="FFFFFF"/>
                </a:solidFill>
                <a:latin typeface="+mj-lt"/>
                <a:ea typeface="+mj-ea"/>
                <a:cs typeface="+mj-cs"/>
              </a:rPr>
              <a:t> 7: </a:t>
            </a:r>
            <a:r>
              <a:rPr lang="en-US" sz="3700" b="1" kern="1200" err="1">
                <a:solidFill>
                  <a:srgbClr val="FFFFFF"/>
                </a:solidFill>
                <a:latin typeface="+mj-lt"/>
                <a:ea typeface="+mj-ea"/>
                <a:cs typeface="+mj-cs"/>
              </a:rPr>
              <a:t>Εργ</a:t>
            </a:r>
            <a:r>
              <a:rPr lang="en-US" sz="3700" b="1" kern="1200">
                <a:solidFill>
                  <a:srgbClr val="FFFFFF"/>
                </a:solidFill>
                <a:latin typeface="+mj-lt"/>
                <a:ea typeface="+mj-ea"/>
                <a:cs typeface="+mj-cs"/>
              </a:rPr>
              <a:t>α</a:t>
            </a:r>
            <a:r>
              <a:rPr lang="en-US" sz="3700" b="1" kern="1200" err="1">
                <a:solidFill>
                  <a:srgbClr val="FFFFFF"/>
                </a:solidFill>
                <a:latin typeface="+mj-lt"/>
                <a:ea typeface="+mj-ea"/>
                <a:cs typeface="+mj-cs"/>
              </a:rPr>
              <a:t>στήριο</a:t>
            </a:r>
            <a:r>
              <a:rPr lang="en-US" sz="3700" b="1" kern="1200">
                <a:solidFill>
                  <a:srgbClr val="FFFFFF"/>
                </a:solidFill>
                <a:latin typeface="+mj-lt"/>
                <a:ea typeface="+mj-ea"/>
                <a:cs typeface="+mj-cs"/>
              </a:rPr>
              <a:t> Animation – </a:t>
            </a:r>
            <a:r>
              <a:rPr lang="en-US" sz="3700" b="1" kern="1200" err="1">
                <a:solidFill>
                  <a:srgbClr val="FFFFFF"/>
                </a:solidFill>
                <a:latin typeface="+mj-lt"/>
                <a:ea typeface="+mj-ea"/>
                <a:cs typeface="+mj-cs"/>
              </a:rPr>
              <a:t>Τ</a:t>
            </a:r>
            <a:r>
              <a:rPr lang="en-US" sz="3700" b="1" kern="1200">
                <a:solidFill>
                  <a:srgbClr val="FFFFFF"/>
                </a:solidFill>
                <a:latin typeface="+mj-lt"/>
                <a:ea typeface="+mj-ea"/>
                <a:cs typeface="+mj-cs"/>
              </a:rPr>
              <a:t>α</a:t>
            </a:r>
            <a:r>
              <a:rPr lang="en-US" sz="3700" b="1" kern="1200" err="1">
                <a:solidFill>
                  <a:srgbClr val="FFFFFF"/>
                </a:solidFill>
                <a:latin typeface="+mj-lt"/>
                <a:ea typeface="+mj-ea"/>
                <a:cs typeface="+mj-cs"/>
              </a:rPr>
              <a:t>ξίδι</a:t>
            </a:r>
            <a:r>
              <a:rPr lang="en-US" sz="3700" b="1" kern="1200">
                <a:solidFill>
                  <a:srgbClr val="FFFFFF"/>
                </a:solidFill>
                <a:latin typeface="+mj-lt"/>
                <a:ea typeface="+mj-ea"/>
                <a:cs typeface="+mj-cs"/>
              </a:rPr>
              <a:t> </a:t>
            </a:r>
            <a:r>
              <a:rPr lang="en-US" sz="3700" b="1" kern="1200" err="1">
                <a:solidFill>
                  <a:srgbClr val="FFFFFF"/>
                </a:solidFill>
                <a:latin typeface="+mj-lt"/>
                <a:ea typeface="+mj-ea"/>
                <a:cs typeface="+mj-cs"/>
              </a:rPr>
              <a:t>στην</a:t>
            </a:r>
            <a:r>
              <a:rPr lang="en-US" sz="3700" b="1" kern="1200">
                <a:solidFill>
                  <a:srgbClr val="FFFFFF"/>
                </a:solidFill>
                <a:latin typeface="+mj-lt"/>
                <a:ea typeface="+mj-ea"/>
                <a:cs typeface="+mj-cs"/>
              </a:rPr>
              <a:t> </a:t>
            </a:r>
            <a:r>
              <a:rPr lang="en-US" sz="3700" b="1" kern="1200" err="1">
                <a:solidFill>
                  <a:srgbClr val="FFFFFF"/>
                </a:solidFill>
                <a:latin typeface="+mj-lt"/>
                <a:ea typeface="+mj-ea"/>
                <a:cs typeface="+mj-cs"/>
              </a:rPr>
              <a:t>Αντ</a:t>
            </a:r>
            <a:r>
              <a:rPr lang="en-US" sz="3700" b="1" kern="1200">
                <a:solidFill>
                  <a:srgbClr val="FFFFFF"/>
                </a:solidFill>
                <a:latin typeface="+mj-lt"/>
                <a:ea typeface="+mj-ea"/>
                <a:cs typeface="+mj-cs"/>
              </a:rPr>
              <a:t>α</a:t>
            </a:r>
            <a:r>
              <a:rPr lang="en-US" sz="3700" b="1" kern="1200" err="1">
                <a:solidFill>
                  <a:srgbClr val="FFFFFF"/>
                </a:solidFill>
                <a:latin typeface="+mj-lt"/>
                <a:ea typeface="+mj-ea"/>
                <a:cs typeface="+mj-cs"/>
              </a:rPr>
              <a:t>ρκτική</a:t>
            </a:r>
            <a:r>
              <a:rPr lang="en-US" sz="3700" b="1" kern="1200">
                <a:solidFill>
                  <a:srgbClr val="FFFFFF"/>
                </a:solidFill>
                <a:latin typeface="+mj-lt"/>
                <a:ea typeface="+mj-ea"/>
                <a:cs typeface="+mj-cs"/>
              </a:rPr>
              <a:t> </a:t>
            </a:r>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srcRect l="4915" r="5800" b="4"/>
          <a:stretch/>
        </p:blipFill>
        <p:spPr>
          <a:xfrm>
            <a:off x="327546" y="2454903"/>
            <a:ext cx="3442801" cy="4080254"/>
          </a:xfrm>
          <a:prstGeom prst="rect">
            <a:avLst/>
          </a:prstGeom>
        </p:spPr>
      </p:pic>
      <p:pic>
        <p:nvPicPr>
          <p:cNvPr id="5" name="Picture 4" descr="A large iceberg in the water&#10;&#10;Description automatically generated with medium confidence">
            <a:extLst>
              <a:ext uri="{FF2B5EF4-FFF2-40B4-BE49-F238E27FC236}">
                <a16:creationId xmlns:a16="http://schemas.microsoft.com/office/drawing/2014/main" id="{384A74FA-8A33-49CE-2304-CBAF84A8B830}"/>
              </a:ext>
            </a:extLst>
          </p:cNvPr>
          <p:cNvPicPr>
            <a:picLocks noChangeAspect="1"/>
          </p:cNvPicPr>
          <p:nvPr/>
        </p:nvPicPr>
        <p:blipFill rotWithShape="1">
          <a:blip r:embed="rId3"/>
          <a:srcRect l="21694" r="30896" b="-1"/>
          <a:stretch/>
        </p:blipFill>
        <p:spPr>
          <a:xfrm>
            <a:off x="3942260" y="2454901"/>
            <a:ext cx="3442803" cy="4080255"/>
          </a:xfrm>
          <a:prstGeom prst="rect">
            <a:avLst/>
          </a:prstGeom>
        </p:spPr>
      </p:pic>
      <p:sp>
        <p:nvSpPr>
          <p:cNvPr id="24" name="Rectangle 2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8DFA085-FF07-59BB-DDA7-697E4948A0F7}"/>
              </a:ext>
            </a:extLst>
          </p:cNvPr>
          <p:cNvSpPr txBox="1"/>
          <p:nvPr/>
        </p:nvSpPr>
        <p:spPr>
          <a:xfrm>
            <a:off x="7557765" y="763523"/>
            <a:ext cx="4306689" cy="527868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err="1">
                <a:solidFill>
                  <a:srgbClr val="FFFFFF"/>
                </a:solidFill>
              </a:rPr>
              <a:t>Διάρκει</a:t>
            </a:r>
            <a:r>
              <a:rPr lang="en-US" sz="2400" dirty="0">
                <a:solidFill>
                  <a:srgbClr val="FFFFFF"/>
                </a:solidFill>
              </a:rPr>
              <a:t>α:   </a:t>
            </a:r>
            <a:r>
              <a:rPr lang="el-GR" sz="2400" dirty="0">
                <a:solidFill>
                  <a:srgbClr val="FFFFFF"/>
                </a:solidFill>
              </a:rPr>
              <a:t>16 ώρες </a:t>
            </a:r>
            <a:endParaRPr lang="en-US" sz="2400" dirty="0">
              <a:solidFill>
                <a:srgbClr val="FFFFFF"/>
              </a:solidFill>
            </a:endParaRPr>
          </a:p>
          <a:p>
            <a:pPr indent="-228600">
              <a:lnSpc>
                <a:spcPct val="90000"/>
              </a:lnSpc>
              <a:spcAft>
                <a:spcPts val="600"/>
              </a:spcAft>
              <a:buFont typeface="Arial" panose="020B0604020202020204" pitchFamily="34" charset="0"/>
              <a:buChar char="•"/>
            </a:pPr>
            <a:r>
              <a:rPr lang="en-US" sz="2400" dirty="0" err="1">
                <a:solidFill>
                  <a:srgbClr val="FFFFFF"/>
                </a:solidFill>
              </a:rPr>
              <a:t>Χώρος</a:t>
            </a:r>
            <a:r>
              <a:rPr lang="en-US" sz="2400" dirty="0">
                <a:solidFill>
                  <a:srgbClr val="FFFFFF"/>
                </a:solidFill>
              </a:rPr>
              <a:t>: Kimonos Art Center, </a:t>
            </a:r>
            <a:r>
              <a:rPr lang="en-US" sz="2400" dirty="0" err="1">
                <a:solidFill>
                  <a:srgbClr val="FFFFFF"/>
                </a:solidFill>
              </a:rPr>
              <a:t>Πάφος</a:t>
            </a:r>
            <a:r>
              <a:rPr lang="en-US" sz="2400" dirty="0">
                <a:solidFill>
                  <a:srgbClr val="FFFFFF"/>
                </a:solidFill>
              </a:rPr>
              <a:t>  </a:t>
            </a:r>
          </a:p>
          <a:p>
            <a:pPr indent="-228600">
              <a:lnSpc>
                <a:spcPct val="90000"/>
              </a:lnSpc>
              <a:spcAft>
                <a:spcPts val="600"/>
              </a:spcAft>
              <a:buFont typeface="Arial" panose="020B0604020202020204" pitchFamily="34" charset="0"/>
              <a:buChar char="•"/>
            </a:pPr>
            <a:r>
              <a:rPr lang="en-US" sz="2400" dirty="0" err="1">
                <a:solidFill>
                  <a:srgbClr val="FFFFFF"/>
                </a:solidFill>
              </a:rPr>
              <a:t>Χρόνος</a:t>
            </a:r>
            <a:r>
              <a:rPr lang="en-US" sz="2400" dirty="0">
                <a:solidFill>
                  <a:srgbClr val="FFFFFF"/>
                </a:solidFill>
              </a:rPr>
              <a:t>: </a:t>
            </a:r>
            <a:r>
              <a:rPr lang="en-US" sz="2400" dirty="0" err="1">
                <a:solidFill>
                  <a:srgbClr val="FFFFFF"/>
                </a:solidFill>
              </a:rPr>
              <a:t>Ιούλιος</a:t>
            </a:r>
            <a:r>
              <a:rPr lang="en-US" sz="2400" dirty="0">
                <a:solidFill>
                  <a:srgbClr val="FFFFFF"/>
                </a:solidFill>
              </a:rPr>
              <a:t> - </a:t>
            </a:r>
            <a:r>
              <a:rPr lang="en-US" sz="2400" dirty="0" err="1">
                <a:solidFill>
                  <a:srgbClr val="FFFFFF"/>
                </a:solidFill>
              </a:rPr>
              <a:t>Σε</a:t>
            </a:r>
            <a:r>
              <a:rPr lang="en-US" sz="2400" dirty="0">
                <a:solidFill>
                  <a:srgbClr val="FFFFFF"/>
                </a:solidFill>
              </a:rPr>
              <a:t>π</a:t>
            </a:r>
            <a:r>
              <a:rPr lang="en-US" sz="2400" dirty="0" err="1">
                <a:solidFill>
                  <a:srgbClr val="FFFFFF"/>
                </a:solidFill>
              </a:rPr>
              <a:t>τέμ</a:t>
            </a:r>
            <a:r>
              <a:rPr lang="en-US" sz="2400" dirty="0">
                <a:solidFill>
                  <a:srgbClr val="FFFFFF"/>
                </a:solidFill>
              </a:rPr>
              <a:t>β</a:t>
            </a:r>
            <a:r>
              <a:rPr lang="en-US" sz="2400" dirty="0" err="1">
                <a:solidFill>
                  <a:srgbClr val="FFFFFF"/>
                </a:solidFill>
              </a:rPr>
              <a:t>ριος</a:t>
            </a:r>
            <a:r>
              <a:rPr lang="en-US" sz="2400" dirty="0">
                <a:solidFill>
                  <a:srgbClr val="FFFFFF"/>
                </a:solidFill>
              </a:rPr>
              <a:t> </a:t>
            </a:r>
          </a:p>
          <a:p>
            <a:pPr indent="-228600">
              <a:lnSpc>
                <a:spcPct val="90000"/>
              </a:lnSpc>
              <a:spcAft>
                <a:spcPts val="600"/>
              </a:spcAft>
              <a:buFont typeface="Arial" panose="020B0604020202020204" pitchFamily="34" charset="0"/>
              <a:buChar char="•"/>
            </a:pPr>
            <a:r>
              <a:rPr lang="en-US" sz="2400" dirty="0" err="1">
                <a:solidFill>
                  <a:srgbClr val="FFFFFF"/>
                </a:solidFill>
              </a:rPr>
              <a:t>Ομάδ</a:t>
            </a:r>
            <a:r>
              <a:rPr lang="en-US" sz="2400" dirty="0">
                <a:solidFill>
                  <a:srgbClr val="FFFFFF"/>
                </a:solidFill>
              </a:rPr>
              <a:t>α </a:t>
            </a:r>
            <a:r>
              <a:rPr lang="en-US" sz="2400" dirty="0" err="1">
                <a:solidFill>
                  <a:srgbClr val="FFFFFF"/>
                </a:solidFill>
              </a:rPr>
              <a:t>στόχος</a:t>
            </a:r>
            <a:r>
              <a:rPr lang="en-US" sz="2400" dirty="0">
                <a:solidFill>
                  <a:srgbClr val="FFFFFF"/>
                </a:solidFill>
              </a:rPr>
              <a:t>: </a:t>
            </a:r>
            <a:r>
              <a:rPr lang="en-US" sz="2400" dirty="0" err="1">
                <a:solidFill>
                  <a:srgbClr val="FFFFFF"/>
                </a:solidFill>
              </a:rPr>
              <a:t>Π</a:t>
            </a:r>
            <a:r>
              <a:rPr lang="en-US" sz="2400" dirty="0">
                <a:solidFill>
                  <a:srgbClr val="FFFFFF"/>
                </a:solidFill>
              </a:rPr>
              <a:t>α</a:t>
            </a:r>
            <a:r>
              <a:rPr lang="en-US" sz="2400" dirty="0" err="1">
                <a:solidFill>
                  <a:srgbClr val="FFFFFF"/>
                </a:solidFill>
              </a:rPr>
              <a:t>ιδιά</a:t>
            </a:r>
            <a:r>
              <a:rPr lang="en-US" sz="2400" dirty="0">
                <a:solidFill>
                  <a:srgbClr val="FFFFFF"/>
                </a:solidFill>
              </a:rPr>
              <a:t> απ</a:t>
            </a:r>
            <a:r>
              <a:rPr lang="en-US" sz="2400" dirty="0" err="1">
                <a:solidFill>
                  <a:srgbClr val="FFFFFF"/>
                </a:solidFill>
              </a:rPr>
              <a:t>ό</a:t>
            </a:r>
            <a:r>
              <a:rPr lang="en-US" sz="2400" dirty="0">
                <a:solidFill>
                  <a:srgbClr val="FFFFFF"/>
                </a:solidFill>
              </a:rPr>
              <a:t> 12 </a:t>
            </a:r>
            <a:r>
              <a:rPr lang="en-US" sz="2400" dirty="0" err="1">
                <a:solidFill>
                  <a:srgbClr val="FFFFFF"/>
                </a:solidFill>
              </a:rPr>
              <a:t>μέχρι</a:t>
            </a:r>
            <a:r>
              <a:rPr lang="en-US" sz="2400" dirty="0">
                <a:solidFill>
                  <a:srgbClr val="FFFFFF"/>
                </a:solidFill>
              </a:rPr>
              <a:t> 17 </a:t>
            </a:r>
            <a:r>
              <a:rPr lang="en-US" sz="2400" dirty="0" err="1">
                <a:solidFill>
                  <a:srgbClr val="FFFFFF"/>
                </a:solidFill>
              </a:rPr>
              <a:t>χρονών</a:t>
            </a:r>
            <a:r>
              <a:rPr lang="en-US" sz="2400" dirty="0">
                <a:solidFill>
                  <a:srgbClr val="FFFFFF"/>
                </a:solidFill>
              </a:rPr>
              <a:t> </a:t>
            </a:r>
          </a:p>
          <a:p>
            <a:pPr indent="-228600">
              <a:lnSpc>
                <a:spcPct val="90000"/>
              </a:lnSpc>
              <a:spcAft>
                <a:spcPts val="600"/>
              </a:spcAft>
              <a:buFont typeface="Arial" panose="020B0604020202020204" pitchFamily="34" charset="0"/>
              <a:buChar char="•"/>
            </a:pPr>
            <a:r>
              <a:rPr lang="en-US" sz="2400" dirty="0" err="1">
                <a:solidFill>
                  <a:srgbClr val="FFFFFF"/>
                </a:solidFill>
              </a:rPr>
              <a:t>Αριθμός</a:t>
            </a:r>
            <a:r>
              <a:rPr lang="en-US" sz="2400" dirty="0">
                <a:solidFill>
                  <a:srgbClr val="FFFFFF"/>
                </a:solidFill>
              </a:rPr>
              <a:t> </a:t>
            </a:r>
            <a:r>
              <a:rPr lang="en-US" sz="2400" dirty="0" err="1">
                <a:solidFill>
                  <a:srgbClr val="FFFFFF"/>
                </a:solidFill>
              </a:rPr>
              <a:t>συμμετεχόντων</a:t>
            </a:r>
            <a:r>
              <a:rPr lang="en-US" sz="2400" dirty="0">
                <a:solidFill>
                  <a:srgbClr val="FFFFFF"/>
                </a:solidFill>
              </a:rPr>
              <a:t>:  10</a:t>
            </a:r>
          </a:p>
          <a:p>
            <a:pPr indent="-228600">
              <a:lnSpc>
                <a:spcPct val="90000"/>
              </a:lnSpc>
              <a:spcAft>
                <a:spcPts val="600"/>
              </a:spcAft>
              <a:buFont typeface="Arial" panose="020B0604020202020204" pitchFamily="34" charset="0"/>
              <a:buChar char="•"/>
            </a:pPr>
            <a:endParaRPr lang="en-US" sz="2400" dirty="0">
              <a:solidFill>
                <a:srgbClr val="FFFFFF"/>
              </a:solidFill>
            </a:endParaRPr>
          </a:p>
        </p:txBody>
      </p:sp>
    </p:spTree>
    <p:extLst>
      <p:ext uri="{BB962C8B-B14F-4D97-AF65-F5344CB8AC3E}">
        <p14:creationId xmlns:p14="http://schemas.microsoft.com/office/powerpoint/2010/main" val="2574129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Rectangle 2">
            <a:extLst>
              <a:ext uri="{FF2B5EF4-FFF2-40B4-BE49-F238E27FC236}">
                <a16:creationId xmlns:a16="http://schemas.microsoft.com/office/drawing/2014/main" id="{BE5BAEE8-409D-C174-220E-AD452CD0BEE5}"/>
              </a:ext>
            </a:extLst>
          </p:cNvPr>
          <p:cNvSpPr/>
          <p:nvPr/>
        </p:nvSpPr>
        <p:spPr>
          <a:xfrm>
            <a:off x="226378" y="1349744"/>
            <a:ext cx="8804365" cy="4530151"/>
          </a:xfrm>
          <a:prstGeom prst="rect">
            <a:avLst/>
          </a:prstGeom>
        </p:spPr>
        <p:txBody>
          <a:bodyPr wrap="square">
            <a:spAutoFit/>
          </a:bodyPr>
          <a:lstStyle/>
          <a:p>
            <a:pPr algn="just">
              <a:lnSpc>
                <a:spcPct val="115000"/>
              </a:lnSpc>
            </a:pPr>
            <a:r>
              <a:rPr lang="en-CY" sz="2100" b="1" dirty="0">
                <a:solidFill>
                  <a:srgbClr val="1D2228"/>
                </a:solidFill>
                <a:latin typeface="Calibri" panose="020F0502020204030204" pitchFamily="34" charset="0"/>
                <a:ea typeface="Times New Roman" panose="02020603050405020304" pitchFamily="18" charset="0"/>
                <a:cs typeface="Calibri" panose="020F0502020204030204" pitchFamily="34" charset="0"/>
              </a:rPr>
              <a:t>Περιγραφή</a:t>
            </a:r>
            <a:r>
              <a:rPr lang="en-CY" sz="21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a:t>
            </a:r>
            <a:r>
              <a:rPr lang="el-GR" sz="2100" dirty="0">
                <a:solidFill>
                  <a:srgbClr val="1D2228"/>
                </a:solidFill>
                <a:latin typeface="Calibri" panose="020F0502020204030204" pitchFamily="34" charset="0"/>
                <a:ea typeface="Times New Roman" panose="02020603050405020304" pitchFamily="18" charset="0"/>
                <a:cs typeface="Calibri" panose="020F0502020204030204" pitchFamily="34" charset="0"/>
              </a:rPr>
              <a:t>Το Εργαστήριο Α</a:t>
            </a:r>
            <a:r>
              <a:rPr lang="en-US" sz="21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nimation</a:t>
            </a:r>
            <a:r>
              <a:rPr lang="el-GR" sz="21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θα διευθύνουν από κοινού ο Χαράλαμπος Μαργαρίτης και ο </a:t>
            </a:r>
            <a:r>
              <a:rPr lang="el-GR" sz="21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Alexandre</a:t>
            </a:r>
            <a:r>
              <a:rPr lang="el-GR" sz="21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a:t>
            </a:r>
            <a:r>
              <a:rPr lang="el-GR" sz="21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Gautier</a:t>
            </a:r>
            <a:r>
              <a:rPr lang="el-GR" sz="21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Γάλλος εικαστικός και </a:t>
            </a:r>
            <a:r>
              <a:rPr lang="el-GR" sz="21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animator</a:t>
            </a:r>
            <a:r>
              <a:rPr lang="el-GR" sz="21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ο οποίος  τα τέσσερα τελευταία χρόνια επισκέφθηκε κατ' επανάληψη την Ανταρκτική εργαζόμενος στη συντήρηση των υποδομών της Γαλλικής επιστημονικής βάσης. Στο πλαίσιο του εργαστηρίου θα παρουσιαστεί πλούσιο οπτικό υλικό από φωτογραφίες και σχέδια που έκανε ο </a:t>
            </a:r>
            <a:r>
              <a:rPr lang="el-GR" sz="21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Gautier</a:t>
            </a:r>
            <a:r>
              <a:rPr lang="el-GR" sz="21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κατά την πολύμηνη παραμονή του στην Ανταρκτική. Μέσα από συζήτηση των δύο διδασκόντων με τους συμμετέχοντες σχετικά με το περιβάλλον της ηπείρου, τις επιστημονικές ανακαλύψεις που γίνονται εκεί και τις επιπτώσεις που έχει η κλιματική αλλαγή, θα προκύψουν ιδέες για μικρές ιστορίες, οι οποίες θα αναπτυχθούν σε μορφή σεναρίου για τη δημιουργία μιας μικρής ανθολογίας ταινιών, η οποία θα αναρτηθεί στην ιστοσελίδα του έργου Α</a:t>
            </a:r>
            <a:r>
              <a:rPr lang="en-US" sz="2100" dirty="0">
                <a:solidFill>
                  <a:srgbClr val="1D2228"/>
                </a:solidFill>
                <a:latin typeface="Calibri" panose="020F0502020204030204" pitchFamily="34" charset="0"/>
                <a:ea typeface="Times New Roman" panose="02020603050405020304" pitchFamily="18" charset="0"/>
                <a:cs typeface="Calibri" panose="020F0502020204030204" pitchFamily="34" charset="0"/>
              </a:rPr>
              <a:t>UGE. </a:t>
            </a:r>
            <a:endParaRPr lang="en-CY" sz="2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0942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912656" y="193464"/>
            <a:ext cx="8634105" cy="1325563"/>
          </a:xfrm>
        </p:spPr>
        <p:txBody>
          <a:bodyPr>
            <a:normAutofit/>
          </a:bodyPr>
          <a:lstStyle/>
          <a:p>
            <a:r>
              <a:rPr lang="el-GR" b="1"/>
              <a:t>Δ</a:t>
            </a:r>
            <a:r>
              <a:rPr lang="en-CY" b="1"/>
              <a:t>ί</a:t>
            </a:r>
            <a:r>
              <a:rPr lang="el-GR" b="1" err="1"/>
              <a:t>κτυο</a:t>
            </a:r>
            <a:r>
              <a:rPr lang="el-GR" b="1"/>
              <a:t> συνεργασίας </a:t>
            </a:r>
            <a:endParaRPr lang="en-CY"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TextBox 2">
            <a:extLst>
              <a:ext uri="{FF2B5EF4-FFF2-40B4-BE49-F238E27FC236}">
                <a16:creationId xmlns:a16="http://schemas.microsoft.com/office/drawing/2014/main" id="{D61A0293-2C2C-0B0D-0D4E-1615B84F9465}"/>
              </a:ext>
            </a:extLst>
          </p:cNvPr>
          <p:cNvSpPr txBox="1"/>
          <p:nvPr/>
        </p:nvSpPr>
        <p:spPr>
          <a:xfrm>
            <a:off x="2973895" y="1490471"/>
            <a:ext cx="6411158" cy="5016758"/>
          </a:xfrm>
          <a:prstGeom prst="rect">
            <a:avLst/>
          </a:prstGeom>
          <a:noFill/>
        </p:spPr>
        <p:txBody>
          <a:bodyPr wrap="square" lIns="91440" tIns="45720" rIns="91440" bIns="45720" rtlCol="0" anchor="t">
            <a:spAutoFit/>
          </a:bodyPr>
          <a:lstStyle/>
          <a:p>
            <a:r>
              <a:rPr lang="el-GR" sz="2000" b="1" dirty="0"/>
              <a:t>Συντονισμός έργου</a:t>
            </a:r>
            <a:r>
              <a:rPr lang="en-US" sz="2000" b="1" dirty="0"/>
              <a:t>: </a:t>
            </a:r>
            <a:r>
              <a:rPr lang="el-GR" sz="2000" b="1" dirty="0"/>
              <a:t>Θεολογική Σχολή Εκκλησίας Κύπρου</a:t>
            </a:r>
            <a:endParaRPr lang="el-GR" sz="2000" b="1" dirty="0">
              <a:cs typeface="Calibri"/>
            </a:endParaRPr>
          </a:p>
          <a:p>
            <a:endParaRPr lang="en-US" sz="2000" dirty="0"/>
          </a:p>
          <a:p>
            <a:r>
              <a:rPr lang="el-GR" sz="2000" dirty="0" err="1"/>
              <a:t>Δρ</a:t>
            </a:r>
            <a:r>
              <a:rPr lang="el-GR" sz="2000" dirty="0"/>
              <a:t> Μαρία Παύλου, Επίκουρη Καθηγήτρια της Αρχαίας Ελληνικής Γλώσσας και Γραμματείας ΘΣΕΚ </a:t>
            </a:r>
            <a:r>
              <a:rPr lang="en-US" sz="2000" dirty="0"/>
              <a:t>/</a:t>
            </a:r>
            <a:r>
              <a:rPr lang="el-GR" sz="2000" dirty="0"/>
              <a:t> </a:t>
            </a:r>
            <a:r>
              <a:rPr lang="en-US" sz="2000" dirty="0"/>
              <a:t>PhD &amp; MA </a:t>
            </a:r>
            <a:r>
              <a:rPr lang="el-GR" sz="2000" dirty="0"/>
              <a:t>στις </a:t>
            </a:r>
            <a:r>
              <a:rPr lang="el-GR" sz="2000" dirty="0" err="1"/>
              <a:t>Κλασικ</a:t>
            </a:r>
            <a:r>
              <a:rPr lang="en-US" sz="2000" dirty="0"/>
              <a:t>έ</a:t>
            </a:r>
            <a:r>
              <a:rPr lang="el-GR" sz="2000" dirty="0"/>
              <a:t>ς Σπουδές, Μ</a:t>
            </a:r>
            <a:r>
              <a:rPr lang="en-US" sz="2000" dirty="0"/>
              <a:t>Sc </a:t>
            </a:r>
            <a:r>
              <a:rPr lang="el-GR" sz="2000" dirty="0"/>
              <a:t>στην Ψηφιακή Εκπαίδευση</a:t>
            </a:r>
            <a:endParaRPr lang="el-GR" sz="2000" dirty="0">
              <a:cs typeface="Calibri"/>
            </a:endParaRPr>
          </a:p>
          <a:p>
            <a:endParaRPr lang="el-GR" sz="2000" dirty="0"/>
          </a:p>
          <a:p>
            <a:endParaRPr lang="el-GR" sz="2000" dirty="0"/>
          </a:p>
          <a:p>
            <a:r>
              <a:rPr lang="el-GR" sz="2000" b="1" dirty="0"/>
              <a:t>Εταίρος</a:t>
            </a:r>
            <a:r>
              <a:rPr lang="en-US" sz="2000" b="1" dirty="0"/>
              <a:t>: </a:t>
            </a:r>
            <a:r>
              <a:rPr lang="el-GR" sz="2000" b="1" dirty="0"/>
              <a:t>Ορθόδοξος Ακαδημία Κρήτης</a:t>
            </a:r>
            <a:endParaRPr lang="el-GR" sz="2000" b="1" dirty="0">
              <a:cs typeface="Calibri"/>
            </a:endParaRPr>
          </a:p>
          <a:p>
            <a:endParaRPr lang="el-GR" sz="2000" dirty="0">
              <a:cs typeface="Calibri"/>
            </a:endParaRPr>
          </a:p>
          <a:p>
            <a:r>
              <a:rPr lang="el-GR" sz="2000" dirty="0" err="1">
                <a:cs typeface="Calibri"/>
              </a:rPr>
              <a:t>Δρ</a:t>
            </a:r>
            <a:r>
              <a:rPr lang="el-GR" sz="2000" dirty="0">
                <a:cs typeface="Calibri"/>
              </a:rPr>
              <a:t> Κωνσταντίνος Ζορμπάς, Γενικός Διευθυντής ΟΑΚ</a:t>
            </a:r>
          </a:p>
          <a:p>
            <a:endParaRPr lang="el-GR" sz="2000" dirty="0"/>
          </a:p>
          <a:p>
            <a:r>
              <a:rPr lang="el-GR" sz="2000" dirty="0"/>
              <a:t>Αντώνης Καλογεράκης</a:t>
            </a:r>
            <a:r>
              <a:rPr lang="en-US" sz="2000" dirty="0"/>
              <a:t>, Επ</a:t>
            </a:r>
            <a:r>
              <a:rPr lang="en-US" sz="2000" dirty="0" err="1"/>
              <a:t>ιστημονικός</a:t>
            </a:r>
            <a:r>
              <a:rPr lang="en-US" sz="2000" dirty="0"/>
              <a:t> </a:t>
            </a:r>
            <a:r>
              <a:rPr lang="en-US" sz="2000" dirty="0" err="1"/>
              <a:t>Συνεργάτης</a:t>
            </a:r>
            <a:r>
              <a:rPr lang="en-US" sz="2000" dirty="0"/>
              <a:t> ΟΑΚ,</a:t>
            </a:r>
            <a:endParaRPr lang="en-CY" sz="2000" dirty="0">
              <a:highlight>
                <a:srgbClr val="FFFF00"/>
              </a:highlight>
            </a:endParaRPr>
          </a:p>
          <a:p>
            <a:r>
              <a:rPr lang="el-GR" sz="2000" dirty="0"/>
              <a:t>Υπεύθυνος  Ινστιτούτου Θεολογίας &amp; Οικολογίας - Παράτημα της ΟΑΚ / Μηχανικός Περιβάλλοντος, </a:t>
            </a:r>
            <a:endParaRPr lang="el-GR" sz="2000" dirty="0">
              <a:highlight>
                <a:srgbClr val="FFFF00"/>
              </a:highlight>
              <a:ea typeface="+mn-lt"/>
              <a:cs typeface="+mn-lt"/>
            </a:endParaRPr>
          </a:p>
          <a:p>
            <a:r>
              <a:rPr lang="el-GR" sz="2000" dirty="0" err="1">
                <a:ea typeface="+mn-lt"/>
                <a:cs typeface="+mn-lt"/>
              </a:rPr>
              <a:t>MSc</a:t>
            </a:r>
            <a:r>
              <a:rPr lang="el-GR" sz="2000" dirty="0">
                <a:ea typeface="+mn-lt"/>
                <a:cs typeface="+mn-lt"/>
              </a:rPr>
              <a:t>, </a:t>
            </a:r>
            <a:r>
              <a:rPr lang="el-GR" sz="2000" dirty="0" err="1">
                <a:ea typeface="+mn-lt"/>
                <a:cs typeface="+mn-lt"/>
              </a:rPr>
              <a:t>University</a:t>
            </a:r>
            <a:r>
              <a:rPr lang="el-GR" sz="2000" dirty="0">
                <a:ea typeface="+mn-lt"/>
                <a:cs typeface="+mn-lt"/>
              </a:rPr>
              <a:t> of </a:t>
            </a:r>
            <a:r>
              <a:rPr lang="el-GR" sz="2000" dirty="0" err="1">
                <a:ea typeface="+mn-lt"/>
                <a:cs typeface="+mn-lt"/>
              </a:rPr>
              <a:t>Calgary</a:t>
            </a:r>
            <a:r>
              <a:rPr lang="el-GR" sz="2000" dirty="0">
                <a:ea typeface="+mn-lt"/>
                <a:cs typeface="+mn-lt"/>
              </a:rPr>
              <a:t>, </a:t>
            </a:r>
            <a:r>
              <a:rPr lang="el-GR" sz="2000" dirty="0" err="1">
                <a:ea typeface="+mn-lt"/>
                <a:cs typeface="+mn-lt"/>
              </a:rPr>
              <a:t>Canada</a:t>
            </a:r>
            <a:endParaRPr lang="el-GR" sz="2000" dirty="0" err="1">
              <a:cs typeface="Calibri"/>
            </a:endParaRPr>
          </a:p>
          <a:p>
            <a:r>
              <a:rPr lang="el-GR" sz="2000" dirty="0" err="1"/>
              <a:t>PhD</a:t>
            </a:r>
            <a:r>
              <a:rPr lang="el-GR" sz="2000" dirty="0"/>
              <a:t> </a:t>
            </a:r>
            <a:r>
              <a:rPr lang="el-GR" sz="2000" dirty="0" err="1"/>
              <a:t>candidate</a:t>
            </a:r>
            <a:r>
              <a:rPr lang="el-GR" sz="2000" dirty="0"/>
              <a:t>, </a:t>
            </a:r>
            <a:r>
              <a:rPr lang="el-GR" sz="2000" dirty="0" err="1"/>
              <a:t>Lancaster</a:t>
            </a:r>
            <a:r>
              <a:rPr lang="el-GR" sz="2000" dirty="0"/>
              <a:t> </a:t>
            </a:r>
            <a:r>
              <a:rPr lang="el-GR" sz="2000" dirty="0" err="1"/>
              <a:t>University</a:t>
            </a:r>
            <a:r>
              <a:rPr lang="el-GR" sz="2000" dirty="0"/>
              <a:t>, UK</a:t>
            </a:r>
            <a:endParaRPr lang="el-GR" sz="2000" dirty="0">
              <a:highlight>
                <a:srgbClr val="FFFF00"/>
              </a:highlight>
              <a:cs typeface="Calibri"/>
            </a:endParaRPr>
          </a:p>
        </p:txBody>
      </p:sp>
      <p:pic>
        <p:nvPicPr>
          <p:cNvPr id="8" name="Picture 7" descr="Logo&#10;&#10;Description automatically generated">
            <a:extLst>
              <a:ext uri="{FF2B5EF4-FFF2-40B4-BE49-F238E27FC236}">
                <a16:creationId xmlns:a16="http://schemas.microsoft.com/office/drawing/2014/main" id="{951884C8-3F72-01A2-0C70-217A09BF3360}"/>
              </a:ext>
            </a:extLst>
          </p:cNvPr>
          <p:cNvPicPr>
            <a:picLocks noChangeAspect="1"/>
          </p:cNvPicPr>
          <p:nvPr/>
        </p:nvPicPr>
        <p:blipFill>
          <a:blip r:embed="rId3"/>
          <a:stretch>
            <a:fillRect/>
          </a:stretch>
        </p:blipFill>
        <p:spPr>
          <a:xfrm>
            <a:off x="468645" y="4336193"/>
            <a:ext cx="2328343" cy="2328343"/>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318E6D43-01F8-FF09-E2BD-1DFBA6AB23C0}"/>
              </a:ext>
            </a:extLst>
          </p:cNvPr>
          <p:cNvPicPr>
            <a:picLocks noChangeAspect="1"/>
          </p:cNvPicPr>
          <p:nvPr/>
        </p:nvPicPr>
        <p:blipFill>
          <a:blip r:embed="rId4"/>
          <a:stretch>
            <a:fillRect/>
          </a:stretch>
        </p:blipFill>
        <p:spPr>
          <a:xfrm>
            <a:off x="430135" y="1519027"/>
            <a:ext cx="2183900" cy="2187641"/>
          </a:xfrm>
          <a:prstGeom prst="rect">
            <a:avLst/>
          </a:prstGeom>
        </p:spPr>
      </p:pic>
    </p:spTree>
    <p:extLst>
      <p:ext uri="{BB962C8B-B14F-4D97-AF65-F5344CB8AC3E}">
        <p14:creationId xmlns:p14="http://schemas.microsoft.com/office/powerpoint/2010/main" val="1529947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Rectangle 2">
            <a:extLst>
              <a:ext uri="{FF2B5EF4-FFF2-40B4-BE49-F238E27FC236}">
                <a16:creationId xmlns:a16="http://schemas.microsoft.com/office/drawing/2014/main" id="{BE5BAEE8-409D-C174-220E-AD452CD0BEE5}"/>
              </a:ext>
            </a:extLst>
          </p:cNvPr>
          <p:cNvSpPr/>
          <p:nvPr/>
        </p:nvSpPr>
        <p:spPr>
          <a:xfrm>
            <a:off x="226378" y="1349744"/>
            <a:ext cx="8804365" cy="442109"/>
          </a:xfrm>
          <a:prstGeom prst="rect">
            <a:avLst/>
          </a:prstGeom>
        </p:spPr>
        <p:txBody>
          <a:bodyPr wrap="square">
            <a:spAutoFit/>
          </a:bodyPr>
          <a:lstStyle/>
          <a:p>
            <a:pPr algn="just">
              <a:lnSpc>
                <a:spcPct val="115000"/>
              </a:lnSpc>
            </a:pPr>
            <a:r>
              <a:rPr lang="el-GR" sz="2100">
                <a:solidFill>
                  <a:srgbClr val="1D2228"/>
                </a:solidFill>
                <a:latin typeface="Calibri" panose="020F0502020204030204" pitchFamily="34" charset="0"/>
                <a:ea typeface="Times New Roman" panose="02020603050405020304" pitchFamily="18" charset="0"/>
                <a:cs typeface="Calibri" panose="020F0502020204030204" pitchFamily="34" charset="0"/>
              </a:rPr>
              <a:t>.</a:t>
            </a:r>
            <a:endParaRPr lang="en-CY" sz="210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875308D3-A04C-98A6-91D9-4557D237A515}"/>
              </a:ext>
            </a:extLst>
          </p:cNvPr>
          <p:cNvSpPr/>
          <p:nvPr/>
        </p:nvSpPr>
        <p:spPr>
          <a:xfrm>
            <a:off x="358140" y="838349"/>
            <a:ext cx="8444991" cy="6055247"/>
          </a:xfrm>
          <a:prstGeom prst="rect">
            <a:avLst/>
          </a:prstGeom>
        </p:spPr>
        <p:txBody>
          <a:bodyPr wrap="square">
            <a:spAutoFit/>
          </a:bodyPr>
          <a:lstStyle/>
          <a:p>
            <a:pPr algn="just">
              <a:lnSpc>
                <a:spcPct val="115000"/>
              </a:lnSpc>
            </a:pPr>
            <a:r>
              <a:rPr lang="el-GR" sz="2000" b="1"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Στ</a:t>
            </a:r>
            <a:r>
              <a:rPr lang="en-US" sz="2000" b="1"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ό</a:t>
            </a:r>
            <a:r>
              <a:rPr lang="el-GR" sz="2000" b="1"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χοι</a:t>
            </a:r>
            <a:r>
              <a:rPr lang="el-GR" sz="2000" b="1" dirty="0">
                <a:solidFill>
                  <a:srgbClr val="1D2228"/>
                </a:solidFill>
                <a:latin typeface="Calibri" panose="020F0502020204030204" pitchFamily="34" charset="0"/>
                <a:ea typeface="Times New Roman" panose="02020603050405020304" pitchFamily="18" charset="0"/>
                <a:cs typeface="Calibri" panose="020F0502020204030204" pitchFamily="34" charset="0"/>
              </a:rPr>
              <a:t> Εργαστηρίου </a:t>
            </a:r>
          </a:p>
          <a:p>
            <a:pPr algn="just">
              <a:lnSpc>
                <a:spcPct val="115000"/>
              </a:lnSpc>
            </a:pPr>
            <a:endParaRPr lang="en-US" sz="2000" b="1" dirty="0">
              <a:solidFill>
                <a:srgbClr val="1D2228"/>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Το </a:t>
            </a:r>
            <a:r>
              <a:rPr lang="en-US"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E</a:t>
            </a:r>
            <a:r>
              <a:rPr lang="el-GR" sz="20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ργαστήριο</a:t>
            </a: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στοχεύει:</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α) στην ευαισθητοποίηση των συμμετεχόντων γύρω από το ζήτημα της κλιματικής αλλαγής και της καταστροφής του περιβάλλοντος με έμφαση στην Ανταρκτική</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β) στην εξοικείωση των συμμετεχόντων με τις τεχνικές του </a:t>
            </a:r>
            <a:r>
              <a:rPr lang="el-GR" sz="20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animation</a:t>
            </a: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Οι συμμετέχοντες θα ακολουθήσουν τη διαδικασία παραγωγής μια ταινίας μικρού μήκους </a:t>
            </a:r>
            <a:r>
              <a:rPr lang="el-GR" sz="20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animation</a:t>
            </a: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σε όλα της τα στάδια, από τη σύλληψη της αρχικής ιδέας, την οργάνωσή της σε σενάριο και </a:t>
            </a:r>
            <a:r>
              <a:rPr lang="el-GR" sz="20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στόρυμπορντ</a:t>
            </a: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τα γυρίσματα και την ολοκλήρωσή της με το μοντάζ και την προσθήκη ήχου. Οι συμμετέχοντες θα μυηθούν στις τεχνικές χειροποίητου </a:t>
            </a:r>
            <a:r>
              <a:rPr lang="el-GR" sz="20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animation</a:t>
            </a: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με την τεχνική των αποκομμάτων (</a:t>
            </a:r>
            <a:r>
              <a:rPr lang="el-GR" sz="20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cut</a:t>
            </a: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a:t>
            </a:r>
            <a:r>
              <a:rPr lang="el-GR" sz="20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out</a:t>
            </a: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Θα μάθουν πώς λειτουργεί ένα στούντιο </a:t>
            </a:r>
            <a:r>
              <a:rPr lang="el-GR" sz="20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animation</a:t>
            </a: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πώς χρησιμοποιείται μια κάμερα για τη φωτογράφιση των αντικειμένων της ταινίας και πώς η διαδικασία υποβοηθείται με τη χρήση υπολογιστή και αντίστοιχων προγραμμάτων.</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CY" dirty="0">
                <a:solidFill>
                  <a:srgbClr val="1D2228"/>
                </a:solidFill>
                <a:latin typeface="Calibri" panose="020F0502020204030204" pitchFamily="34" charset="0"/>
                <a:ea typeface="Times New Roman" panose="02020603050405020304" pitchFamily="18" charset="0"/>
                <a:cs typeface="Calibri" panose="020F0502020204030204" pitchFamily="34" charset="0"/>
              </a:rPr>
              <a:t> </a:t>
            </a:r>
            <a:endParaRPr lang="en-CY"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4149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Rectangle 2">
            <a:extLst>
              <a:ext uri="{FF2B5EF4-FFF2-40B4-BE49-F238E27FC236}">
                <a16:creationId xmlns:a16="http://schemas.microsoft.com/office/drawing/2014/main" id="{BE5BAEE8-409D-C174-220E-AD452CD0BEE5}"/>
              </a:ext>
            </a:extLst>
          </p:cNvPr>
          <p:cNvSpPr/>
          <p:nvPr/>
        </p:nvSpPr>
        <p:spPr>
          <a:xfrm>
            <a:off x="226378" y="1349744"/>
            <a:ext cx="8804365" cy="442109"/>
          </a:xfrm>
          <a:prstGeom prst="rect">
            <a:avLst/>
          </a:prstGeom>
        </p:spPr>
        <p:txBody>
          <a:bodyPr wrap="square">
            <a:spAutoFit/>
          </a:bodyPr>
          <a:lstStyle/>
          <a:p>
            <a:pPr algn="just">
              <a:lnSpc>
                <a:spcPct val="115000"/>
              </a:lnSpc>
            </a:pPr>
            <a:r>
              <a:rPr lang="el-GR" sz="2100">
                <a:solidFill>
                  <a:srgbClr val="1D2228"/>
                </a:solidFill>
                <a:latin typeface="Calibri" panose="020F0502020204030204" pitchFamily="34" charset="0"/>
                <a:ea typeface="Times New Roman" panose="02020603050405020304" pitchFamily="18" charset="0"/>
                <a:cs typeface="Calibri" panose="020F0502020204030204" pitchFamily="34" charset="0"/>
              </a:rPr>
              <a:t>.</a:t>
            </a:r>
            <a:endParaRPr lang="en-CY" sz="210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875308D3-A04C-98A6-91D9-4557D237A515}"/>
              </a:ext>
            </a:extLst>
          </p:cNvPr>
          <p:cNvSpPr/>
          <p:nvPr/>
        </p:nvSpPr>
        <p:spPr>
          <a:xfrm>
            <a:off x="328485" y="1222724"/>
            <a:ext cx="8328660" cy="4639475"/>
          </a:xfrm>
          <a:prstGeom prst="rect">
            <a:avLst/>
          </a:prstGeom>
        </p:spPr>
        <p:txBody>
          <a:bodyPr wrap="square">
            <a:spAutoFit/>
          </a:bodyPr>
          <a:lstStyle/>
          <a:p>
            <a:pPr algn="just">
              <a:lnSpc>
                <a:spcPct val="115000"/>
              </a:lnSpc>
            </a:pPr>
            <a:r>
              <a:rPr lang="en-CY" sz="2000" b="1" dirty="0">
                <a:solidFill>
                  <a:srgbClr val="1D2228"/>
                </a:solidFill>
                <a:latin typeface="Calibri" panose="020F0502020204030204" pitchFamily="34" charset="0"/>
                <a:ea typeface="Times New Roman" panose="02020603050405020304" pitchFamily="18" charset="0"/>
                <a:cs typeface="Calibri" panose="020F0502020204030204" pitchFamily="34" charset="0"/>
              </a:rPr>
              <a:t>Προσδοκώμενα αποτελέσματα</a:t>
            </a:r>
            <a:r>
              <a:rPr lang="en-CY"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a:t>
            </a:r>
            <a:endPar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Μετά το πέρας του εργαστηρίου οι συμμετέχοντες αναμένεται:</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α) να έχουν ευαισθητοποιηθεί και συνειδητοποιήσει σε μεγαλύτερο βαθμό τις συνέπειες της κλιματικής αλλαγής και πώς αυτές επηρεάζουν κυρίως την Ανταρκτική</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β) να έχουν εξοικειωθεί με τη διαδικασία προετοιμασίας, παραγωγής και </a:t>
            </a:r>
            <a:r>
              <a:rPr lang="el-GR" sz="20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μετα</a:t>
            </a: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-παραγωγής μιας ταινίας </a:t>
            </a:r>
            <a:r>
              <a:rPr lang="el-GR" sz="2000" dirty="0" err="1">
                <a:solidFill>
                  <a:srgbClr val="1D2228"/>
                </a:solidFill>
                <a:latin typeface="Calibri" panose="020F0502020204030204" pitchFamily="34" charset="0"/>
                <a:ea typeface="Times New Roman" panose="02020603050405020304" pitchFamily="18" charset="0"/>
                <a:cs typeface="Calibri" panose="020F0502020204030204" pitchFamily="34" charset="0"/>
              </a:rPr>
              <a:t>animation</a:t>
            </a:r>
            <a:r>
              <a:rPr lang="el-GR" sz="2000" dirty="0">
                <a:solidFill>
                  <a:srgbClr val="1D2228"/>
                </a:solidFill>
                <a:latin typeface="Calibri" panose="020F0502020204030204" pitchFamily="34" charset="0"/>
                <a:ea typeface="Times New Roman" panose="02020603050405020304" pitchFamily="18" charset="0"/>
                <a:cs typeface="Calibri" panose="020F0502020204030204" pitchFamily="34" charset="0"/>
              </a:rPr>
              <a:t>. Θα μπορούν να αντιληφθούν ποιες είναι οι συνθήκες υπό τις οποίες δημιουργείται η εντύπωση της κίνησης σε αντικείμενα στο πλαίσιο της κατασκευής μιας ταινίας και θα έχουν μια γενική ιδέα για την ψηφιακή της επεξεργασία ώστε να καταλήξει στην τελική της μορφή.</a:t>
            </a:r>
            <a:endParaRPr lang="en-CY"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CY" dirty="0">
                <a:solidFill>
                  <a:srgbClr val="1D2228"/>
                </a:solidFill>
                <a:latin typeface="Calibri" panose="020F0502020204030204" pitchFamily="34" charset="0"/>
                <a:ea typeface="Times New Roman" panose="02020603050405020304" pitchFamily="18" charset="0"/>
                <a:cs typeface="Calibri" panose="020F0502020204030204" pitchFamily="34" charset="0"/>
              </a:rPr>
              <a:t> </a:t>
            </a:r>
            <a:endParaRPr lang="en-CY"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63257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c 39">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4184542" y="486184"/>
            <a:ext cx="7363990" cy="1325563"/>
          </a:xfrm>
        </p:spPr>
        <p:txBody>
          <a:bodyPr vert="horz" lIns="91440" tIns="45720" rIns="91440" bIns="45720" rtlCol="0" anchor="ctr">
            <a:normAutofit/>
          </a:bodyPr>
          <a:lstStyle/>
          <a:p>
            <a:r>
              <a:rPr lang="en-US" b="1" kern="1200">
                <a:solidFill>
                  <a:schemeClr val="tx1"/>
                </a:solidFill>
                <a:latin typeface="+mj-lt"/>
                <a:ea typeface="+mj-ea"/>
                <a:cs typeface="+mj-cs"/>
              </a:rPr>
              <a:t>Βιογραφικό σημείωμα Χαράλαμπου Μαργαρίτη</a:t>
            </a:r>
          </a:p>
        </p:txBody>
      </p:sp>
      <p:pic>
        <p:nvPicPr>
          <p:cNvPr id="6" name="Picture 5" descr="A person holding a microphone&#10;&#10;Description automatically generated with low confidence">
            <a:extLst>
              <a:ext uri="{FF2B5EF4-FFF2-40B4-BE49-F238E27FC236}">
                <a16:creationId xmlns:a16="http://schemas.microsoft.com/office/drawing/2014/main" id="{C7F45AA2-A1F7-F002-66BA-4FA4244F60BB}"/>
              </a:ext>
            </a:extLst>
          </p:cNvPr>
          <p:cNvPicPr>
            <a:picLocks noChangeAspect="1"/>
          </p:cNvPicPr>
          <p:nvPr/>
        </p:nvPicPr>
        <p:blipFill rotWithShape="1">
          <a:blip r:embed="rId2"/>
          <a:srcRect/>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3"/>
          <a:srcRect t="4209" r="5" b="1296"/>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Rectangle 2">
            <a:extLst>
              <a:ext uri="{FF2B5EF4-FFF2-40B4-BE49-F238E27FC236}">
                <a16:creationId xmlns:a16="http://schemas.microsoft.com/office/drawing/2014/main" id="{C26671FF-3D1F-C2F3-BD37-4FD2BE608706}"/>
              </a:ext>
            </a:extLst>
          </p:cNvPr>
          <p:cNvSpPr/>
          <p:nvPr/>
        </p:nvSpPr>
        <p:spPr>
          <a:xfrm>
            <a:off x="3793377" y="1768264"/>
            <a:ext cx="8305489" cy="435133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dirty="0" err="1"/>
              <a:t>Α</a:t>
            </a:r>
            <a:r>
              <a:rPr lang="en-US" sz="2000" dirty="0"/>
              <a:t>π</a:t>
            </a:r>
            <a:r>
              <a:rPr lang="en-US" sz="2000" dirty="0" err="1"/>
              <a:t>όφοιτος</a:t>
            </a:r>
            <a:r>
              <a:rPr lang="en-US" sz="2000" dirty="0"/>
              <a:t> </a:t>
            </a:r>
            <a:r>
              <a:rPr lang="en-US" sz="2000" dirty="0" err="1"/>
              <a:t>της</a:t>
            </a:r>
            <a:r>
              <a:rPr lang="en-US" sz="2000" dirty="0"/>
              <a:t> </a:t>
            </a:r>
            <a:r>
              <a:rPr lang="en-US" sz="2000" dirty="0" err="1"/>
              <a:t>Ανωτάτης</a:t>
            </a:r>
            <a:r>
              <a:rPr lang="en-US" sz="2000" dirty="0"/>
              <a:t> </a:t>
            </a:r>
            <a:r>
              <a:rPr lang="en-US" sz="2000" dirty="0" err="1"/>
              <a:t>Σχολής</a:t>
            </a:r>
            <a:r>
              <a:rPr lang="en-US" sz="2000" dirty="0"/>
              <a:t> </a:t>
            </a:r>
            <a:r>
              <a:rPr lang="en-US" sz="2000" dirty="0" err="1"/>
              <a:t>Κ</a:t>
            </a:r>
            <a:r>
              <a:rPr lang="en-US" sz="2000" dirty="0"/>
              <a:t>α</a:t>
            </a:r>
            <a:r>
              <a:rPr lang="en-US" sz="2000" dirty="0" err="1"/>
              <a:t>λών</a:t>
            </a:r>
            <a:r>
              <a:rPr lang="en-US" sz="2000" dirty="0"/>
              <a:t> </a:t>
            </a:r>
            <a:r>
              <a:rPr lang="en-US" sz="2000" dirty="0" err="1"/>
              <a:t>Τεχνών</a:t>
            </a:r>
            <a:r>
              <a:rPr lang="en-US" sz="2000" dirty="0"/>
              <a:t> </a:t>
            </a:r>
            <a:r>
              <a:rPr lang="en-US" sz="2000" dirty="0" err="1"/>
              <a:t>του</a:t>
            </a:r>
            <a:r>
              <a:rPr lang="en-US" sz="2000" dirty="0"/>
              <a:t> </a:t>
            </a:r>
            <a:r>
              <a:rPr lang="en-US" sz="2000" dirty="0" err="1"/>
              <a:t>Π</a:t>
            </a:r>
            <a:r>
              <a:rPr lang="en-US" sz="2000" dirty="0"/>
              <a:t>α</a:t>
            </a:r>
            <a:r>
              <a:rPr lang="en-US" sz="2000" dirty="0" err="1"/>
              <a:t>ρισιού</a:t>
            </a:r>
            <a:r>
              <a:rPr lang="en-US" sz="2000" dirty="0"/>
              <a:t>  (2012). </a:t>
            </a:r>
          </a:p>
          <a:p>
            <a:pPr indent="-228600">
              <a:lnSpc>
                <a:spcPct val="90000"/>
              </a:lnSpc>
              <a:spcAft>
                <a:spcPts val="600"/>
              </a:spcAft>
              <a:buFont typeface="Arial" panose="020B0604020202020204" pitchFamily="34" charset="0"/>
              <a:buChar char="•"/>
            </a:pPr>
            <a:r>
              <a:rPr lang="en-US" sz="2000" dirty="0" err="1"/>
              <a:t>Το</a:t>
            </a:r>
            <a:r>
              <a:rPr lang="en-US" sz="2000" dirty="0"/>
              <a:t> </a:t>
            </a:r>
            <a:r>
              <a:rPr lang="en-US" sz="2000" dirty="0" err="1"/>
              <a:t>έργο</a:t>
            </a:r>
            <a:r>
              <a:rPr lang="en-US" sz="2000" dirty="0"/>
              <a:t> </a:t>
            </a:r>
            <a:r>
              <a:rPr lang="en-US" sz="2000" dirty="0" err="1"/>
              <a:t>του</a:t>
            </a:r>
            <a:r>
              <a:rPr lang="en-US" sz="2000" dirty="0"/>
              <a:t> </a:t>
            </a:r>
            <a:r>
              <a:rPr lang="en-US" sz="2000" dirty="0" err="1"/>
              <a:t>ε</a:t>
            </a:r>
            <a:r>
              <a:rPr lang="en-US" sz="2000" dirty="0"/>
              <a:t>π</a:t>
            </a:r>
            <a:r>
              <a:rPr lang="en-US" sz="2000" dirty="0" err="1"/>
              <a:t>ικεντρώνετ</a:t>
            </a:r>
            <a:r>
              <a:rPr lang="en-US" sz="2000" dirty="0"/>
              <a:t>α</a:t>
            </a:r>
            <a:r>
              <a:rPr lang="en-US" sz="2000" dirty="0" err="1"/>
              <a:t>ι</a:t>
            </a:r>
            <a:r>
              <a:rPr lang="en-US" sz="2000" dirty="0"/>
              <a:t> </a:t>
            </a:r>
            <a:r>
              <a:rPr lang="en-US" sz="2000" dirty="0" err="1"/>
              <a:t>στο</a:t>
            </a:r>
            <a:r>
              <a:rPr lang="en-US" sz="2000" dirty="0"/>
              <a:t> animation, </a:t>
            </a:r>
            <a:r>
              <a:rPr lang="en-US" sz="2000" dirty="0" err="1"/>
              <a:t>τη</a:t>
            </a:r>
            <a:r>
              <a:rPr lang="en-US" sz="2000" dirty="0"/>
              <a:t> </a:t>
            </a:r>
            <a:r>
              <a:rPr lang="en-US" sz="2000" dirty="0" err="1"/>
              <a:t>χ</a:t>
            </a:r>
            <a:r>
              <a:rPr lang="en-US" sz="2000" dirty="0"/>
              <a:t>α</a:t>
            </a:r>
            <a:r>
              <a:rPr lang="en-US" sz="2000" dirty="0" err="1"/>
              <a:t>ρ</a:t>
            </a:r>
            <a:r>
              <a:rPr lang="en-US" sz="2000" dirty="0"/>
              <a:t>α</a:t>
            </a:r>
            <a:r>
              <a:rPr lang="en-US" sz="2000" dirty="0" err="1"/>
              <a:t>κτική</a:t>
            </a:r>
            <a:r>
              <a:rPr lang="en-US" sz="2000" dirty="0"/>
              <a:t>, </a:t>
            </a:r>
            <a:r>
              <a:rPr lang="en-US" sz="2000" dirty="0" err="1"/>
              <a:t>το</a:t>
            </a:r>
            <a:r>
              <a:rPr lang="en-US" sz="2000" dirty="0"/>
              <a:t> </a:t>
            </a:r>
            <a:r>
              <a:rPr lang="en-US" sz="2000" dirty="0" err="1"/>
              <a:t>σχέδιο</a:t>
            </a:r>
            <a:r>
              <a:rPr lang="en-US" sz="2000" dirty="0"/>
              <a:t>, </a:t>
            </a:r>
            <a:r>
              <a:rPr lang="en-US" sz="2000" dirty="0" err="1"/>
              <a:t>τη</a:t>
            </a:r>
            <a:r>
              <a:rPr lang="en-US" sz="2000" dirty="0"/>
              <a:t> </a:t>
            </a:r>
            <a:r>
              <a:rPr lang="en-US" sz="2000" dirty="0" err="1"/>
              <a:t>ζωγρ</a:t>
            </a:r>
            <a:r>
              <a:rPr lang="en-US" sz="2000" dirty="0"/>
              <a:t>α</a:t>
            </a:r>
            <a:r>
              <a:rPr lang="en-US" sz="2000" dirty="0" err="1"/>
              <a:t>φική</a:t>
            </a:r>
            <a:r>
              <a:rPr lang="en-US" sz="2000" dirty="0"/>
              <a:t> </a:t>
            </a:r>
            <a:r>
              <a:rPr lang="en-US" sz="2000" dirty="0" err="1"/>
              <a:t>κ</a:t>
            </a:r>
            <a:r>
              <a:rPr lang="en-US" sz="2000" dirty="0"/>
              <a:t>α</a:t>
            </a:r>
            <a:r>
              <a:rPr lang="en-US" sz="2000" dirty="0" err="1"/>
              <a:t>ι</a:t>
            </a:r>
            <a:r>
              <a:rPr lang="en-US" sz="2000" dirty="0"/>
              <a:t> </a:t>
            </a:r>
            <a:r>
              <a:rPr lang="en-US" sz="2000" dirty="0" err="1"/>
              <a:t>τ</a:t>
            </a:r>
            <a:r>
              <a:rPr lang="en-US" sz="2000" dirty="0"/>
              <a:t>α </a:t>
            </a:r>
            <a:r>
              <a:rPr lang="en-US" sz="2000" dirty="0" err="1"/>
              <a:t>κόμικς</a:t>
            </a:r>
            <a:r>
              <a:rPr lang="en-US" sz="2000" dirty="0"/>
              <a:t>. </a:t>
            </a:r>
            <a:r>
              <a:rPr lang="en-US" sz="2000" dirty="0" err="1"/>
              <a:t>Το</a:t>
            </a:r>
            <a:r>
              <a:rPr lang="en-US" sz="2000" dirty="0"/>
              <a:t> 2010 </a:t>
            </a:r>
            <a:r>
              <a:rPr lang="en-US" sz="2000" dirty="0" err="1"/>
              <a:t>μελέτησε</a:t>
            </a:r>
            <a:r>
              <a:rPr lang="en-US" sz="2000" dirty="0"/>
              <a:t> </a:t>
            </a:r>
            <a:r>
              <a:rPr lang="en-US" sz="2000" dirty="0" err="1"/>
              <a:t>τις</a:t>
            </a:r>
            <a:r>
              <a:rPr lang="en-US" sz="2000" dirty="0"/>
              <a:t> πα</a:t>
            </a:r>
            <a:r>
              <a:rPr lang="en-US" sz="2000" dirty="0" err="1"/>
              <a:t>ρ</a:t>
            </a:r>
            <a:r>
              <a:rPr lang="en-US" sz="2000" dirty="0"/>
              <a:t>α</a:t>
            </a:r>
            <a:r>
              <a:rPr lang="en-US" sz="2000" dirty="0" err="1"/>
              <a:t>δοσι</a:t>
            </a:r>
            <a:r>
              <a:rPr lang="en-US" sz="2000" dirty="0"/>
              <a:t>α</a:t>
            </a:r>
            <a:r>
              <a:rPr lang="en-US" sz="2000" dirty="0" err="1"/>
              <a:t>κές</a:t>
            </a:r>
            <a:r>
              <a:rPr lang="en-US" sz="2000" dirty="0"/>
              <a:t> </a:t>
            </a:r>
            <a:r>
              <a:rPr lang="en-US" sz="2000" dirty="0" err="1"/>
              <a:t>τεχνικές</a:t>
            </a:r>
            <a:r>
              <a:rPr lang="en-US" sz="2000" dirty="0"/>
              <a:t> α</a:t>
            </a:r>
            <a:r>
              <a:rPr lang="en-US" sz="2000" dirty="0" err="1"/>
              <a:t>γιογρ</a:t>
            </a:r>
            <a:r>
              <a:rPr lang="en-US" sz="2000" dirty="0"/>
              <a:t>α</a:t>
            </a:r>
            <a:r>
              <a:rPr lang="en-US" sz="2000" dirty="0" err="1"/>
              <a:t>φί</a:t>
            </a:r>
            <a:r>
              <a:rPr lang="en-US" sz="2000" dirty="0"/>
              <a:t>α</a:t>
            </a:r>
            <a:r>
              <a:rPr lang="en-US" sz="2000" dirty="0" err="1"/>
              <a:t>ς</a:t>
            </a:r>
            <a:r>
              <a:rPr lang="en-US" sz="2000" dirty="0"/>
              <a:t> </a:t>
            </a:r>
            <a:r>
              <a:rPr lang="en-US" sz="2000" dirty="0" err="1"/>
              <a:t>με</a:t>
            </a:r>
            <a:r>
              <a:rPr lang="en-US" sz="2000" dirty="0"/>
              <a:t> </a:t>
            </a:r>
            <a:r>
              <a:rPr lang="en-US" sz="2000" dirty="0" err="1"/>
              <a:t>τον</a:t>
            </a:r>
            <a:r>
              <a:rPr lang="en-US" sz="2000" dirty="0"/>
              <a:t> </a:t>
            </a:r>
            <a:r>
              <a:rPr lang="en-US" sz="2000" dirty="0" err="1"/>
              <a:t>ιερομόν</a:t>
            </a:r>
            <a:r>
              <a:rPr lang="en-US" sz="2000" dirty="0"/>
              <a:t>α</a:t>
            </a:r>
            <a:r>
              <a:rPr lang="en-US" sz="2000" dirty="0" err="1"/>
              <a:t>χο</a:t>
            </a:r>
            <a:r>
              <a:rPr lang="en-US" sz="2000" dirty="0"/>
              <a:t> </a:t>
            </a:r>
            <a:r>
              <a:rPr lang="en-US" sz="2000" dirty="0" err="1"/>
              <a:t>Π</a:t>
            </a:r>
            <a:r>
              <a:rPr lang="en-US" sz="2000" dirty="0"/>
              <a:t>α</a:t>
            </a:r>
            <a:r>
              <a:rPr lang="en-US" sz="2000" dirty="0" err="1"/>
              <a:t>ΐσιο</a:t>
            </a:r>
            <a:r>
              <a:rPr lang="en-US" sz="2000" dirty="0"/>
              <a:t> </a:t>
            </a:r>
            <a:r>
              <a:rPr lang="en-US" sz="2000" dirty="0" err="1"/>
              <a:t>Αγρ</a:t>
            </a:r>
            <a:r>
              <a:rPr lang="en-US" sz="2000" dirty="0"/>
              <a:t>απ</a:t>
            </a:r>
            <a:r>
              <a:rPr lang="en-US" sz="2000" dirty="0" err="1"/>
              <a:t>ίδη</a:t>
            </a:r>
            <a:r>
              <a:rPr lang="en-US" sz="2000" dirty="0"/>
              <a:t> </a:t>
            </a:r>
            <a:r>
              <a:rPr lang="en-US" sz="2000" dirty="0" err="1"/>
              <a:t>στο</a:t>
            </a:r>
            <a:r>
              <a:rPr lang="en-US" sz="2000" dirty="0"/>
              <a:t> </a:t>
            </a:r>
            <a:r>
              <a:rPr lang="en-US" sz="2000" dirty="0" err="1"/>
              <a:t>κελί</a:t>
            </a:r>
            <a:r>
              <a:rPr lang="en-US" sz="2000" dirty="0"/>
              <a:t> </a:t>
            </a:r>
            <a:r>
              <a:rPr lang="en-US" sz="2000" dirty="0" err="1"/>
              <a:t>τον</a:t>
            </a:r>
            <a:r>
              <a:rPr lang="en-US" sz="2000" dirty="0"/>
              <a:t> </a:t>
            </a:r>
            <a:r>
              <a:rPr lang="en-US" sz="2000" dirty="0" err="1"/>
              <a:t>Αγίων</a:t>
            </a:r>
            <a:r>
              <a:rPr lang="en-US" sz="2000" dirty="0"/>
              <a:t> </a:t>
            </a:r>
            <a:r>
              <a:rPr lang="en-US" sz="2000" dirty="0" err="1"/>
              <a:t>Αρχ</a:t>
            </a:r>
            <a:r>
              <a:rPr lang="en-US" sz="2000" dirty="0"/>
              <a:t>α</a:t>
            </a:r>
            <a:r>
              <a:rPr lang="en-US" sz="2000" dirty="0" err="1"/>
              <a:t>γγέλων</a:t>
            </a:r>
            <a:r>
              <a:rPr lang="en-US" sz="2000" dirty="0"/>
              <a:t> </a:t>
            </a:r>
            <a:r>
              <a:rPr lang="en-US" sz="2000" dirty="0" err="1"/>
              <a:t>στις</a:t>
            </a:r>
            <a:r>
              <a:rPr lang="en-US" sz="2000" dirty="0"/>
              <a:t> </a:t>
            </a:r>
            <a:r>
              <a:rPr lang="en-US" sz="2000" dirty="0" err="1"/>
              <a:t>Κ</a:t>
            </a:r>
            <a:r>
              <a:rPr lang="en-US" sz="2000" dirty="0"/>
              <a:t>α</a:t>
            </a:r>
            <a:r>
              <a:rPr lang="en-US" sz="2000" dirty="0" err="1"/>
              <a:t>ρυές</a:t>
            </a:r>
            <a:r>
              <a:rPr lang="en-US" sz="2000" dirty="0"/>
              <a:t> </a:t>
            </a:r>
            <a:r>
              <a:rPr lang="en-US" sz="2000" dirty="0" err="1"/>
              <a:t>του</a:t>
            </a:r>
            <a:r>
              <a:rPr lang="en-US" sz="2000" dirty="0"/>
              <a:t> </a:t>
            </a:r>
            <a:r>
              <a:rPr lang="en-US" sz="2000" dirty="0" err="1"/>
              <a:t>Αγίου</a:t>
            </a:r>
            <a:r>
              <a:rPr lang="en-US" sz="2000" dirty="0"/>
              <a:t> </a:t>
            </a:r>
            <a:r>
              <a:rPr lang="en-US" sz="2000" dirty="0" err="1"/>
              <a:t>Όρους</a:t>
            </a:r>
            <a:r>
              <a:rPr lang="en-US" sz="2000" dirty="0"/>
              <a:t>, </a:t>
            </a:r>
            <a:r>
              <a:rPr lang="en-US" sz="2000" dirty="0" err="1"/>
              <a:t>γι</a:t>
            </a:r>
            <a:r>
              <a:rPr lang="en-US" sz="2000" dirty="0"/>
              <a:t>α </a:t>
            </a:r>
            <a:r>
              <a:rPr lang="en-US" sz="2000" dirty="0" err="1"/>
              <a:t>τρεις</a:t>
            </a:r>
            <a:r>
              <a:rPr lang="en-US" sz="2000" dirty="0"/>
              <a:t> </a:t>
            </a:r>
            <a:r>
              <a:rPr lang="en-US" sz="2000" dirty="0" err="1"/>
              <a:t>μήνες</a:t>
            </a:r>
            <a:r>
              <a:rPr lang="en-US" sz="2000" dirty="0"/>
              <a:t>. </a:t>
            </a:r>
            <a:r>
              <a:rPr lang="en-US" sz="2000" dirty="0" err="1"/>
              <a:t>Ζει</a:t>
            </a:r>
            <a:r>
              <a:rPr lang="en-US" sz="2000" dirty="0"/>
              <a:t> </a:t>
            </a:r>
            <a:r>
              <a:rPr lang="en-US" sz="2000" dirty="0" err="1"/>
              <a:t>κ</a:t>
            </a:r>
            <a:r>
              <a:rPr lang="en-US" sz="2000" dirty="0"/>
              <a:t>α</a:t>
            </a:r>
            <a:r>
              <a:rPr lang="en-US" sz="2000" dirty="0" err="1"/>
              <a:t>ι</a:t>
            </a:r>
            <a:r>
              <a:rPr lang="en-US" sz="2000" dirty="0"/>
              <a:t> </a:t>
            </a:r>
            <a:r>
              <a:rPr lang="en-US" sz="2000" dirty="0" err="1"/>
              <a:t>εργάζετ</a:t>
            </a:r>
            <a:r>
              <a:rPr lang="en-US" sz="2000" dirty="0"/>
              <a:t>α</a:t>
            </a:r>
            <a:r>
              <a:rPr lang="en-US" sz="2000" dirty="0" err="1"/>
              <a:t>ι</a:t>
            </a:r>
            <a:r>
              <a:rPr lang="en-US" sz="2000" dirty="0"/>
              <a:t> </a:t>
            </a:r>
            <a:r>
              <a:rPr lang="en-US" sz="2000" dirty="0" err="1"/>
              <a:t>στην</a:t>
            </a:r>
            <a:r>
              <a:rPr lang="en-US" sz="2000" dirty="0"/>
              <a:t> </a:t>
            </a:r>
            <a:r>
              <a:rPr lang="en-US" sz="2000" dirty="0" err="1"/>
              <a:t>Πάφο</a:t>
            </a:r>
            <a:r>
              <a:rPr lang="en-US" sz="2000" dirty="0"/>
              <a:t> </a:t>
            </a:r>
            <a:r>
              <a:rPr lang="en-US" sz="2000" dirty="0" err="1"/>
              <a:t>της</a:t>
            </a:r>
            <a:r>
              <a:rPr lang="en-US" sz="2000" dirty="0"/>
              <a:t> </a:t>
            </a:r>
            <a:r>
              <a:rPr lang="en-US" sz="2000" dirty="0" err="1"/>
              <a:t>Κύ</a:t>
            </a:r>
            <a:r>
              <a:rPr lang="en-US" sz="2000" dirty="0"/>
              <a:t>π</a:t>
            </a:r>
            <a:r>
              <a:rPr lang="en-US" sz="2000" dirty="0" err="1"/>
              <a:t>ρου</a:t>
            </a:r>
            <a:r>
              <a:rPr lang="en-US" sz="2000" dirty="0"/>
              <a:t> </a:t>
            </a:r>
            <a:r>
              <a:rPr lang="en-US" sz="2000" dirty="0" err="1"/>
              <a:t>ό</a:t>
            </a:r>
            <a:r>
              <a:rPr lang="en-US" sz="2000" dirty="0"/>
              <a:t>π</a:t>
            </a:r>
            <a:r>
              <a:rPr lang="en-US" sz="2000" dirty="0" err="1"/>
              <a:t>ου</a:t>
            </a:r>
            <a:r>
              <a:rPr lang="en-US" sz="2000" dirty="0"/>
              <a:t>, </a:t>
            </a:r>
            <a:r>
              <a:rPr lang="en-US" sz="2000" dirty="0" err="1"/>
              <a:t>το</a:t>
            </a:r>
            <a:r>
              <a:rPr lang="en-US" sz="2000" dirty="0"/>
              <a:t> 2015 </a:t>
            </a:r>
            <a:r>
              <a:rPr lang="en-US" sz="2000" dirty="0" err="1"/>
              <a:t>συν-ίδρυσε</a:t>
            </a:r>
            <a:r>
              <a:rPr lang="en-US" sz="2000" dirty="0"/>
              <a:t> </a:t>
            </a:r>
            <a:r>
              <a:rPr lang="en-US" sz="2000" dirty="0" err="1"/>
              <a:t>το</a:t>
            </a:r>
            <a:r>
              <a:rPr lang="en-US" sz="2000" dirty="0"/>
              <a:t> </a:t>
            </a:r>
            <a:r>
              <a:rPr lang="en-US" sz="2000" dirty="0" err="1"/>
              <a:t>Κέντρο</a:t>
            </a:r>
            <a:r>
              <a:rPr lang="en-US" sz="2000" dirty="0"/>
              <a:t> </a:t>
            </a:r>
            <a:r>
              <a:rPr lang="en-US" sz="2000" dirty="0" err="1"/>
              <a:t>Τεχνών</a:t>
            </a:r>
            <a:r>
              <a:rPr lang="en-US" sz="2000" dirty="0"/>
              <a:t> </a:t>
            </a:r>
            <a:r>
              <a:rPr lang="en-US" sz="2000" dirty="0" err="1"/>
              <a:t>Κίμωνος</a:t>
            </a:r>
            <a:r>
              <a:rPr lang="en-US" sz="2000" dirty="0"/>
              <a:t>. </a:t>
            </a:r>
            <a:r>
              <a:rPr lang="en-US" sz="2000" dirty="0" err="1"/>
              <a:t>Διδάσκει</a:t>
            </a:r>
            <a:r>
              <a:rPr lang="en-US" sz="2000" dirty="0"/>
              <a:t> </a:t>
            </a:r>
            <a:r>
              <a:rPr lang="en-US" sz="2000" dirty="0" err="1"/>
              <a:t>τεχνικές</a:t>
            </a:r>
            <a:r>
              <a:rPr lang="en-US" sz="2000" dirty="0"/>
              <a:t> animation, </a:t>
            </a:r>
            <a:r>
              <a:rPr lang="en-US" sz="2000" dirty="0" err="1"/>
              <a:t>σχέδιο</a:t>
            </a:r>
            <a:r>
              <a:rPr lang="en-US" sz="2000" dirty="0"/>
              <a:t>, </a:t>
            </a:r>
            <a:r>
              <a:rPr lang="en-US" sz="2000" dirty="0" err="1"/>
              <a:t>χ</a:t>
            </a:r>
            <a:r>
              <a:rPr lang="en-US" sz="2000" dirty="0"/>
              <a:t>α</a:t>
            </a:r>
            <a:r>
              <a:rPr lang="en-US" sz="2000" dirty="0" err="1"/>
              <a:t>ρ</a:t>
            </a:r>
            <a:r>
              <a:rPr lang="en-US" sz="2000" dirty="0"/>
              <a:t>α</a:t>
            </a:r>
            <a:r>
              <a:rPr lang="en-US" sz="2000" dirty="0" err="1"/>
              <a:t>κτική</a:t>
            </a:r>
            <a:r>
              <a:rPr lang="en-US" sz="2000" dirty="0"/>
              <a:t> </a:t>
            </a:r>
            <a:r>
              <a:rPr lang="en-US" sz="2000" dirty="0" err="1"/>
              <a:t>κ</a:t>
            </a:r>
            <a:r>
              <a:rPr lang="en-US" sz="2000" dirty="0"/>
              <a:t>α</a:t>
            </a:r>
            <a:r>
              <a:rPr lang="en-US" sz="2000" dirty="0" err="1"/>
              <a:t>ι</a:t>
            </a:r>
            <a:r>
              <a:rPr lang="en-US" sz="2000" dirty="0"/>
              <a:t> </a:t>
            </a:r>
            <a:r>
              <a:rPr lang="en-US" sz="2000" dirty="0" err="1"/>
              <a:t>κόμικς</a:t>
            </a:r>
            <a:r>
              <a:rPr lang="en-US" sz="2000" dirty="0"/>
              <a:t> </a:t>
            </a:r>
            <a:r>
              <a:rPr lang="en-US" sz="2000" dirty="0" err="1"/>
              <a:t>εκεί</a:t>
            </a:r>
            <a:r>
              <a:rPr lang="en-US" sz="2000" dirty="0"/>
              <a:t>. </a:t>
            </a:r>
            <a:r>
              <a:rPr lang="en-US" sz="2000" dirty="0" err="1"/>
              <a:t>Α</a:t>
            </a:r>
            <a:r>
              <a:rPr lang="en-US" sz="2000" dirty="0"/>
              <a:t>π</a:t>
            </a:r>
            <a:r>
              <a:rPr lang="en-US" sz="2000" dirty="0" err="1"/>
              <a:t>ό</a:t>
            </a:r>
            <a:r>
              <a:rPr lang="en-US" sz="2000" dirty="0"/>
              <a:t> </a:t>
            </a:r>
            <a:r>
              <a:rPr lang="en-US" sz="2000" dirty="0" err="1"/>
              <a:t>το</a:t>
            </a:r>
            <a:r>
              <a:rPr lang="en-US" sz="2000" dirty="0"/>
              <a:t> 2019 </a:t>
            </a:r>
            <a:r>
              <a:rPr lang="en-US" sz="2000" dirty="0" err="1"/>
              <a:t>διδάσκει</a:t>
            </a:r>
            <a:r>
              <a:rPr lang="en-US" sz="2000" dirty="0"/>
              <a:t> animation </a:t>
            </a:r>
            <a:r>
              <a:rPr lang="en-US" sz="2000" dirty="0" err="1"/>
              <a:t>στο</a:t>
            </a:r>
            <a:r>
              <a:rPr lang="en-US" sz="2000" dirty="0"/>
              <a:t> </a:t>
            </a:r>
            <a:r>
              <a:rPr lang="en-US" sz="2000" dirty="0" err="1"/>
              <a:t>Τμήμ</a:t>
            </a:r>
            <a:r>
              <a:rPr lang="en-US" sz="2000" dirty="0"/>
              <a:t>α </a:t>
            </a:r>
            <a:r>
              <a:rPr lang="en-US" sz="2000" dirty="0" err="1"/>
              <a:t>Πολυμέσων</a:t>
            </a:r>
            <a:r>
              <a:rPr lang="en-US" sz="2000" dirty="0"/>
              <a:t> </a:t>
            </a:r>
            <a:r>
              <a:rPr lang="en-US" sz="2000" dirty="0" err="1"/>
              <a:t>κ</a:t>
            </a:r>
            <a:r>
              <a:rPr lang="en-US" sz="2000" dirty="0"/>
              <a:t>α</a:t>
            </a:r>
            <a:r>
              <a:rPr lang="en-US" sz="2000" dirty="0" err="1"/>
              <a:t>ι</a:t>
            </a:r>
            <a:r>
              <a:rPr lang="en-US" sz="2000" dirty="0"/>
              <a:t> </a:t>
            </a:r>
            <a:r>
              <a:rPr lang="en-US" sz="2000" dirty="0" err="1"/>
              <a:t>Γρ</a:t>
            </a:r>
            <a:r>
              <a:rPr lang="en-US" sz="2000" dirty="0"/>
              <a:t>α</a:t>
            </a:r>
            <a:r>
              <a:rPr lang="en-US" sz="2000" dirty="0" err="1"/>
              <a:t>φικών</a:t>
            </a:r>
            <a:r>
              <a:rPr lang="en-US" sz="2000" dirty="0"/>
              <a:t> </a:t>
            </a:r>
            <a:r>
              <a:rPr lang="en-US" sz="2000" dirty="0" err="1"/>
              <a:t>Τεχνών</a:t>
            </a:r>
            <a:r>
              <a:rPr lang="en-US" sz="2000" dirty="0"/>
              <a:t> </a:t>
            </a:r>
            <a:r>
              <a:rPr lang="en-US" sz="2000" dirty="0" err="1"/>
              <a:t>του</a:t>
            </a:r>
            <a:r>
              <a:rPr lang="en-US" sz="2000" dirty="0"/>
              <a:t> </a:t>
            </a:r>
            <a:r>
              <a:rPr lang="en-US" sz="2000" dirty="0" err="1"/>
              <a:t>Τεχνολογικού</a:t>
            </a:r>
            <a:r>
              <a:rPr lang="en-US" sz="2000" dirty="0"/>
              <a:t> </a:t>
            </a:r>
            <a:r>
              <a:rPr lang="en-US" sz="2000" dirty="0" err="1"/>
              <a:t>Π</a:t>
            </a:r>
            <a:r>
              <a:rPr lang="en-US" sz="2000" dirty="0"/>
              <a:t>α</a:t>
            </a:r>
            <a:r>
              <a:rPr lang="en-US" sz="2000" dirty="0" err="1"/>
              <a:t>νε</a:t>
            </a:r>
            <a:r>
              <a:rPr lang="en-US" sz="2000" dirty="0"/>
              <a:t>π</a:t>
            </a:r>
            <a:r>
              <a:rPr lang="en-US" sz="2000" dirty="0" err="1"/>
              <a:t>ιστημίου</a:t>
            </a:r>
            <a:r>
              <a:rPr lang="en-US" sz="2000" dirty="0"/>
              <a:t> </a:t>
            </a:r>
            <a:r>
              <a:rPr lang="en-US" sz="2000" dirty="0" err="1"/>
              <a:t>Κύ</a:t>
            </a:r>
            <a:r>
              <a:rPr lang="en-US" sz="2000" dirty="0"/>
              <a:t>π</a:t>
            </a:r>
            <a:r>
              <a:rPr lang="en-US" sz="2000" dirty="0" err="1"/>
              <a:t>ρου</a:t>
            </a:r>
            <a:r>
              <a:rPr lang="en-US" sz="2000" dirty="0"/>
              <a:t>. </a:t>
            </a:r>
            <a:r>
              <a:rPr lang="en-US" sz="2000" dirty="0" err="1"/>
              <a:t>Το</a:t>
            </a:r>
            <a:r>
              <a:rPr lang="en-US" sz="2000" dirty="0"/>
              <a:t> 2017 </a:t>
            </a:r>
            <a:r>
              <a:rPr lang="en-US" sz="2000" dirty="0" err="1"/>
              <a:t>συμμετείχε</a:t>
            </a:r>
            <a:r>
              <a:rPr lang="en-US" sz="2000" dirty="0"/>
              <a:t> </a:t>
            </a:r>
            <a:r>
              <a:rPr lang="en-US" sz="2000" dirty="0" err="1"/>
              <a:t>σε</a:t>
            </a:r>
            <a:r>
              <a:rPr lang="en-US" sz="2000" dirty="0"/>
              <a:t> </a:t>
            </a:r>
            <a:r>
              <a:rPr lang="en-US" sz="2000" dirty="0" err="1"/>
              <a:t>διάφορ</a:t>
            </a:r>
            <a:r>
              <a:rPr lang="en-US" sz="2000" dirty="0"/>
              <a:t>α </a:t>
            </a:r>
            <a:r>
              <a:rPr lang="en-US" sz="2000" dirty="0" err="1"/>
              <a:t>έργ</a:t>
            </a:r>
            <a:r>
              <a:rPr lang="en-US" sz="2000" dirty="0"/>
              <a:t>α </a:t>
            </a:r>
            <a:r>
              <a:rPr lang="en-US" sz="2000" dirty="0" err="1"/>
              <a:t>της</a:t>
            </a:r>
            <a:r>
              <a:rPr lang="en-US" sz="2000" dirty="0"/>
              <a:t> </a:t>
            </a:r>
            <a:r>
              <a:rPr lang="en-US" sz="2000" dirty="0" err="1"/>
              <a:t>Πολιτιστικής</a:t>
            </a:r>
            <a:r>
              <a:rPr lang="en-US" sz="2000" dirty="0"/>
              <a:t> </a:t>
            </a:r>
            <a:r>
              <a:rPr lang="en-US" sz="2000" dirty="0" err="1"/>
              <a:t>Πρωτεύουσ</a:t>
            </a:r>
            <a:r>
              <a:rPr lang="en-US" sz="2000" dirty="0"/>
              <a:t>α</a:t>
            </a:r>
            <a:r>
              <a:rPr lang="en-US" sz="2000" dirty="0" err="1"/>
              <a:t>ς</a:t>
            </a:r>
            <a:r>
              <a:rPr lang="en-US" sz="2000" dirty="0"/>
              <a:t> </a:t>
            </a:r>
            <a:r>
              <a:rPr lang="en-US" sz="2000" dirty="0" err="1"/>
              <a:t>της</a:t>
            </a:r>
            <a:r>
              <a:rPr lang="en-US" sz="2000" dirty="0"/>
              <a:t> </a:t>
            </a:r>
            <a:r>
              <a:rPr lang="en-US" sz="2000" dirty="0" err="1"/>
              <a:t>Ευρώ</a:t>
            </a:r>
            <a:r>
              <a:rPr lang="en-US" sz="2000" dirty="0"/>
              <a:t>π</a:t>
            </a:r>
            <a:r>
              <a:rPr lang="en-US" sz="2000" dirty="0" err="1"/>
              <a:t>ης</a:t>
            </a:r>
            <a:r>
              <a:rPr lang="en-US" sz="2000" dirty="0"/>
              <a:t> ΠΑΦΟΣ2017. </a:t>
            </a:r>
            <a:r>
              <a:rPr lang="en-US" sz="2000" dirty="0" err="1"/>
              <a:t>Α</a:t>
            </a:r>
            <a:r>
              <a:rPr lang="en-US" sz="2000" dirty="0"/>
              <a:t>π</a:t>
            </a:r>
            <a:r>
              <a:rPr lang="en-US" sz="2000" dirty="0" err="1"/>
              <a:t>ό</a:t>
            </a:r>
            <a:r>
              <a:rPr lang="en-US" sz="2000" dirty="0"/>
              <a:t> </a:t>
            </a:r>
            <a:r>
              <a:rPr lang="en-US" sz="2000" dirty="0" err="1"/>
              <a:t>το</a:t>
            </a:r>
            <a:r>
              <a:rPr lang="en-US" sz="2000" dirty="0"/>
              <a:t> 2017 </a:t>
            </a:r>
            <a:r>
              <a:rPr lang="en-US" sz="2000" dirty="0" err="1"/>
              <a:t>διευθύνει</a:t>
            </a:r>
            <a:r>
              <a:rPr lang="en-US" sz="2000" dirty="0"/>
              <a:t> </a:t>
            </a:r>
            <a:r>
              <a:rPr lang="en-US" sz="2000" dirty="0" err="1"/>
              <a:t>το</a:t>
            </a:r>
            <a:r>
              <a:rPr lang="en-US" sz="2000" dirty="0"/>
              <a:t> </a:t>
            </a:r>
            <a:r>
              <a:rPr lang="en-US" sz="2000" dirty="0" err="1"/>
              <a:t>διεθνές</a:t>
            </a:r>
            <a:r>
              <a:rPr lang="en-US" sz="2000" dirty="0"/>
              <a:t> </a:t>
            </a:r>
            <a:r>
              <a:rPr lang="en-US" sz="2000" dirty="0" err="1"/>
              <a:t>φεστι</a:t>
            </a:r>
            <a:r>
              <a:rPr lang="en-US" sz="2000" dirty="0"/>
              <a:t>β</a:t>
            </a:r>
            <a:r>
              <a:rPr lang="en-US" sz="2000" dirty="0" err="1"/>
              <a:t>άλ</a:t>
            </a:r>
            <a:r>
              <a:rPr lang="en-US" sz="2000" dirty="0"/>
              <a:t> animation </a:t>
            </a:r>
            <a:r>
              <a:rPr lang="en-US" sz="2000" dirty="0" err="1"/>
              <a:t>με</a:t>
            </a:r>
            <a:r>
              <a:rPr lang="en-US" sz="2000" dirty="0"/>
              <a:t> </a:t>
            </a:r>
            <a:r>
              <a:rPr lang="en-US" sz="2000" dirty="0" err="1"/>
              <a:t>τίτλο</a:t>
            </a:r>
            <a:r>
              <a:rPr lang="en-US" sz="2000" dirty="0"/>
              <a:t> The </a:t>
            </a:r>
            <a:r>
              <a:rPr lang="en-US" sz="2000" dirty="0" err="1"/>
              <a:t>Animattikon</a:t>
            </a:r>
            <a:r>
              <a:rPr lang="en-US" sz="2000" dirty="0"/>
              <a:t> Project, </a:t>
            </a:r>
            <a:r>
              <a:rPr lang="en-US" sz="2000" dirty="0" err="1"/>
              <a:t>το</a:t>
            </a:r>
            <a:r>
              <a:rPr lang="en-US" sz="2000" dirty="0"/>
              <a:t> </a:t>
            </a:r>
            <a:r>
              <a:rPr lang="en-US" sz="2000" dirty="0" err="1"/>
              <a:t>ο</a:t>
            </a:r>
            <a:r>
              <a:rPr lang="en-US" sz="2000" dirty="0"/>
              <a:t>π</a:t>
            </a:r>
            <a:r>
              <a:rPr lang="en-US" sz="2000" dirty="0" err="1"/>
              <a:t>οίο</a:t>
            </a:r>
            <a:r>
              <a:rPr lang="en-US" sz="2000" dirty="0"/>
              <a:t> </a:t>
            </a:r>
            <a:r>
              <a:rPr lang="en-US" sz="2000" dirty="0" err="1"/>
              <a:t>ιδρύθηκε</a:t>
            </a:r>
            <a:r>
              <a:rPr lang="en-US" sz="2000" dirty="0"/>
              <a:t> </a:t>
            </a:r>
            <a:r>
              <a:rPr lang="en-US" sz="2000" dirty="0" err="1"/>
              <a:t>στο</a:t>
            </a:r>
            <a:r>
              <a:rPr lang="en-US" sz="2000" dirty="0"/>
              <a:t> π</a:t>
            </a:r>
            <a:r>
              <a:rPr lang="en-US" sz="2000" dirty="0" err="1"/>
              <a:t>λ</a:t>
            </a:r>
            <a:r>
              <a:rPr lang="en-US" sz="2000" dirty="0"/>
              <a:t>α</a:t>
            </a:r>
            <a:r>
              <a:rPr lang="en-US" sz="2000" dirty="0" err="1"/>
              <a:t>ίσιο</a:t>
            </a:r>
            <a:r>
              <a:rPr lang="en-US" sz="2000" dirty="0"/>
              <a:t> </a:t>
            </a:r>
            <a:r>
              <a:rPr lang="en-US" sz="2000" dirty="0" err="1"/>
              <a:t>της</a:t>
            </a:r>
            <a:r>
              <a:rPr lang="en-US" sz="2000" dirty="0"/>
              <a:t> </a:t>
            </a:r>
            <a:r>
              <a:rPr lang="en-US" sz="2000" dirty="0" err="1"/>
              <a:t>Πολιτιστικής</a:t>
            </a:r>
            <a:r>
              <a:rPr lang="en-US" sz="2000" dirty="0"/>
              <a:t> </a:t>
            </a:r>
            <a:r>
              <a:rPr lang="en-US" sz="2000" dirty="0" err="1"/>
              <a:t>Πρωτεύουσ</a:t>
            </a:r>
            <a:r>
              <a:rPr lang="en-US" sz="2000" dirty="0"/>
              <a:t>α</a:t>
            </a:r>
            <a:r>
              <a:rPr lang="en-US" sz="2000" dirty="0" err="1"/>
              <a:t>ς</a:t>
            </a:r>
            <a:r>
              <a:rPr lang="en-US" sz="2000" dirty="0"/>
              <a:t> </a:t>
            </a:r>
            <a:r>
              <a:rPr lang="en-US" sz="2000" dirty="0" err="1"/>
              <a:t>της</a:t>
            </a:r>
            <a:r>
              <a:rPr lang="en-US" sz="2000" dirty="0"/>
              <a:t> </a:t>
            </a:r>
            <a:r>
              <a:rPr lang="en-US" sz="2000" dirty="0" err="1"/>
              <a:t>Ευρώ</a:t>
            </a:r>
            <a:r>
              <a:rPr lang="en-US" sz="2000" dirty="0"/>
              <a:t>π</a:t>
            </a:r>
            <a:r>
              <a:rPr lang="en-US" sz="2000" dirty="0" err="1"/>
              <a:t>ης</a:t>
            </a:r>
            <a:r>
              <a:rPr lang="en-US" sz="2000" dirty="0"/>
              <a:t> ΠΑΦΟΣ2017, </a:t>
            </a:r>
            <a:r>
              <a:rPr lang="en-US" sz="2000" dirty="0" err="1"/>
              <a:t>κ</a:t>
            </a:r>
            <a:r>
              <a:rPr lang="en-US" sz="2000" dirty="0"/>
              <a:t>α</a:t>
            </a:r>
            <a:r>
              <a:rPr lang="en-US" sz="2000" dirty="0" err="1"/>
              <a:t>ι</a:t>
            </a:r>
            <a:r>
              <a:rPr lang="en-US" sz="2000" dirty="0"/>
              <a:t> </a:t>
            </a:r>
            <a:r>
              <a:rPr lang="en-US" sz="2000" dirty="0" err="1"/>
              <a:t>το</a:t>
            </a:r>
            <a:r>
              <a:rPr lang="en-US" sz="2000" dirty="0"/>
              <a:t> </a:t>
            </a:r>
            <a:r>
              <a:rPr lang="en-US" sz="2000" dirty="0" err="1"/>
              <a:t>ο</a:t>
            </a:r>
            <a:r>
              <a:rPr lang="en-US" sz="2000" dirty="0"/>
              <a:t>π</a:t>
            </a:r>
            <a:r>
              <a:rPr lang="en-US" sz="2000" dirty="0" err="1"/>
              <a:t>οίο</a:t>
            </a:r>
            <a:r>
              <a:rPr lang="en-US" sz="2000" dirty="0"/>
              <a:t> </a:t>
            </a:r>
            <a:r>
              <a:rPr lang="en-US" sz="2000" dirty="0" err="1"/>
              <a:t>λ</a:t>
            </a:r>
            <a:r>
              <a:rPr lang="en-US" sz="2000" dirty="0"/>
              <a:t>α</a:t>
            </a:r>
            <a:r>
              <a:rPr lang="en-US" sz="2000" dirty="0" err="1"/>
              <a:t>μ</a:t>
            </a:r>
            <a:r>
              <a:rPr lang="en-US" sz="2000" dirty="0"/>
              <a:t>β</a:t>
            </a:r>
            <a:r>
              <a:rPr lang="en-US" sz="2000" dirty="0" err="1"/>
              <a:t>άνει</a:t>
            </a:r>
            <a:r>
              <a:rPr lang="en-US" sz="2000" dirty="0"/>
              <a:t> </a:t>
            </a:r>
            <a:r>
              <a:rPr lang="en-US" sz="2000" dirty="0" err="1"/>
              <a:t>χώρ</a:t>
            </a:r>
            <a:r>
              <a:rPr lang="en-US" sz="2000" dirty="0"/>
              <a:t>α </a:t>
            </a:r>
            <a:r>
              <a:rPr lang="en-US" sz="2000" dirty="0" err="1"/>
              <a:t>ετήσι</a:t>
            </a:r>
            <a:r>
              <a:rPr lang="en-US" sz="2000" dirty="0"/>
              <a:t>α </a:t>
            </a:r>
            <a:r>
              <a:rPr lang="en-US" sz="2000" dirty="0" err="1"/>
              <a:t>στην</a:t>
            </a:r>
            <a:r>
              <a:rPr lang="en-US" sz="2000" dirty="0"/>
              <a:t> </a:t>
            </a:r>
            <a:r>
              <a:rPr lang="en-US" sz="2000" dirty="0" err="1"/>
              <a:t>Πάφο</a:t>
            </a:r>
            <a:r>
              <a:rPr lang="en-US" sz="2000" dirty="0"/>
              <a:t>, </a:t>
            </a:r>
            <a:r>
              <a:rPr lang="en-US" sz="2000" dirty="0" err="1"/>
              <a:t>σε</a:t>
            </a:r>
            <a:r>
              <a:rPr lang="en-US" sz="2000" dirty="0"/>
              <a:t> πα</a:t>
            </a:r>
            <a:r>
              <a:rPr lang="en-US" sz="2000" dirty="0" err="1"/>
              <a:t>ρ</a:t>
            </a:r>
            <a:r>
              <a:rPr lang="en-US" sz="2000" dirty="0"/>
              <a:t>α</a:t>
            </a:r>
            <a:r>
              <a:rPr lang="en-US" sz="2000" dirty="0" err="1"/>
              <a:t>γωγή</a:t>
            </a:r>
            <a:r>
              <a:rPr lang="en-US" sz="2000" dirty="0"/>
              <a:t> </a:t>
            </a:r>
            <a:r>
              <a:rPr lang="en-US" sz="2000" dirty="0" err="1"/>
              <a:t>του</a:t>
            </a:r>
            <a:r>
              <a:rPr lang="en-US" sz="2000" dirty="0"/>
              <a:t> </a:t>
            </a:r>
            <a:r>
              <a:rPr lang="en-US" sz="2000" dirty="0" err="1"/>
              <a:t>Κέντρου</a:t>
            </a:r>
            <a:r>
              <a:rPr lang="en-US" sz="2000" dirty="0"/>
              <a:t> </a:t>
            </a:r>
            <a:r>
              <a:rPr lang="en-US" sz="2000" dirty="0" err="1"/>
              <a:t>Τεχνών</a:t>
            </a:r>
            <a:r>
              <a:rPr lang="en-US" sz="2000" dirty="0"/>
              <a:t> </a:t>
            </a:r>
            <a:r>
              <a:rPr lang="en-US" sz="2000" dirty="0" err="1"/>
              <a:t>Κίμωνος</a:t>
            </a:r>
            <a:r>
              <a:rPr lang="en-US" sz="2000" dirty="0"/>
              <a:t>. </a:t>
            </a:r>
            <a:r>
              <a:rPr lang="en-US" sz="2000" dirty="0" err="1"/>
              <a:t>Οι</a:t>
            </a:r>
            <a:r>
              <a:rPr lang="en-US" sz="2000" dirty="0"/>
              <a:t> </a:t>
            </a:r>
            <a:r>
              <a:rPr lang="en-US" sz="2000" dirty="0" err="1"/>
              <a:t>τ</a:t>
            </a:r>
            <a:r>
              <a:rPr lang="en-US" sz="2000" dirty="0"/>
              <a:t>α</a:t>
            </a:r>
            <a:r>
              <a:rPr lang="en-US" sz="2000" dirty="0" err="1"/>
              <a:t>ινίες</a:t>
            </a:r>
            <a:r>
              <a:rPr lang="en-US" sz="2000" dirty="0"/>
              <a:t> </a:t>
            </a:r>
            <a:r>
              <a:rPr lang="en-US" sz="2000" dirty="0" err="1"/>
              <a:t>του</a:t>
            </a:r>
            <a:r>
              <a:rPr lang="en-US" sz="2000" dirty="0"/>
              <a:t> </a:t>
            </a:r>
            <a:r>
              <a:rPr lang="en-US" sz="2000" dirty="0" err="1"/>
              <a:t>έχουν</a:t>
            </a:r>
            <a:r>
              <a:rPr lang="en-US" sz="2000" dirty="0"/>
              <a:t> </a:t>
            </a:r>
            <a:r>
              <a:rPr lang="en-US" sz="2000" dirty="0" err="1"/>
              <a:t>ε</a:t>
            </a:r>
            <a:r>
              <a:rPr lang="en-US" sz="2000" dirty="0"/>
              <a:t>π</a:t>
            </a:r>
            <a:r>
              <a:rPr lang="en-US" sz="2000" dirty="0" err="1"/>
              <a:t>ιλεγεί</a:t>
            </a:r>
            <a:r>
              <a:rPr lang="en-US" sz="2000" dirty="0"/>
              <a:t> </a:t>
            </a:r>
            <a:r>
              <a:rPr lang="en-US" sz="2000" dirty="0" err="1"/>
              <a:t>σε</a:t>
            </a:r>
            <a:r>
              <a:rPr lang="en-US" sz="2000" dirty="0"/>
              <a:t> </a:t>
            </a:r>
            <a:r>
              <a:rPr lang="en-US" sz="2000" dirty="0" err="1"/>
              <a:t>διάφορ</a:t>
            </a:r>
            <a:r>
              <a:rPr lang="en-US" sz="2000" dirty="0"/>
              <a:t>α </a:t>
            </a:r>
            <a:r>
              <a:rPr lang="en-US" sz="2000" dirty="0" err="1"/>
              <a:t>διεθνή</a:t>
            </a:r>
            <a:r>
              <a:rPr lang="en-US" sz="2000" dirty="0"/>
              <a:t> </a:t>
            </a:r>
            <a:r>
              <a:rPr lang="en-US" sz="2000" dirty="0" err="1"/>
              <a:t>φεστι</a:t>
            </a:r>
            <a:r>
              <a:rPr lang="en-US" sz="2000" dirty="0"/>
              <a:t>β</a:t>
            </a:r>
            <a:r>
              <a:rPr lang="en-US" sz="2000" dirty="0" err="1"/>
              <a:t>άλ</a:t>
            </a:r>
            <a:r>
              <a:rPr lang="en-US" sz="2000" dirty="0"/>
              <a:t> </a:t>
            </a:r>
            <a:r>
              <a:rPr lang="en-US" sz="2000" dirty="0" err="1"/>
              <a:t>κ</a:t>
            </a:r>
            <a:r>
              <a:rPr lang="en-US" sz="2000" dirty="0"/>
              <a:t>α</a:t>
            </a:r>
            <a:r>
              <a:rPr lang="en-US" sz="2000" dirty="0" err="1"/>
              <a:t>ι</a:t>
            </a:r>
            <a:r>
              <a:rPr lang="en-US" sz="2000" dirty="0"/>
              <a:t> </a:t>
            </a:r>
            <a:r>
              <a:rPr lang="en-US" sz="2000" dirty="0" err="1"/>
              <a:t>έχει</a:t>
            </a:r>
            <a:r>
              <a:rPr lang="en-US" sz="2000" dirty="0"/>
              <a:t> </a:t>
            </a:r>
            <a:r>
              <a:rPr lang="en-US" sz="2000" dirty="0" err="1"/>
              <a:t>συμμετάσχει</a:t>
            </a:r>
            <a:r>
              <a:rPr lang="en-US" sz="2000" dirty="0"/>
              <a:t> </a:t>
            </a:r>
            <a:r>
              <a:rPr lang="en-US" sz="2000" dirty="0" err="1"/>
              <a:t>ως</a:t>
            </a:r>
            <a:r>
              <a:rPr lang="en-US" sz="2000" dirty="0"/>
              <a:t> </a:t>
            </a:r>
            <a:r>
              <a:rPr lang="en-US" sz="2000" dirty="0" err="1"/>
              <a:t>μέλος</a:t>
            </a:r>
            <a:r>
              <a:rPr lang="en-US" sz="2000" dirty="0"/>
              <a:t> </a:t>
            </a:r>
            <a:r>
              <a:rPr lang="en-US" sz="2000" dirty="0" err="1"/>
              <a:t>κριτικής</a:t>
            </a:r>
            <a:r>
              <a:rPr lang="en-US" sz="2000" dirty="0"/>
              <a:t> </a:t>
            </a:r>
            <a:r>
              <a:rPr lang="en-US" sz="2000" dirty="0" err="1"/>
              <a:t>ε</a:t>
            </a:r>
            <a:r>
              <a:rPr lang="en-US" sz="2000" dirty="0"/>
              <a:t>π</a:t>
            </a:r>
            <a:r>
              <a:rPr lang="en-US" sz="2000" dirty="0" err="1"/>
              <a:t>ιτρο</a:t>
            </a:r>
            <a:r>
              <a:rPr lang="en-US" sz="2000" dirty="0"/>
              <a:t>π</a:t>
            </a:r>
            <a:r>
              <a:rPr lang="en-US" sz="2000" dirty="0" err="1"/>
              <a:t>ής</a:t>
            </a:r>
            <a:r>
              <a:rPr lang="en-US" sz="2000" dirty="0"/>
              <a:t> </a:t>
            </a:r>
            <a:r>
              <a:rPr lang="en-US" sz="2000" dirty="0" err="1"/>
              <a:t>στο</a:t>
            </a:r>
            <a:r>
              <a:rPr lang="en-US" sz="2000" dirty="0"/>
              <a:t> </a:t>
            </a:r>
            <a:r>
              <a:rPr lang="en-US" sz="2000" dirty="0" err="1"/>
              <a:t>Διεθνές</a:t>
            </a:r>
            <a:r>
              <a:rPr lang="en-US" sz="2000" dirty="0"/>
              <a:t> </a:t>
            </a:r>
            <a:r>
              <a:rPr lang="en-US" sz="2000" dirty="0" err="1"/>
              <a:t>Φεστι</a:t>
            </a:r>
            <a:r>
              <a:rPr lang="en-US" sz="2000" dirty="0"/>
              <a:t>β</a:t>
            </a:r>
            <a:r>
              <a:rPr lang="en-US" sz="2000" dirty="0" err="1"/>
              <a:t>άλ</a:t>
            </a:r>
            <a:r>
              <a:rPr lang="en-US" sz="2000" dirty="0"/>
              <a:t> </a:t>
            </a:r>
            <a:r>
              <a:rPr lang="en-US" sz="2000" dirty="0" err="1"/>
              <a:t>Κινουμένων</a:t>
            </a:r>
            <a:r>
              <a:rPr lang="en-US" sz="2000" dirty="0"/>
              <a:t> </a:t>
            </a:r>
            <a:r>
              <a:rPr lang="en-US" sz="2000" dirty="0" err="1"/>
              <a:t>Σχεδίων</a:t>
            </a:r>
            <a:r>
              <a:rPr lang="en-US" sz="2000" dirty="0"/>
              <a:t> </a:t>
            </a:r>
            <a:r>
              <a:rPr lang="en-US" sz="2000" dirty="0" err="1"/>
              <a:t>Animasyros</a:t>
            </a:r>
            <a:r>
              <a:rPr lang="en-US" sz="2000" dirty="0"/>
              <a:t> </a:t>
            </a:r>
            <a:r>
              <a:rPr lang="en-US" sz="2000" dirty="0" err="1"/>
              <a:t>κ</a:t>
            </a:r>
            <a:r>
              <a:rPr lang="en-US" sz="2000" dirty="0"/>
              <a:t>α</a:t>
            </a:r>
            <a:r>
              <a:rPr lang="en-US" sz="2000" dirty="0" err="1"/>
              <a:t>ι</a:t>
            </a:r>
            <a:r>
              <a:rPr lang="en-US" sz="2000" dirty="0"/>
              <a:t> </a:t>
            </a:r>
            <a:r>
              <a:rPr lang="en-US" sz="2000" dirty="0" err="1"/>
              <a:t>στο</a:t>
            </a:r>
            <a:r>
              <a:rPr lang="en-US" sz="2000" dirty="0"/>
              <a:t> Viborg Animation Festival. </a:t>
            </a:r>
            <a:r>
              <a:rPr lang="en-US" sz="2000" dirty="0" err="1"/>
              <a:t>Α</a:t>
            </a:r>
            <a:r>
              <a:rPr lang="en-US" sz="2000" dirty="0"/>
              <a:t>π</a:t>
            </a:r>
            <a:r>
              <a:rPr lang="en-US" sz="2000" dirty="0" err="1"/>
              <a:t>ό</a:t>
            </a:r>
            <a:r>
              <a:rPr lang="en-US" sz="2000" dirty="0"/>
              <a:t> </a:t>
            </a:r>
            <a:r>
              <a:rPr lang="en-US" sz="2000" dirty="0" err="1"/>
              <a:t>το</a:t>
            </a:r>
            <a:r>
              <a:rPr lang="en-US" sz="2000" dirty="0"/>
              <a:t> 2018 </a:t>
            </a:r>
            <a:r>
              <a:rPr lang="en-US" sz="2000" dirty="0" err="1"/>
              <a:t>είν</a:t>
            </a:r>
            <a:r>
              <a:rPr lang="en-US" sz="2000" dirty="0"/>
              <a:t>α</a:t>
            </a:r>
            <a:r>
              <a:rPr lang="en-US" sz="2000" dirty="0" err="1"/>
              <a:t>ι</a:t>
            </a:r>
            <a:r>
              <a:rPr lang="en-US" sz="2000" dirty="0"/>
              <a:t> </a:t>
            </a:r>
            <a:r>
              <a:rPr lang="en-US" sz="2000" dirty="0" err="1"/>
              <a:t>ο</a:t>
            </a:r>
            <a:r>
              <a:rPr lang="en-US" sz="2000" dirty="0"/>
              <a:t> π</a:t>
            </a:r>
            <a:r>
              <a:rPr lang="en-US" sz="2000" dirty="0" err="1"/>
              <a:t>ρέσ</a:t>
            </a:r>
            <a:r>
              <a:rPr lang="en-US" sz="2000" dirty="0"/>
              <a:t>β</a:t>
            </a:r>
            <a:r>
              <a:rPr lang="en-US" sz="2000" dirty="0" err="1"/>
              <a:t>ης</a:t>
            </a:r>
            <a:r>
              <a:rPr lang="en-US" sz="2000" dirty="0"/>
              <a:t> </a:t>
            </a:r>
            <a:r>
              <a:rPr lang="en-US" sz="2000" dirty="0" err="1"/>
              <a:t>των</a:t>
            </a:r>
            <a:r>
              <a:rPr lang="en-US" sz="2000" dirty="0"/>
              <a:t> </a:t>
            </a:r>
            <a:r>
              <a:rPr lang="en-US" sz="2000" dirty="0" err="1"/>
              <a:t>Ευρω</a:t>
            </a:r>
            <a:r>
              <a:rPr lang="en-US" sz="2000" dirty="0"/>
              <a:t>πα</a:t>
            </a:r>
            <a:r>
              <a:rPr lang="en-US" sz="2000" dirty="0" err="1"/>
              <a:t>ϊκών</a:t>
            </a:r>
            <a:r>
              <a:rPr lang="en-US" sz="2000" dirty="0"/>
              <a:t> </a:t>
            </a:r>
            <a:r>
              <a:rPr lang="en-US" sz="2000" dirty="0" err="1"/>
              <a:t>Βρ</a:t>
            </a:r>
            <a:r>
              <a:rPr lang="en-US" sz="2000" dirty="0"/>
              <a:t>αβ</a:t>
            </a:r>
            <a:r>
              <a:rPr lang="en-US" sz="2000" dirty="0" err="1"/>
              <a:t>είων</a:t>
            </a:r>
            <a:r>
              <a:rPr lang="en-US" sz="2000" dirty="0"/>
              <a:t> Animation </a:t>
            </a:r>
            <a:r>
              <a:rPr lang="en-US" sz="2000" dirty="0" err="1"/>
              <a:t>στην</a:t>
            </a:r>
            <a:r>
              <a:rPr lang="en-US" sz="2000" dirty="0"/>
              <a:t> </a:t>
            </a:r>
            <a:r>
              <a:rPr lang="en-US" sz="2000" dirty="0" err="1"/>
              <a:t>Κύ</a:t>
            </a:r>
            <a:r>
              <a:rPr lang="en-US" sz="2000" dirty="0"/>
              <a:t>π</a:t>
            </a:r>
            <a:r>
              <a:rPr lang="en-US" sz="2000" dirty="0" err="1"/>
              <a:t>ρο</a:t>
            </a:r>
            <a:r>
              <a:rPr lang="en-US" sz="2000" dirty="0"/>
              <a:t>.</a:t>
            </a:r>
          </a:p>
        </p:txBody>
      </p:sp>
      <p:sp>
        <p:nvSpPr>
          <p:cNvPr id="5" name="Rectangle 4">
            <a:extLst>
              <a:ext uri="{FF2B5EF4-FFF2-40B4-BE49-F238E27FC236}">
                <a16:creationId xmlns:a16="http://schemas.microsoft.com/office/drawing/2014/main" id="{A3155FB0-EA16-ABD8-117B-C3D82EDE14A1}"/>
              </a:ext>
            </a:extLst>
          </p:cNvPr>
          <p:cNvSpPr/>
          <p:nvPr/>
        </p:nvSpPr>
        <p:spPr>
          <a:xfrm>
            <a:off x="3700244" y="1946682"/>
            <a:ext cx="8305489" cy="4911317"/>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endParaRPr lang="en-US" sz="1900"/>
          </a:p>
        </p:txBody>
      </p:sp>
    </p:spTree>
    <p:extLst>
      <p:ext uri="{BB962C8B-B14F-4D97-AF65-F5344CB8AC3E}">
        <p14:creationId xmlns:p14="http://schemas.microsoft.com/office/powerpoint/2010/main" val="4259563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b="1" kern="1200">
                <a:solidFill>
                  <a:schemeClr val="tx1"/>
                </a:solidFill>
                <a:latin typeface="+mj-lt"/>
                <a:ea typeface="+mj-ea"/>
                <a:cs typeface="+mj-cs"/>
              </a:rPr>
              <a:t>Βιογραφικό σημείωμα Αlexandre Gautier</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3"/>
          <a:srcRect t="4209" r="5" b="1296"/>
          <a:stretch/>
        </p:blipFill>
        <p:spPr>
          <a:xfrm>
            <a:off x="703182" y="955443"/>
            <a:ext cx="4777381" cy="477736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Rectangle 2">
            <a:extLst>
              <a:ext uri="{FF2B5EF4-FFF2-40B4-BE49-F238E27FC236}">
                <a16:creationId xmlns:a16="http://schemas.microsoft.com/office/drawing/2014/main" id="{0B23D79D-C544-570B-D607-3C8D2FEBA1CE}"/>
              </a:ext>
            </a:extLst>
          </p:cNvPr>
          <p:cNvSpPr/>
          <p:nvPr/>
        </p:nvSpPr>
        <p:spPr>
          <a:xfrm>
            <a:off x="5894962" y="1984443"/>
            <a:ext cx="5938450" cy="4739608"/>
          </a:xfrm>
          <a:prstGeom prst="rect">
            <a:avLst/>
          </a:prstGeom>
        </p:spPr>
        <p:txBody>
          <a:bodyPr vert="horz" lIns="91440" tIns="45720" rIns="91440" bIns="45720" rtlCol="0">
            <a:normAutofit/>
          </a:bodyPr>
          <a:lstStyle/>
          <a:p>
            <a:pPr algn="just" fontAlgn="base">
              <a:lnSpc>
                <a:spcPct val="90000"/>
              </a:lnSpc>
              <a:spcAft>
                <a:spcPts val="600"/>
              </a:spcAft>
            </a:pPr>
            <a:r>
              <a:rPr lang="en-US" sz="2100" dirty="0"/>
              <a:t>O </a:t>
            </a:r>
            <a:r>
              <a:rPr lang="en-US" sz="2100" b="1" dirty="0"/>
              <a:t>Alexandre Gautier</a:t>
            </a:r>
            <a:r>
              <a:rPr lang="en-US" sz="2100" dirty="0"/>
              <a:t> </a:t>
            </a:r>
            <a:r>
              <a:rPr lang="en-US" sz="2100" dirty="0" err="1"/>
              <a:t>είν</a:t>
            </a:r>
            <a:r>
              <a:rPr lang="en-US" sz="2100" dirty="0"/>
              <a:t>α</a:t>
            </a:r>
            <a:r>
              <a:rPr lang="en-US" sz="2100" dirty="0" err="1"/>
              <a:t>ι</a:t>
            </a:r>
            <a:r>
              <a:rPr lang="en-US" sz="2100" dirty="0"/>
              <a:t> απ</a:t>
            </a:r>
            <a:r>
              <a:rPr lang="en-US" sz="2100" dirty="0" err="1"/>
              <a:t>όφοιτος</a:t>
            </a:r>
            <a:r>
              <a:rPr lang="en-US" sz="2100" dirty="0"/>
              <a:t> </a:t>
            </a:r>
            <a:r>
              <a:rPr lang="en-US" sz="2100" dirty="0" err="1"/>
              <a:t>της</a:t>
            </a:r>
            <a:r>
              <a:rPr lang="en-US" sz="2100" dirty="0"/>
              <a:t> </a:t>
            </a:r>
            <a:r>
              <a:rPr lang="en-US" sz="2100" dirty="0" err="1"/>
              <a:t>Ανώτ</a:t>
            </a:r>
            <a:r>
              <a:rPr lang="en-US" sz="2100" dirty="0"/>
              <a:t>α</a:t>
            </a:r>
            <a:r>
              <a:rPr lang="en-US" sz="2100" dirty="0" err="1"/>
              <a:t>της</a:t>
            </a:r>
            <a:r>
              <a:rPr lang="en-US" sz="2100" dirty="0"/>
              <a:t> </a:t>
            </a:r>
            <a:r>
              <a:rPr lang="en-US" sz="2100" dirty="0" err="1"/>
              <a:t>Σχολής</a:t>
            </a:r>
            <a:r>
              <a:rPr lang="en-US" sz="2100" dirty="0"/>
              <a:t> </a:t>
            </a:r>
            <a:r>
              <a:rPr lang="en-US" sz="2100" dirty="0" err="1"/>
              <a:t>Κ</a:t>
            </a:r>
            <a:r>
              <a:rPr lang="en-US" sz="2100" dirty="0"/>
              <a:t>α</a:t>
            </a:r>
            <a:r>
              <a:rPr lang="en-US" sz="2100" dirty="0" err="1"/>
              <a:t>λών</a:t>
            </a:r>
            <a:r>
              <a:rPr lang="en-US" sz="2100" dirty="0"/>
              <a:t> </a:t>
            </a:r>
            <a:r>
              <a:rPr lang="en-US" sz="2100" dirty="0" err="1"/>
              <a:t>Τεχνών</a:t>
            </a:r>
            <a:r>
              <a:rPr lang="en-US" sz="2100" dirty="0"/>
              <a:t> </a:t>
            </a:r>
            <a:r>
              <a:rPr lang="en-US" sz="2100" dirty="0" err="1"/>
              <a:t>του</a:t>
            </a:r>
            <a:r>
              <a:rPr lang="en-US" sz="2100" dirty="0"/>
              <a:t> </a:t>
            </a:r>
            <a:r>
              <a:rPr lang="en-US" sz="2100" dirty="0" err="1"/>
              <a:t>Π</a:t>
            </a:r>
            <a:r>
              <a:rPr lang="en-US" sz="2100" dirty="0"/>
              <a:t>α</a:t>
            </a:r>
            <a:r>
              <a:rPr lang="en-US" sz="2100" dirty="0" err="1"/>
              <a:t>ρισιού</a:t>
            </a:r>
            <a:r>
              <a:rPr lang="en-US" sz="2100" dirty="0"/>
              <a:t>. </a:t>
            </a:r>
            <a:r>
              <a:rPr lang="en-US" sz="2100" dirty="0" err="1"/>
              <a:t>Με</a:t>
            </a:r>
            <a:r>
              <a:rPr lang="en-US" sz="2100" dirty="0"/>
              <a:t> </a:t>
            </a:r>
            <a:r>
              <a:rPr lang="en-US" sz="2100" dirty="0" err="1"/>
              <a:t>το</a:t>
            </a:r>
            <a:r>
              <a:rPr lang="en-US" sz="2100" dirty="0"/>
              <a:t> </a:t>
            </a:r>
            <a:r>
              <a:rPr lang="en-US" sz="2100" dirty="0" err="1"/>
              <a:t>τέλος</a:t>
            </a:r>
            <a:r>
              <a:rPr lang="en-US" sz="2100" dirty="0"/>
              <a:t> </a:t>
            </a:r>
            <a:r>
              <a:rPr lang="en-US" sz="2100" dirty="0" err="1"/>
              <a:t>των</a:t>
            </a:r>
            <a:r>
              <a:rPr lang="en-US" sz="2100" dirty="0"/>
              <a:t> </a:t>
            </a:r>
            <a:r>
              <a:rPr lang="en-US" sz="2100" dirty="0" err="1"/>
              <a:t>σ</a:t>
            </a:r>
            <a:r>
              <a:rPr lang="en-US" sz="2100" dirty="0"/>
              <a:t>π</a:t>
            </a:r>
            <a:r>
              <a:rPr lang="en-US" sz="2100" dirty="0" err="1"/>
              <a:t>ουδών</a:t>
            </a:r>
            <a:r>
              <a:rPr lang="en-US" sz="2100" dirty="0"/>
              <a:t> </a:t>
            </a:r>
            <a:r>
              <a:rPr lang="en-US" sz="2100" dirty="0" err="1"/>
              <a:t>του</a:t>
            </a:r>
            <a:r>
              <a:rPr lang="en-US" sz="2100" dirty="0"/>
              <a:t> απ</a:t>
            </a:r>
            <a:r>
              <a:rPr lang="en-US" sz="2100" dirty="0" err="1"/>
              <a:t>ομ</a:t>
            </a:r>
            <a:r>
              <a:rPr lang="en-US" sz="2100" dirty="0"/>
              <a:t>α</a:t>
            </a:r>
            <a:r>
              <a:rPr lang="en-US" sz="2100" dirty="0" err="1"/>
              <a:t>κρύνετ</a:t>
            </a:r>
            <a:r>
              <a:rPr lang="en-US" sz="2100" dirty="0"/>
              <a:t>α</a:t>
            </a:r>
            <a:r>
              <a:rPr lang="en-US" sz="2100" dirty="0" err="1"/>
              <a:t>ι</a:t>
            </a:r>
            <a:r>
              <a:rPr lang="en-US" sz="2100" dirty="0"/>
              <a:t> απ</a:t>
            </a:r>
            <a:r>
              <a:rPr lang="en-US" sz="2100" dirty="0" err="1"/>
              <a:t>ό</a:t>
            </a:r>
            <a:r>
              <a:rPr lang="en-US" sz="2100" dirty="0"/>
              <a:t> </a:t>
            </a:r>
            <a:r>
              <a:rPr lang="en-US" sz="2100" dirty="0" err="1"/>
              <a:t>τον</a:t>
            </a:r>
            <a:r>
              <a:rPr lang="en-US" sz="2100" dirty="0"/>
              <a:t> </a:t>
            </a:r>
            <a:r>
              <a:rPr lang="en-US" sz="2100" dirty="0" err="1"/>
              <a:t>χώρο</a:t>
            </a:r>
            <a:r>
              <a:rPr lang="en-US" sz="2100" dirty="0"/>
              <a:t> </a:t>
            </a:r>
            <a:r>
              <a:rPr lang="en-US" sz="2100" dirty="0" err="1"/>
              <a:t>της</a:t>
            </a:r>
            <a:r>
              <a:rPr lang="en-US" sz="2100" dirty="0"/>
              <a:t> </a:t>
            </a:r>
            <a:r>
              <a:rPr lang="en-US" sz="2100" dirty="0" err="1"/>
              <a:t>τέχνης</a:t>
            </a:r>
            <a:r>
              <a:rPr lang="en-US" sz="2100" dirty="0"/>
              <a:t> </a:t>
            </a:r>
            <a:r>
              <a:rPr lang="en-US" sz="2100" dirty="0" err="1"/>
              <a:t>κ</a:t>
            </a:r>
            <a:r>
              <a:rPr lang="en-US" sz="2100" dirty="0"/>
              <a:t>α</a:t>
            </a:r>
            <a:r>
              <a:rPr lang="en-US" sz="2100" dirty="0" err="1"/>
              <a:t>ι</a:t>
            </a:r>
            <a:r>
              <a:rPr lang="en-US" sz="2100" dirty="0"/>
              <a:t> α</a:t>
            </a:r>
            <a:r>
              <a:rPr lang="en-US" sz="2100" dirty="0" err="1"/>
              <a:t>σχολείτ</a:t>
            </a:r>
            <a:r>
              <a:rPr lang="en-US" sz="2100" dirty="0"/>
              <a:t>α</a:t>
            </a:r>
            <a:r>
              <a:rPr lang="en-US" sz="2100" dirty="0" err="1"/>
              <a:t>ι</a:t>
            </a:r>
            <a:r>
              <a:rPr lang="en-US" sz="2100" dirty="0"/>
              <a:t> </a:t>
            </a:r>
            <a:r>
              <a:rPr lang="en-US" sz="2100" dirty="0" err="1"/>
              <a:t>με</a:t>
            </a:r>
            <a:r>
              <a:rPr lang="en-US" sz="2100" dirty="0"/>
              <a:t> </a:t>
            </a:r>
            <a:r>
              <a:rPr lang="en-US" sz="2100" dirty="0" err="1"/>
              <a:t>την</a:t>
            </a:r>
            <a:r>
              <a:rPr lang="en-US" sz="2100" dirty="0"/>
              <a:t> </a:t>
            </a:r>
            <a:r>
              <a:rPr lang="en-US" sz="2100" dirty="0" err="1"/>
              <a:t>ξυλουργική</a:t>
            </a:r>
            <a:r>
              <a:rPr lang="en-US" sz="2100" dirty="0"/>
              <a:t>. </a:t>
            </a:r>
            <a:r>
              <a:rPr lang="en-US" sz="2100" dirty="0" err="1"/>
              <a:t>Το</a:t>
            </a:r>
            <a:r>
              <a:rPr lang="en-US" sz="2100" dirty="0"/>
              <a:t> 2018 </a:t>
            </a:r>
            <a:r>
              <a:rPr lang="en-US" sz="2100" dirty="0" err="1"/>
              <a:t>υ</a:t>
            </a:r>
            <a:r>
              <a:rPr lang="en-US" sz="2100" dirty="0"/>
              <a:t>π</a:t>
            </a:r>
            <a:r>
              <a:rPr lang="en-US" sz="2100" dirty="0" err="1"/>
              <a:t>ο</a:t>
            </a:r>
            <a:r>
              <a:rPr lang="en-US" sz="2100" dirty="0"/>
              <a:t>β</a:t>
            </a:r>
            <a:r>
              <a:rPr lang="en-US" sz="2100" dirty="0" err="1"/>
              <a:t>άλλει</a:t>
            </a:r>
            <a:r>
              <a:rPr lang="en-US" sz="2100" dirty="0"/>
              <a:t> α</a:t>
            </a:r>
            <a:r>
              <a:rPr lang="en-US" sz="2100" dirty="0" err="1"/>
              <a:t>ίτηση</a:t>
            </a:r>
            <a:r>
              <a:rPr lang="en-US" sz="2100" dirty="0"/>
              <a:t> </a:t>
            </a:r>
            <a:r>
              <a:rPr lang="en-US" sz="2100" dirty="0" err="1"/>
              <a:t>σε</a:t>
            </a:r>
            <a:r>
              <a:rPr lang="en-US" sz="2100" dirty="0"/>
              <a:t> </a:t>
            </a:r>
            <a:r>
              <a:rPr lang="en-US" sz="2100" dirty="0" err="1"/>
              <a:t>μι</a:t>
            </a:r>
            <a:r>
              <a:rPr lang="en-US" sz="2100" dirty="0"/>
              <a:t>α α</a:t>
            </a:r>
            <a:r>
              <a:rPr lang="en-US" sz="2100" dirty="0" err="1"/>
              <a:t>νοικτή</a:t>
            </a:r>
            <a:r>
              <a:rPr lang="en-US" sz="2100" dirty="0"/>
              <a:t> π</a:t>
            </a:r>
            <a:r>
              <a:rPr lang="en-US" sz="2100" dirty="0" err="1"/>
              <a:t>ρόσκληση</a:t>
            </a:r>
            <a:r>
              <a:rPr lang="en-US" sz="2100" dirty="0"/>
              <a:t> απ</a:t>
            </a:r>
            <a:r>
              <a:rPr lang="en-US" sz="2100" dirty="0" err="1"/>
              <a:t>ό</a:t>
            </a:r>
            <a:r>
              <a:rPr lang="en-US" sz="2100" dirty="0"/>
              <a:t> </a:t>
            </a:r>
            <a:r>
              <a:rPr lang="en-US" sz="2100" dirty="0" err="1"/>
              <a:t>την</a:t>
            </a:r>
            <a:r>
              <a:rPr lang="en-US" sz="2100" dirty="0"/>
              <a:t> </a:t>
            </a:r>
            <a:r>
              <a:rPr lang="en-US" sz="2100" dirty="0" err="1"/>
              <a:t>ε</a:t>
            </a:r>
            <a:r>
              <a:rPr lang="en-US" sz="2100" dirty="0"/>
              <a:t>π</a:t>
            </a:r>
            <a:r>
              <a:rPr lang="en-US" sz="2100" dirty="0" err="1"/>
              <a:t>ιστημονική</a:t>
            </a:r>
            <a:r>
              <a:rPr lang="en-US" sz="2100" dirty="0"/>
              <a:t> απ</a:t>
            </a:r>
            <a:r>
              <a:rPr lang="en-US" sz="2100" dirty="0" err="1"/>
              <a:t>οστολή</a:t>
            </a:r>
            <a:r>
              <a:rPr lang="en-US" sz="2100" dirty="0"/>
              <a:t> </a:t>
            </a:r>
            <a:r>
              <a:rPr lang="en-US" sz="2100" dirty="0" err="1"/>
              <a:t>στην</a:t>
            </a:r>
            <a:r>
              <a:rPr lang="en-US" sz="2100" dirty="0"/>
              <a:t> </a:t>
            </a:r>
            <a:r>
              <a:rPr lang="en-US" sz="2100" dirty="0" err="1"/>
              <a:t>Αντ</a:t>
            </a:r>
            <a:r>
              <a:rPr lang="en-US" sz="2100" dirty="0"/>
              <a:t>α</a:t>
            </a:r>
            <a:r>
              <a:rPr lang="en-US" sz="2100" dirty="0" err="1"/>
              <a:t>ρκτική</a:t>
            </a:r>
            <a:r>
              <a:rPr lang="en-US" sz="2100" dirty="0"/>
              <a:t>, π</a:t>
            </a:r>
            <a:r>
              <a:rPr lang="en-US" sz="2100" dirty="0" err="1"/>
              <a:t>ου</a:t>
            </a:r>
            <a:r>
              <a:rPr lang="en-US" sz="2100" dirty="0"/>
              <a:t> </a:t>
            </a:r>
            <a:r>
              <a:rPr lang="en-US" sz="2100" dirty="0" err="1"/>
              <a:t>ζητά</a:t>
            </a:r>
            <a:r>
              <a:rPr lang="en-US" sz="2100" dirty="0"/>
              <a:t> </a:t>
            </a:r>
            <a:r>
              <a:rPr lang="en-US" sz="2100" dirty="0" err="1"/>
              <a:t>εργάτες</a:t>
            </a:r>
            <a:r>
              <a:rPr lang="en-US" sz="2100" dirty="0"/>
              <a:t> </a:t>
            </a:r>
            <a:r>
              <a:rPr lang="en-US" sz="2100" dirty="0" err="1"/>
              <a:t>γι</a:t>
            </a:r>
            <a:r>
              <a:rPr lang="en-US" sz="2100" dirty="0"/>
              <a:t>α </a:t>
            </a:r>
            <a:r>
              <a:rPr lang="en-US" sz="2100" dirty="0" err="1"/>
              <a:t>τη</a:t>
            </a:r>
            <a:r>
              <a:rPr lang="en-US" sz="2100" dirty="0"/>
              <a:t> </a:t>
            </a:r>
            <a:r>
              <a:rPr lang="en-US" sz="2100" dirty="0" err="1"/>
              <a:t>συντήρηση</a:t>
            </a:r>
            <a:r>
              <a:rPr lang="en-US" sz="2100" dirty="0"/>
              <a:t> </a:t>
            </a:r>
            <a:r>
              <a:rPr lang="en-US" sz="2100" dirty="0" err="1"/>
              <a:t>των</a:t>
            </a:r>
            <a:r>
              <a:rPr lang="en-US" sz="2100" dirty="0"/>
              <a:t> </a:t>
            </a:r>
            <a:r>
              <a:rPr lang="en-US" sz="2100" dirty="0" err="1"/>
              <a:t>υ</a:t>
            </a:r>
            <a:r>
              <a:rPr lang="en-US" sz="2100" dirty="0"/>
              <a:t>π</a:t>
            </a:r>
            <a:r>
              <a:rPr lang="en-US" sz="2100" dirty="0" err="1"/>
              <a:t>οδομών</a:t>
            </a:r>
            <a:r>
              <a:rPr lang="en-US" sz="2100" dirty="0"/>
              <a:t> </a:t>
            </a:r>
            <a:r>
              <a:rPr lang="en-US" sz="2100" dirty="0" err="1"/>
              <a:t>της</a:t>
            </a:r>
            <a:r>
              <a:rPr lang="en-US" sz="2100" dirty="0"/>
              <a:t> </a:t>
            </a:r>
            <a:r>
              <a:rPr lang="en-US" sz="2100" dirty="0" err="1"/>
              <a:t>Γ</a:t>
            </a:r>
            <a:r>
              <a:rPr lang="en-US" sz="2100" dirty="0"/>
              <a:t>α</a:t>
            </a:r>
            <a:r>
              <a:rPr lang="en-US" sz="2100" dirty="0" err="1"/>
              <a:t>λλικής</a:t>
            </a:r>
            <a:r>
              <a:rPr lang="en-US" sz="2100" dirty="0"/>
              <a:t> β</a:t>
            </a:r>
            <a:r>
              <a:rPr lang="en-US" sz="2100" dirty="0" err="1"/>
              <a:t>άσης</a:t>
            </a:r>
            <a:r>
              <a:rPr lang="en-US" sz="2100" dirty="0"/>
              <a:t> Paul-Emile Victor. </a:t>
            </a:r>
            <a:r>
              <a:rPr lang="en-US" sz="2100" dirty="0" err="1"/>
              <a:t>Τον</a:t>
            </a:r>
            <a:r>
              <a:rPr lang="en-US" sz="2100" dirty="0"/>
              <a:t> </a:t>
            </a:r>
            <a:r>
              <a:rPr lang="en-US" sz="2100" dirty="0" err="1"/>
              <a:t>Οκτώ</a:t>
            </a:r>
            <a:r>
              <a:rPr lang="en-US" sz="2100" dirty="0"/>
              <a:t>β</a:t>
            </a:r>
            <a:r>
              <a:rPr lang="en-US" sz="2100" dirty="0" err="1"/>
              <a:t>ριο</a:t>
            </a:r>
            <a:r>
              <a:rPr lang="en-US" sz="2100" dirty="0"/>
              <a:t> </a:t>
            </a:r>
            <a:r>
              <a:rPr lang="en-US" sz="2100" dirty="0" err="1"/>
              <a:t>του</a:t>
            </a:r>
            <a:r>
              <a:rPr lang="en-US" sz="2100" dirty="0"/>
              <a:t> 2018 π</a:t>
            </a:r>
            <a:r>
              <a:rPr lang="en-US" sz="2100" dirty="0" err="1"/>
              <a:t>ρ</a:t>
            </a:r>
            <a:r>
              <a:rPr lang="en-US" sz="2100" dirty="0"/>
              <a:t>α</a:t>
            </a:r>
            <a:r>
              <a:rPr lang="en-US" sz="2100" dirty="0" err="1"/>
              <a:t>γμ</a:t>
            </a:r>
            <a:r>
              <a:rPr lang="en-US" sz="2100" dirty="0"/>
              <a:t>α</a:t>
            </a:r>
            <a:r>
              <a:rPr lang="en-US" sz="2100" dirty="0" err="1"/>
              <a:t>το</a:t>
            </a:r>
            <a:r>
              <a:rPr lang="en-US" sz="2100" dirty="0"/>
              <a:t>π</a:t>
            </a:r>
            <a:r>
              <a:rPr lang="en-US" sz="2100" dirty="0" err="1"/>
              <a:t>οιεί</a:t>
            </a:r>
            <a:r>
              <a:rPr lang="en-US" sz="2100" dirty="0"/>
              <a:t> </a:t>
            </a:r>
            <a:r>
              <a:rPr lang="en-US" sz="2100" dirty="0" err="1"/>
              <a:t>το</a:t>
            </a:r>
            <a:r>
              <a:rPr lang="en-US" sz="2100" dirty="0"/>
              <a:t> π</a:t>
            </a:r>
            <a:r>
              <a:rPr lang="en-US" sz="2100" dirty="0" err="1"/>
              <a:t>ρώτο</a:t>
            </a:r>
            <a:r>
              <a:rPr lang="en-US" sz="2100" dirty="0"/>
              <a:t> </a:t>
            </a:r>
            <a:r>
              <a:rPr lang="en-US" sz="2100" dirty="0" err="1"/>
              <a:t>τετράμηνο</a:t>
            </a:r>
            <a:r>
              <a:rPr lang="en-US" sz="2100" dirty="0"/>
              <a:t> </a:t>
            </a:r>
            <a:r>
              <a:rPr lang="en-US" sz="2100" dirty="0" err="1"/>
              <a:t>τ</a:t>
            </a:r>
            <a:r>
              <a:rPr lang="en-US" sz="2100" dirty="0"/>
              <a:t>α</a:t>
            </a:r>
            <a:r>
              <a:rPr lang="en-US" sz="2100" dirty="0" err="1"/>
              <a:t>ξίδι</a:t>
            </a:r>
            <a:r>
              <a:rPr lang="en-US" sz="2100" dirty="0"/>
              <a:t> </a:t>
            </a:r>
            <a:r>
              <a:rPr lang="en-US" sz="2100" dirty="0" err="1"/>
              <a:t>του</a:t>
            </a:r>
            <a:r>
              <a:rPr lang="en-US" sz="2100" dirty="0"/>
              <a:t> </a:t>
            </a:r>
            <a:r>
              <a:rPr lang="en-US" sz="2100" dirty="0" err="1"/>
              <a:t>στην</a:t>
            </a:r>
            <a:r>
              <a:rPr lang="en-US" sz="2100" dirty="0"/>
              <a:t> </a:t>
            </a:r>
            <a:r>
              <a:rPr lang="en-US" sz="2100" dirty="0" err="1"/>
              <a:t>Αντ</a:t>
            </a:r>
            <a:r>
              <a:rPr lang="en-US" sz="2100" dirty="0"/>
              <a:t>α</a:t>
            </a:r>
            <a:r>
              <a:rPr lang="en-US" sz="2100" dirty="0" err="1"/>
              <a:t>ρκτική</a:t>
            </a:r>
            <a:r>
              <a:rPr lang="en-US" sz="2100" dirty="0"/>
              <a:t>, </a:t>
            </a:r>
            <a:r>
              <a:rPr lang="en-US" sz="2100" dirty="0" err="1"/>
              <a:t>το</a:t>
            </a:r>
            <a:r>
              <a:rPr lang="en-US" sz="2100" dirty="0"/>
              <a:t> </a:t>
            </a:r>
            <a:r>
              <a:rPr lang="en-US" sz="2100" dirty="0" err="1"/>
              <a:t>ο</a:t>
            </a:r>
            <a:r>
              <a:rPr lang="en-US" sz="2100" dirty="0"/>
              <a:t>π</a:t>
            </a:r>
            <a:r>
              <a:rPr lang="en-US" sz="2100" dirty="0" err="1"/>
              <a:t>οίο</a:t>
            </a:r>
            <a:r>
              <a:rPr lang="en-US" sz="2100" dirty="0"/>
              <a:t> </a:t>
            </a:r>
            <a:r>
              <a:rPr lang="en-US" sz="2100" dirty="0" err="1"/>
              <a:t>θ</a:t>
            </a:r>
            <a:r>
              <a:rPr lang="en-US" sz="2100" dirty="0"/>
              <a:t>α </a:t>
            </a:r>
            <a:r>
              <a:rPr lang="en-US" sz="2100" dirty="0" err="1"/>
              <a:t>ε</a:t>
            </a:r>
            <a:r>
              <a:rPr lang="en-US" sz="2100" dirty="0"/>
              <a:t>πα</a:t>
            </a:r>
            <a:r>
              <a:rPr lang="en-US" sz="2100" dirty="0" err="1"/>
              <a:t>ν</a:t>
            </a:r>
            <a:r>
              <a:rPr lang="en-US" sz="2100" dirty="0"/>
              <a:t>α</a:t>
            </a:r>
            <a:r>
              <a:rPr lang="en-US" sz="2100" dirty="0" err="1"/>
              <a:t>λά</a:t>
            </a:r>
            <a:r>
              <a:rPr lang="en-US" sz="2100" dirty="0"/>
              <a:t>β</a:t>
            </a:r>
            <a:r>
              <a:rPr lang="en-US" sz="2100" dirty="0" err="1"/>
              <a:t>ει</a:t>
            </a:r>
            <a:r>
              <a:rPr lang="en-US" sz="2100" dirty="0"/>
              <a:t> </a:t>
            </a:r>
            <a:r>
              <a:rPr lang="en-US" sz="2100" dirty="0" err="1"/>
              <a:t>γι</a:t>
            </a:r>
            <a:r>
              <a:rPr lang="en-US" sz="2100" dirty="0"/>
              <a:t>α </a:t>
            </a:r>
            <a:r>
              <a:rPr lang="en-US" sz="2100" dirty="0" err="1"/>
              <a:t>τ</a:t>
            </a:r>
            <a:r>
              <a:rPr lang="en-US" sz="2100" dirty="0"/>
              <a:t>α </a:t>
            </a:r>
            <a:r>
              <a:rPr lang="en-US" sz="2100" dirty="0" err="1"/>
              <a:t>ε</a:t>
            </a:r>
            <a:r>
              <a:rPr lang="en-US" sz="2100" dirty="0"/>
              <a:t>π</a:t>
            </a:r>
            <a:r>
              <a:rPr lang="en-US" sz="2100" dirty="0" err="1"/>
              <a:t>όμεν</a:t>
            </a:r>
            <a:r>
              <a:rPr lang="en-US" sz="2100" dirty="0"/>
              <a:t>α </a:t>
            </a:r>
            <a:r>
              <a:rPr lang="en-US" sz="2100" dirty="0" err="1"/>
              <a:t>τρί</a:t>
            </a:r>
            <a:r>
              <a:rPr lang="en-US" sz="2100" dirty="0"/>
              <a:t>α </a:t>
            </a:r>
            <a:r>
              <a:rPr lang="en-US" sz="2100" dirty="0" err="1"/>
              <a:t>χρόνι</a:t>
            </a:r>
            <a:r>
              <a:rPr lang="en-US" sz="2100" dirty="0"/>
              <a:t>α. </a:t>
            </a:r>
            <a:r>
              <a:rPr lang="en-US" sz="2100" dirty="0" err="1"/>
              <a:t>Τον</a:t>
            </a:r>
            <a:r>
              <a:rPr lang="en-US" sz="2100" dirty="0"/>
              <a:t> </a:t>
            </a:r>
            <a:r>
              <a:rPr lang="en-US" sz="2100" dirty="0" err="1"/>
              <a:t>Μάρτιο</a:t>
            </a:r>
            <a:r>
              <a:rPr lang="en-US" sz="2100" dirty="0"/>
              <a:t> </a:t>
            </a:r>
            <a:r>
              <a:rPr lang="en-US" sz="2100" dirty="0" err="1"/>
              <a:t>του</a:t>
            </a:r>
            <a:r>
              <a:rPr lang="en-US" sz="2100" dirty="0"/>
              <a:t> 2022 </a:t>
            </a:r>
            <a:r>
              <a:rPr lang="en-US" sz="2100" dirty="0" err="1"/>
              <a:t>ε</a:t>
            </a:r>
            <a:r>
              <a:rPr lang="en-US" sz="2100" dirty="0"/>
              <a:t>π</a:t>
            </a:r>
            <a:r>
              <a:rPr lang="en-US" sz="2100" dirty="0" err="1"/>
              <a:t>ιστρέφει</a:t>
            </a:r>
            <a:r>
              <a:rPr lang="en-US" sz="2100" dirty="0"/>
              <a:t> απ</a:t>
            </a:r>
            <a:r>
              <a:rPr lang="en-US" sz="2100" dirty="0" err="1"/>
              <a:t>ό</a:t>
            </a:r>
            <a:r>
              <a:rPr lang="en-US" sz="2100" dirty="0"/>
              <a:t> </a:t>
            </a:r>
            <a:r>
              <a:rPr lang="en-US" sz="2100" dirty="0" err="1"/>
              <a:t>το</a:t>
            </a:r>
            <a:r>
              <a:rPr lang="en-US" sz="2100" dirty="0"/>
              <a:t> </a:t>
            </a:r>
            <a:r>
              <a:rPr lang="en-US" sz="2100" dirty="0" err="1"/>
              <a:t>τελευτ</a:t>
            </a:r>
            <a:r>
              <a:rPr lang="en-US" sz="2100" dirty="0"/>
              <a:t>α</a:t>
            </a:r>
            <a:r>
              <a:rPr lang="en-US" sz="2100" dirty="0" err="1"/>
              <a:t>ίο</a:t>
            </a:r>
            <a:r>
              <a:rPr lang="en-US" sz="2100" dirty="0"/>
              <a:t> </a:t>
            </a:r>
            <a:r>
              <a:rPr lang="en-US" sz="2100" dirty="0" err="1"/>
              <a:t>του</a:t>
            </a:r>
            <a:r>
              <a:rPr lang="en-US" sz="2100" dirty="0"/>
              <a:t> </a:t>
            </a:r>
            <a:r>
              <a:rPr lang="en-US" sz="2100" dirty="0" err="1"/>
              <a:t>τ</a:t>
            </a:r>
            <a:r>
              <a:rPr lang="en-US" sz="2100" dirty="0"/>
              <a:t>α</a:t>
            </a:r>
            <a:r>
              <a:rPr lang="en-US" sz="2100" dirty="0" err="1"/>
              <a:t>ξίδι</a:t>
            </a:r>
            <a:r>
              <a:rPr lang="en-US" sz="2100" dirty="0"/>
              <a:t> </a:t>
            </a:r>
            <a:r>
              <a:rPr lang="en-US" sz="2100" dirty="0" err="1"/>
              <a:t>στη</a:t>
            </a:r>
            <a:r>
              <a:rPr lang="en-US" sz="2100" dirty="0"/>
              <a:t> </a:t>
            </a:r>
            <a:r>
              <a:rPr lang="en-US" sz="2100" dirty="0" err="1"/>
              <a:t>λευκή</a:t>
            </a:r>
            <a:r>
              <a:rPr lang="en-US" sz="2100" dirty="0"/>
              <a:t> </a:t>
            </a:r>
            <a:r>
              <a:rPr lang="en-US" sz="2100" dirty="0" err="1"/>
              <a:t>ή</a:t>
            </a:r>
            <a:r>
              <a:rPr lang="en-US" sz="2100" dirty="0"/>
              <a:t>π</a:t>
            </a:r>
            <a:r>
              <a:rPr lang="en-US" sz="2100" dirty="0" err="1"/>
              <a:t>ειρο</a:t>
            </a:r>
            <a:r>
              <a:rPr lang="en-US" sz="2100" dirty="0"/>
              <a:t>. </a:t>
            </a:r>
            <a:r>
              <a:rPr lang="en-US" sz="2100" dirty="0" err="1"/>
              <a:t>Α</a:t>
            </a:r>
            <a:r>
              <a:rPr lang="en-US" sz="2100" dirty="0"/>
              <a:t>π</a:t>
            </a:r>
            <a:r>
              <a:rPr lang="en-US" sz="2100" dirty="0" err="1"/>
              <a:t>ό</a:t>
            </a:r>
            <a:r>
              <a:rPr lang="en-US" sz="2100" dirty="0"/>
              <a:t> </a:t>
            </a:r>
            <a:r>
              <a:rPr lang="en-US" sz="2100" dirty="0" err="1"/>
              <a:t>τότε</a:t>
            </a:r>
            <a:r>
              <a:rPr lang="en-US" sz="2100" dirty="0"/>
              <a:t>, </a:t>
            </a:r>
            <a:r>
              <a:rPr lang="en-US" sz="2100" dirty="0" err="1"/>
              <a:t>εργάζετ</a:t>
            </a:r>
            <a:r>
              <a:rPr lang="en-US" sz="2100" dirty="0"/>
              <a:t>α</a:t>
            </a:r>
            <a:r>
              <a:rPr lang="en-US" sz="2100" dirty="0" err="1"/>
              <a:t>ι</a:t>
            </a:r>
            <a:r>
              <a:rPr lang="en-US" sz="2100" dirty="0"/>
              <a:t> </a:t>
            </a:r>
            <a:r>
              <a:rPr lang="en-US" sz="2100" dirty="0" err="1"/>
              <a:t>μετ</a:t>
            </a:r>
            <a:r>
              <a:rPr lang="en-US" sz="2100" dirty="0"/>
              <a:t>α</a:t>
            </a:r>
            <a:r>
              <a:rPr lang="en-US" sz="2100" dirty="0" err="1"/>
              <a:t>ξύ</a:t>
            </a:r>
            <a:r>
              <a:rPr lang="en-US" sz="2100" dirty="0"/>
              <a:t> </a:t>
            </a:r>
            <a:r>
              <a:rPr lang="en-US" sz="2100" dirty="0" err="1"/>
              <a:t>Κύ</a:t>
            </a:r>
            <a:r>
              <a:rPr lang="en-US" sz="2100" dirty="0"/>
              <a:t>π</a:t>
            </a:r>
            <a:r>
              <a:rPr lang="en-US" sz="2100" dirty="0" err="1"/>
              <a:t>ρου</a:t>
            </a:r>
            <a:r>
              <a:rPr lang="en-US" sz="2100" dirty="0"/>
              <a:t> </a:t>
            </a:r>
            <a:r>
              <a:rPr lang="en-US" sz="2100" dirty="0" err="1"/>
              <a:t>κ</a:t>
            </a:r>
            <a:r>
              <a:rPr lang="en-US" sz="2100" dirty="0"/>
              <a:t>α</a:t>
            </a:r>
            <a:r>
              <a:rPr lang="en-US" sz="2100" dirty="0" err="1"/>
              <a:t>ι</a:t>
            </a:r>
            <a:r>
              <a:rPr lang="en-US" sz="2100" dirty="0"/>
              <a:t> </a:t>
            </a:r>
            <a:r>
              <a:rPr lang="en-US" sz="2100" dirty="0" err="1"/>
              <a:t>Γ</a:t>
            </a:r>
            <a:r>
              <a:rPr lang="en-US" sz="2100" dirty="0"/>
              <a:t>α</a:t>
            </a:r>
            <a:r>
              <a:rPr lang="en-US" sz="2100" dirty="0" err="1"/>
              <a:t>λλί</a:t>
            </a:r>
            <a:r>
              <a:rPr lang="en-US" sz="2100" dirty="0"/>
              <a:t>α</a:t>
            </a:r>
            <a:r>
              <a:rPr lang="en-US" sz="2100" dirty="0" err="1"/>
              <a:t>ς</a:t>
            </a:r>
            <a:r>
              <a:rPr lang="en-US" sz="2100" dirty="0"/>
              <a:t> </a:t>
            </a:r>
            <a:r>
              <a:rPr lang="en-US" sz="2100" dirty="0" err="1"/>
              <a:t>ως</a:t>
            </a:r>
            <a:r>
              <a:rPr lang="en-US" sz="2100" dirty="0"/>
              <a:t> </a:t>
            </a:r>
            <a:r>
              <a:rPr lang="en-US" sz="2100" dirty="0" err="1"/>
              <a:t>εικ</a:t>
            </a:r>
            <a:r>
              <a:rPr lang="en-US" sz="2100" dirty="0"/>
              <a:t>α</a:t>
            </a:r>
            <a:r>
              <a:rPr lang="en-US" sz="2100" dirty="0" err="1"/>
              <a:t>στικός</a:t>
            </a:r>
            <a:r>
              <a:rPr lang="en-US" sz="2100" dirty="0"/>
              <a:t> </a:t>
            </a:r>
            <a:r>
              <a:rPr lang="en-US" sz="2100" dirty="0" err="1"/>
              <a:t>κ</a:t>
            </a:r>
            <a:r>
              <a:rPr lang="en-US" sz="2100" dirty="0"/>
              <a:t>α</a:t>
            </a:r>
            <a:r>
              <a:rPr lang="en-US" sz="2100" dirty="0" err="1"/>
              <a:t>ι</a:t>
            </a:r>
            <a:r>
              <a:rPr lang="en-US" sz="2100" dirty="0"/>
              <a:t> animator.</a:t>
            </a:r>
          </a:p>
          <a:p>
            <a:pPr indent="-228600">
              <a:lnSpc>
                <a:spcPct val="90000"/>
              </a:lnSpc>
              <a:spcAft>
                <a:spcPts val="600"/>
              </a:spcAft>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A3155FB0-EA16-ABD8-117B-C3D82EDE14A1}"/>
              </a:ext>
            </a:extLst>
          </p:cNvPr>
          <p:cNvSpPr/>
          <p:nvPr/>
        </p:nvSpPr>
        <p:spPr>
          <a:xfrm>
            <a:off x="3700244" y="1946682"/>
            <a:ext cx="8305489" cy="4911317"/>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endParaRPr lang="en-US" sz="1900"/>
          </a:p>
        </p:txBody>
      </p:sp>
    </p:spTree>
    <p:extLst>
      <p:ext uri="{BB962C8B-B14F-4D97-AF65-F5344CB8AC3E}">
        <p14:creationId xmlns:p14="http://schemas.microsoft.com/office/powerpoint/2010/main" val="165190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6542694" y="2766218"/>
            <a:ext cx="5006336" cy="1325563"/>
          </a:xfrm>
        </p:spPr>
        <p:txBody>
          <a:bodyPr vert="horz" lIns="91440" tIns="45720" rIns="91440" bIns="45720" rtlCol="0">
            <a:noAutofit/>
          </a:bodyPr>
          <a:lstStyle/>
          <a:p>
            <a:pPr algn="ctr"/>
            <a:r>
              <a:rPr lang="en-US" sz="4000" b="1" err="1">
                <a:latin typeface="Bradley Hand" pitchFamily="2" charset="77"/>
              </a:rPr>
              <a:t>Ιστοσελίδ</a:t>
            </a:r>
            <a:r>
              <a:rPr lang="en-US" sz="4000" b="1">
                <a:latin typeface="Bradley Hand" pitchFamily="2" charset="77"/>
              </a:rPr>
              <a:t>α </a:t>
            </a:r>
            <a:r>
              <a:rPr lang="en-US" sz="4000" b="1" err="1">
                <a:latin typeface="Bradley Hand" pitchFamily="2" charset="77"/>
              </a:rPr>
              <a:t>Προγράμμ</a:t>
            </a:r>
            <a:r>
              <a:rPr lang="en-US" sz="4000" b="1">
                <a:latin typeface="Bradley Hand" pitchFamily="2" charset="77"/>
              </a:rPr>
              <a:t>α</a:t>
            </a:r>
            <a:r>
              <a:rPr lang="en-US" sz="4000" b="1" err="1">
                <a:latin typeface="Bradley Hand" pitchFamily="2" charset="77"/>
              </a:rPr>
              <a:t>τος</a:t>
            </a:r>
            <a:r>
              <a:rPr lang="en-US" sz="4000" b="1">
                <a:latin typeface="Bradley Hand" pitchFamily="2" charset="77"/>
              </a:rPr>
              <a:t> </a:t>
            </a:r>
          </a:p>
        </p:txBody>
      </p:sp>
      <p:sp>
        <p:nvSpPr>
          <p:cNvPr id="19" name="Freeform: Shape 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srcRect l="3083" r="396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38907942"/>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587829" y="428239"/>
            <a:ext cx="9405257" cy="1325563"/>
          </a:xfrm>
        </p:spPr>
        <p:txBody>
          <a:bodyPr>
            <a:normAutofit/>
          </a:bodyPr>
          <a:lstStyle/>
          <a:p>
            <a:r>
              <a:rPr lang="el-GR" b="1"/>
              <a:t>Δομή Ιστοσελίδας </a:t>
            </a:r>
            <a:endParaRPr lang="en-CY"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TextBox 2">
            <a:extLst>
              <a:ext uri="{FF2B5EF4-FFF2-40B4-BE49-F238E27FC236}">
                <a16:creationId xmlns:a16="http://schemas.microsoft.com/office/drawing/2014/main" id="{585409A3-8C54-0CEA-F28A-2DEC1D7F4C44}"/>
              </a:ext>
            </a:extLst>
          </p:cNvPr>
          <p:cNvSpPr txBox="1"/>
          <p:nvPr/>
        </p:nvSpPr>
        <p:spPr>
          <a:xfrm>
            <a:off x="587829" y="2358913"/>
            <a:ext cx="8215302" cy="4431983"/>
          </a:xfrm>
          <a:prstGeom prst="rect">
            <a:avLst/>
          </a:prstGeom>
          <a:noFill/>
        </p:spPr>
        <p:txBody>
          <a:bodyPr wrap="square" rtlCol="0">
            <a:spAutoFit/>
          </a:bodyPr>
          <a:lstStyle/>
          <a:p>
            <a:pPr marL="342900" indent="-342900">
              <a:buFont typeface="Arial" panose="020B0604020202020204" pitchFamily="34" charset="0"/>
              <a:buChar char="•"/>
            </a:pPr>
            <a:r>
              <a:rPr lang="el-GR" sz="2200" dirty="0"/>
              <a:t>Γενική περιγραφή και </a:t>
            </a:r>
            <a:r>
              <a:rPr lang="el-GR" sz="2200" dirty="0" err="1"/>
              <a:t>στοχοθεσία</a:t>
            </a:r>
            <a:r>
              <a:rPr lang="el-GR" sz="2200" dirty="0"/>
              <a:t> του Έργου </a:t>
            </a:r>
            <a:r>
              <a:rPr lang="en-US" sz="2200" dirty="0"/>
              <a:t>AUGE</a:t>
            </a:r>
            <a:endParaRPr lang="el-GR" sz="2200" dirty="0"/>
          </a:p>
          <a:p>
            <a:endParaRPr lang="el-GR" sz="2200" dirty="0"/>
          </a:p>
          <a:p>
            <a:pPr marL="342900" indent="-342900">
              <a:buFont typeface="Arial" panose="020B0604020202020204" pitchFamily="34" charset="0"/>
              <a:buChar char="•"/>
            </a:pPr>
            <a:r>
              <a:rPr lang="el-GR" sz="2200" dirty="0"/>
              <a:t>Δράσεις (με φωτογραφικό υλικό και</a:t>
            </a:r>
            <a:r>
              <a:rPr lang="en-US" sz="2200" dirty="0"/>
              <a:t> </a:t>
            </a:r>
            <a:r>
              <a:rPr lang="el-GR" sz="2200" dirty="0"/>
              <a:t>σχετικά βίντεο) </a:t>
            </a:r>
          </a:p>
          <a:p>
            <a:pPr marL="342900" indent="-342900">
              <a:buFont typeface="Arial" panose="020B0604020202020204" pitchFamily="34" charset="0"/>
              <a:buChar char="•"/>
            </a:pPr>
            <a:endParaRPr lang="el-GR" sz="2200" dirty="0"/>
          </a:p>
          <a:p>
            <a:pPr marL="342900" indent="-342900">
              <a:buFont typeface="Arial" panose="020B0604020202020204" pitchFamily="34" charset="0"/>
              <a:buChar char="•"/>
            </a:pPr>
            <a:r>
              <a:rPr lang="el-GR" sz="2200" dirty="0"/>
              <a:t>Εκπαιδευτικό υλικό ποικίλης μορφής (αρχαίοι Μύθοι σχετικά με το περιβάλλον, αρχαία ζώα και φυτά, ασκήσεις σχεδιασμένες με την αρχή της </a:t>
            </a:r>
            <a:r>
              <a:rPr lang="el-GR" sz="2200" dirty="0" err="1"/>
              <a:t>παιχνιδοποίησης</a:t>
            </a:r>
            <a:r>
              <a:rPr lang="el-GR" sz="2200" dirty="0"/>
              <a:t>) </a:t>
            </a:r>
          </a:p>
          <a:p>
            <a:pPr marL="342900" indent="-342900">
              <a:buFont typeface="Arial" panose="020B0604020202020204" pitchFamily="34" charset="0"/>
              <a:buChar char="•"/>
            </a:pPr>
            <a:endParaRPr lang="el-GR" sz="2200" dirty="0"/>
          </a:p>
          <a:p>
            <a:pPr marL="342900" indent="-342900">
              <a:buFont typeface="Arial" panose="020B0604020202020204" pitchFamily="34" charset="0"/>
              <a:buChar char="•"/>
            </a:pPr>
            <a:r>
              <a:rPr lang="el-GR" sz="2200" dirty="0"/>
              <a:t>Συγκέντρωση ψηφιακών πηγών σχετικών με το περιβάλλον για τη Δημοτική και Μέση Εκπαίδευση. </a:t>
            </a:r>
          </a:p>
          <a:p>
            <a:pPr marL="342900" indent="-342900">
              <a:buFont typeface="Arial" panose="020B0604020202020204" pitchFamily="34" charset="0"/>
              <a:buChar char="•"/>
            </a:pPr>
            <a:endParaRPr lang="el-GR" sz="2200" dirty="0"/>
          </a:p>
          <a:p>
            <a:endParaRPr lang="el-GR" sz="2200" dirty="0"/>
          </a:p>
          <a:p>
            <a:endParaRPr lang="en-CY" dirty="0"/>
          </a:p>
        </p:txBody>
      </p:sp>
    </p:spTree>
    <p:extLst>
      <p:ext uri="{BB962C8B-B14F-4D97-AF65-F5344CB8AC3E}">
        <p14:creationId xmlns:p14="http://schemas.microsoft.com/office/powerpoint/2010/main" val="2785819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6341972" y="1219395"/>
            <a:ext cx="2688771" cy="501989"/>
          </a:xfrm>
        </p:spPr>
        <p:txBody>
          <a:bodyPr>
            <a:noAutofit/>
          </a:bodyPr>
          <a:lstStyle/>
          <a:p>
            <a:r>
              <a:rPr lang="el-GR" sz="3600" b="1" dirty="0"/>
              <a:t>Εκπαιδευτικό υλικό </a:t>
            </a:r>
            <a:r>
              <a:rPr lang="en-US" sz="3600" b="1" dirty="0"/>
              <a:t>/ </a:t>
            </a:r>
            <a:r>
              <a:rPr lang="el-GR" sz="3600" b="1" dirty="0" err="1"/>
              <a:t>Διαδραστικές</a:t>
            </a:r>
            <a:r>
              <a:rPr lang="el-GR" sz="3600" b="1" dirty="0"/>
              <a:t> ασκήσεις  </a:t>
            </a:r>
            <a:endParaRPr lang="en-CY" sz="3600"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a:extLst>
              <a:ext uri="{FF2B5EF4-FFF2-40B4-BE49-F238E27FC236}">
                <a16:creationId xmlns:a16="http://schemas.microsoft.com/office/drawing/2014/main" id="{D923EEE3-0DD8-016B-B3F6-630472A7658D}"/>
              </a:ext>
            </a:extLst>
          </p:cNvPr>
          <p:cNvPicPr>
            <a:picLocks noChangeAspect="1"/>
          </p:cNvPicPr>
          <p:nvPr/>
        </p:nvPicPr>
        <p:blipFill rotWithShape="1">
          <a:blip r:embed="rId3"/>
          <a:srcRect l="49818" t="2376" b="50000"/>
          <a:stretch/>
        </p:blipFill>
        <p:spPr>
          <a:xfrm>
            <a:off x="106978" y="275835"/>
            <a:ext cx="5989022" cy="4018256"/>
          </a:xfrm>
          <a:prstGeom prst="rect">
            <a:avLst/>
          </a:prstGeom>
        </p:spPr>
      </p:pic>
      <p:pic>
        <p:nvPicPr>
          <p:cNvPr id="11" name="Picture 10">
            <a:extLst>
              <a:ext uri="{FF2B5EF4-FFF2-40B4-BE49-F238E27FC236}">
                <a16:creationId xmlns:a16="http://schemas.microsoft.com/office/drawing/2014/main" id="{82A4E6A2-91BC-1961-35E4-356A3C361FB9}"/>
              </a:ext>
            </a:extLst>
          </p:cNvPr>
          <p:cNvPicPr>
            <a:picLocks noChangeAspect="1"/>
          </p:cNvPicPr>
          <p:nvPr/>
        </p:nvPicPr>
        <p:blipFill rotWithShape="1">
          <a:blip r:embed="rId3"/>
          <a:srcRect l="49818" t="50000" b="7368"/>
          <a:stretch/>
        </p:blipFill>
        <p:spPr>
          <a:xfrm>
            <a:off x="3854824" y="3749312"/>
            <a:ext cx="5175919" cy="3108688"/>
          </a:xfrm>
          <a:prstGeom prst="rect">
            <a:avLst/>
          </a:prstGeom>
        </p:spPr>
      </p:pic>
    </p:spTree>
    <p:extLst>
      <p:ext uri="{BB962C8B-B14F-4D97-AF65-F5344CB8AC3E}">
        <p14:creationId xmlns:p14="http://schemas.microsoft.com/office/powerpoint/2010/main" val="4272705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6542694" y="2766218"/>
            <a:ext cx="5006336" cy="1325563"/>
          </a:xfrm>
        </p:spPr>
        <p:txBody>
          <a:bodyPr vert="horz" lIns="91440" tIns="45720" rIns="91440" bIns="45720" rtlCol="0">
            <a:noAutofit/>
          </a:bodyPr>
          <a:lstStyle/>
          <a:p>
            <a:pPr algn="ctr"/>
            <a:r>
              <a:rPr lang="el-GR" sz="4000" b="1" dirty="0">
                <a:latin typeface="Bradley Hand" pitchFamily="2" charset="77"/>
              </a:rPr>
              <a:t>Διοργάνωση </a:t>
            </a:r>
            <a:r>
              <a:rPr lang="el-GR" sz="4000" b="1" dirty="0" err="1">
                <a:latin typeface="Bradley Hand" pitchFamily="2" charset="77"/>
              </a:rPr>
              <a:t>Ημερ</a:t>
            </a:r>
            <a:r>
              <a:rPr lang="en-US" sz="4000" b="1" dirty="0" err="1">
                <a:latin typeface="Bradley Hand" pitchFamily="2" charset="77"/>
              </a:rPr>
              <a:t>ί</a:t>
            </a:r>
            <a:r>
              <a:rPr lang="el-GR" sz="4000" b="1" dirty="0" err="1">
                <a:latin typeface="Bradley Hand" pitchFamily="2" charset="77"/>
              </a:rPr>
              <a:t>δας</a:t>
            </a:r>
            <a:br>
              <a:rPr lang="el-GR" sz="4000" b="1" dirty="0">
                <a:latin typeface="Bradley Hand" pitchFamily="2" charset="77"/>
              </a:rPr>
            </a:br>
            <a:r>
              <a:rPr lang="el-GR" sz="4000" b="1" dirty="0">
                <a:latin typeface="Bradley Hand" pitchFamily="2" charset="77"/>
              </a:rPr>
              <a:t>σε Θ.Σ.Ε.Κ. &amp; Ο.Α.Κ</a:t>
            </a:r>
            <a:r>
              <a:rPr lang="en-US" sz="4000" b="1" dirty="0">
                <a:latin typeface="Bradley Hand" pitchFamily="2" charset="77"/>
              </a:rPr>
              <a:t> </a:t>
            </a:r>
          </a:p>
        </p:txBody>
      </p:sp>
      <p:sp>
        <p:nvSpPr>
          <p:cNvPr id="19" name="Freeform: Shape 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srcRect l="3083" r="396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548946581"/>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475559" y="312898"/>
            <a:ext cx="9405257" cy="1325563"/>
          </a:xfrm>
        </p:spPr>
        <p:txBody>
          <a:bodyPr>
            <a:normAutofit/>
          </a:bodyPr>
          <a:lstStyle/>
          <a:p>
            <a:r>
              <a:rPr lang="el-GR" b="1" dirty="0"/>
              <a:t>Διοργάνωση 2 Ημερίδων </a:t>
            </a:r>
            <a:endParaRPr lang="en-CY"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TextBox 2">
            <a:extLst>
              <a:ext uri="{FF2B5EF4-FFF2-40B4-BE49-F238E27FC236}">
                <a16:creationId xmlns:a16="http://schemas.microsoft.com/office/drawing/2014/main" id="{3835AE66-F79B-B942-3E90-C7843E0CAFD0}"/>
              </a:ext>
            </a:extLst>
          </p:cNvPr>
          <p:cNvSpPr txBox="1"/>
          <p:nvPr/>
        </p:nvSpPr>
        <p:spPr>
          <a:xfrm>
            <a:off x="475559" y="1739666"/>
            <a:ext cx="9501052" cy="4293483"/>
          </a:xfrm>
          <a:prstGeom prst="rect">
            <a:avLst/>
          </a:prstGeom>
          <a:noFill/>
        </p:spPr>
        <p:txBody>
          <a:bodyPr wrap="square" rtlCol="0">
            <a:spAutoFit/>
          </a:bodyPr>
          <a:lstStyle/>
          <a:p>
            <a:r>
              <a:rPr lang="el-GR" sz="2100" dirty="0"/>
              <a:t>Διοργάνωση Ημερίδας στη ΘΣΕΚ</a:t>
            </a:r>
          </a:p>
          <a:p>
            <a:r>
              <a:rPr lang="el-GR" sz="2100" dirty="0"/>
              <a:t>Διοργάνωση Ημερίδας στην ΟΑΚ</a:t>
            </a:r>
          </a:p>
          <a:p>
            <a:endParaRPr lang="en-US" sz="2100" dirty="0"/>
          </a:p>
          <a:p>
            <a:r>
              <a:rPr lang="el-GR" sz="2100" dirty="0"/>
              <a:t>Ομάδες</a:t>
            </a:r>
            <a:r>
              <a:rPr lang="en-US" sz="2100" dirty="0"/>
              <a:t>-</a:t>
            </a:r>
            <a:r>
              <a:rPr lang="el-GR" sz="2100" dirty="0"/>
              <a:t>στόχος</a:t>
            </a:r>
            <a:r>
              <a:rPr lang="en-US" sz="2100" dirty="0"/>
              <a:t>: </a:t>
            </a:r>
            <a:r>
              <a:rPr lang="el-GR" sz="2100" dirty="0"/>
              <a:t>Μαθητές, Καθηγητές, Διευθυντές</a:t>
            </a:r>
            <a:r>
              <a:rPr lang="en-US" sz="2100" dirty="0"/>
              <a:t> </a:t>
            </a:r>
            <a:r>
              <a:rPr lang="el-GR" sz="2100" dirty="0"/>
              <a:t>Δημοτικής και </a:t>
            </a:r>
          </a:p>
          <a:p>
            <a:r>
              <a:rPr lang="el-GR" sz="2100" dirty="0"/>
              <a:t>Μέσης Εκπαίδευσης </a:t>
            </a:r>
          </a:p>
          <a:p>
            <a:endParaRPr lang="el-GR" sz="2100" dirty="0"/>
          </a:p>
          <a:p>
            <a:r>
              <a:rPr lang="el-GR" sz="2100" dirty="0"/>
              <a:t>Στόχοι</a:t>
            </a:r>
            <a:r>
              <a:rPr lang="en-US" sz="2100" dirty="0"/>
              <a:t>: </a:t>
            </a:r>
            <a:endParaRPr lang="el-GR" sz="2100" dirty="0"/>
          </a:p>
          <a:p>
            <a:endParaRPr lang="el-GR" sz="2100" dirty="0"/>
          </a:p>
          <a:p>
            <a:pPr marL="342900" indent="-342900">
              <a:buFont typeface="Arial" panose="020B0604020202020204" pitchFamily="34" charset="0"/>
              <a:buChar char="•"/>
            </a:pPr>
            <a:r>
              <a:rPr lang="el-GR" sz="2100" dirty="0"/>
              <a:t>Παρουσίαση Πρακτικοί τρόποι εξοικονόμησης ενέργειας στις σχολικές μονάδες</a:t>
            </a:r>
          </a:p>
          <a:p>
            <a:pPr marL="342900" indent="-342900">
              <a:buFont typeface="Arial" panose="020B0604020202020204" pitchFamily="34" charset="0"/>
              <a:buChar char="•"/>
            </a:pPr>
            <a:r>
              <a:rPr lang="el-GR" sz="2100" dirty="0"/>
              <a:t>Η χρήση της δημιουργικής επαναχρησιμοποίησης στη σχολική εκπαίδευση (</a:t>
            </a:r>
            <a:r>
              <a:rPr lang="en-US" sz="2100" dirty="0"/>
              <a:t>Upcycling) </a:t>
            </a:r>
            <a:endParaRPr lang="el-GR" sz="2100" dirty="0"/>
          </a:p>
          <a:p>
            <a:pPr marL="342900" indent="-342900">
              <a:buFont typeface="Arial" panose="020B0604020202020204" pitchFamily="34" charset="0"/>
              <a:buChar char="•"/>
            </a:pPr>
            <a:r>
              <a:rPr lang="el-GR" sz="2100" dirty="0"/>
              <a:t>Οικολογική τέχνη </a:t>
            </a:r>
          </a:p>
          <a:p>
            <a:pPr marL="342900" indent="-342900">
              <a:buFont typeface="Arial" panose="020B0604020202020204" pitchFamily="34" charset="0"/>
              <a:buChar char="•"/>
            </a:pPr>
            <a:r>
              <a:rPr lang="el-GR" sz="2100" dirty="0"/>
              <a:t>Οικολογική Θεολογία  </a:t>
            </a:r>
            <a:endParaRPr lang="en-CY" sz="2100" dirty="0"/>
          </a:p>
        </p:txBody>
      </p:sp>
    </p:spTree>
    <p:extLst>
      <p:ext uri="{BB962C8B-B14F-4D97-AF65-F5344CB8AC3E}">
        <p14:creationId xmlns:p14="http://schemas.microsoft.com/office/powerpoint/2010/main" val="69423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6504338" y="608378"/>
            <a:ext cx="5006336" cy="1325563"/>
          </a:xfrm>
        </p:spPr>
        <p:txBody>
          <a:bodyPr vert="horz" lIns="91440" tIns="45720" rIns="91440" bIns="45720" rtlCol="0">
            <a:noAutofit/>
          </a:bodyPr>
          <a:lstStyle/>
          <a:p>
            <a:pPr algn="ctr"/>
            <a:r>
              <a:rPr lang="el-GR" sz="4000" b="1" dirty="0">
                <a:latin typeface="Bradley Hand" pitchFamily="2" charset="77"/>
              </a:rPr>
              <a:t>Ευχαριστούμε για την προσοχή σας! </a:t>
            </a:r>
            <a:r>
              <a:rPr lang="en-US" sz="4000" b="1" dirty="0">
                <a:latin typeface="Bradley Hand" pitchFamily="2" charset="77"/>
              </a:rPr>
              <a:t> </a:t>
            </a:r>
          </a:p>
        </p:txBody>
      </p:sp>
      <p:sp>
        <p:nvSpPr>
          <p:cNvPr id="19" name="Freeform: Shape 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3"/>
          <a:srcRect l="3083" r="3964"/>
          <a:stretch/>
        </p:blipFill>
        <p:spPr>
          <a:xfrm>
            <a:off x="20" y="10"/>
            <a:ext cx="6095980"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TextBox 4">
            <a:extLst>
              <a:ext uri="{FF2B5EF4-FFF2-40B4-BE49-F238E27FC236}">
                <a16:creationId xmlns:a16="http://schemas.microsoft.com/office/drawing/2014/main" id="{D89322DC-EEC8-FB86-16AC-A2095C9D1AC0}"/>
              </a:ext>
            </a:extLst>
          </p:cNvPr>
          <p:cNvSpPr txBox="1"/>
          <p:nvPr/>
        </p:nvSpPr>
        <p:spPr>
          <a:xfrm>
            <a:off x="5814601" y="2705668"/>
            <a:ext cx="6385810" cy="1107996"/>
          </a:xfrm>
          <a:prstGeom prst="rect">
            <a:avLst/>
          </a:prstGeom>
          <a:noFill/>
        </p:spPr>
        <p:txBody>
          <a:bodyPr wrap="square" rtlCol="0">
            <a:spAutoFit/>
          </a:bodyPr>
          <a:lstStyle/>
          <a:p>
            <a:r>
              <a:rPr lang="el-GR" sz="2200" dirty="0"/>
              <a:t>Για περισσότερες πληροφορίες για το Έργο </a:t>
            </a:r>
            <a:r>
              <a:rPr lang="en-US" sz="2200" dirty="0"/>
              <a:t>AUGE </a:t>
            </a:r>
            <a:r>
              <a:rPr lang="en-US" sz="2200" dirty="0" err="1"/>
              <a:t>ή</a:t>
            </a:r>
            <a:r>
              <a:rPr lang="el-GR" sz="2200" dirty="0"/>
              <a:t> για δήλωση ενδιαφέροντος για τις δράσεις μας, μπορείτε να επικοινωνείτε στο </a:t>
            </a:r>
            <a:r>
              <a:rPr lang="en-US" sz="2200" dirty="0">
                <a:hlinkClick r:id="rId4">
                  <a:extLst>
                    <a:ext uri="{A12FA001-AC4F-418D-AE19-62706E023703}">
                      <ahyp:hlinkClr xmlns:ahyp="http://schemas.microsoft.com/office/drawing/2018/hyperlinkcolor" val="tx"/>
                    </a:ext>
                  </a:extLst>
                </a:hlinkClick>
              </a:rPr>
              <a:t>m.pavlou@theo.ac.cy</a:t>
            </a:r>
            <a:r>
              <a:rPr lang="en-US" sz="2200" dirty="0"/>
              <a:t> </a:t>
            </a:r>
            <a:endParaRPr lang="en-CY" sz="2200" dirty="0"/>
          </a:p>
        </p:txBody>
      </p:sp>
      <p:sp>
        <p:nvSpPr>
          <p:cNvPr id="3" name="TextBox 2">
            <a:extLst>
              <a:ext uri="{FF2B5EF4-FFF2-40B4-BE49-F238E27FC236}">
                <a16:creationId xmlns:a16="http://schemas.microsoft.com/office/drawing/2014/main" id="{106692C2-AD34-D5C6-92B8-DC4A45E00623}"/>
              </a:ext>
            </a:extLst>
          </p:cNvPr>
          <p:cNvSpPr txBox="1"/>
          <p:nvPr/>
        </p:nvSpPr>
        <p:spPr>
          <a:xfrm>
            <a:off x="5029199" y="5103664"/>
            <a:ext cx="5774267" cy="1754326"/>
          </a:xfrm>
          <a:prstGeom prst="rect">
            <a:avLst/>
          </a:prstGeom>
          <a:noFill/>
        </p:spPr>
        <p:txBody>
          <a:bodyPr wrap="square" rtlCol="0">
            <a:spAutoFit/>
          </a:bodyPr>
          <a:lstStyle/>
          <a:p>
            <a:r>
              <a:rPr lang="el-GR" dirty="0">
                <a:latin typeface="Bradley Hand" pitchFamily="2" charset="77"/>
              </a:rPr>
              <a:t>Εκεί που φύτρωνε φλισκούνι κι άγρια μέντα</a:t>
            </a:r>
            <a:br>
              <a:rPr lang="el-GR" dirty="0">
                <a:latin typeface="Bradley Hand" pitchFamily="2" charset="77"/>
              </a:rPr>
            </a:br>
            <a:r>
              <a:rPr lang="el-GR" dirty="0">
                <a:latin typeface="Bradley Hand" pitchFamily="2" charset="77"/>
              </a:rPr>
              <a:t>κι έβγαζε η γη το πρώτο της κυκλάμινο</a:t>
            </a:r>
            <a:br>
              <a:rPr lang="el-GR" dirty="0">
                <a:latin typeface="Bradley Hand" pitchFamily="2" charset="77"/>
              </a:rPr>
            </a:br>
            <a:r>
              <a:rPr lang="el-GR" dirty="0">
                <a:latin typeface="Bradley Hand" pitchFamily="2" charset="77"/>
              </a:rPr>
              <a:t>τώρα χωριάτες παζαρεύουν τα τσιμέντα </a:t>
            </a:r>
            <a:br>
              <a:rPr lang="el-GR" dirty="0">
                <a:latin typeface="Bradley Hand" pitchFamily="2" charset="77"/>
              </a:rPr>
            </a:br>
            <a:r>
              <a:rPr lang="el-GR" dirty="0">
                <a:latin typeface="Bradley Hand" pitchFamily="2" charset="77"/>
              </a:rPr>
              <a:t>και τα πουλιά πέφτουν νεκρά στην υψικάμινο.</a:t>
            </a:r>
          </a:p>
          <a:p>
            <a:r>
              <a:rPr lang="el-GR" dirty="0">
                <a:latin typeface="Bradley Hand" pitchFamily="2" charset="77"/>
              </a:rPr>
              <a:t>        (Ν. Γκάτσος, Ο Εφιάλτης της Περσεφόνης) </a:t>
            </a:r>
            <a:br>
              <a:rPr lang="el-GR" dirty="0">
                <a:latin typeface="Bradley Hand" pitchFamily="2" charset="77"/>
              </a:rPr>
            </a:br>
            <a:endParaRPr lang="en-CY" dirty="0">
              <a:latin typeface="Bradley Hand" pitchFamily="2" charset="77"/>
            </a:endParaRPr>
          </a:p>
        </p:txBody>
      </p:sp>
    </p:spTree>
    <p:extLst>
      <p:ext uri="{BB962C8B-B14F-4D97-AF65-F5344CB8AC3E}">
        <p14:creationId xmlns:p14="http://schemas.microsoft.com/office/powerpoint/2010/main" val="149167460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963306" y="305518"/>
            <a:ext cx="10092266" cy="1325563"/>
          </a:xfrm>
        </p:spPr>
        <p:txBody>
          <a:bodyPr>
            <a:normAutofit/>
          </a:bodyPr>
          <a:lstStyle/>
          <a:p>
            <a:r>
              <a:rPr lang="el-GR" b="1" dirty="0"/>
              <a:t>         </a:t>
            </a:r>
            <a:r>
              <a:rPr lang="el-GR" sz="3800" b="1" dirty="0"/>
              <a:t>Θεολογική Σχολή Εκκλησίας Κύπρου </a:t>
            </a:r>
            <a:endParaRPr lang="en-CY" sz="3800" b="1"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9" name="Picture 8" descr="A picture containing logo&#10;&#10;Description automatically generated">
            <a:extLst>
              <a:ext uri="{FF2B5EF4-FFF2-40B4-BE49-F238E27FC236}">
                <a16:creationId xmlns:a16="http://schemas.microsoft.com/office/drawing/2014/main" id="{318E6D43-01F8-FF09-E2BD-1DFBA6AB23C0}"/>
              </a:ext>
            </a:extLst>
          </p:cNvPr>
          <p:cNvPicPr>
            <a:picLocks noChangeAspect="1"/>
          </p:cNvPicPr>
          <p:nvPr/>
        </p:nvPicPr>
        <p:blipFill>
          <a:blip r:embed="rId3"/>
          <a:stretch>
            <a:fillRect/>
          </a:stretch>
        </p:blipFill>
        <p:spPr>
          <a:xfrm>
            <a:off x="326509" y="253592"/>
            <a:ext cx="1619837" cy="1622612"/>
          </a:xfrm>
          <a:prstGeom prst="rect">
            <a:avLst/>
          </a:prstGeom>
        </p:spPr>
      </p:pic>
      <p:sp>
        <p:nvSpPr>
          <p:cNvPr id="10" name="TextBox 9">
            <a:extLst>
              <a:ext uri="{FF2B5EF4-FFF2-40B4-BE49-F238E27FC236}">
                <a16:creationId xmlns:a16="http://schemas.microsoft.com/office/drawing/2014/main" id="{68BB5AD0-5F54-28AF-2C3D-712FDCDF42E5}"/>
              </a:ext>
            </a:extLst>
          </p:cNvPr>
          <p:cNvSpPr txBox="1"/>
          <p:nvPr/>
        </p:nvSpPr>
        <p:spPr>
          <a:xfrm>
            <a:off x="448235" y="1936599"/>
            <a:ext cx="6460565" cy="3170099"/>
          </a:xfrm>
          <a:prstGeom prst="rect">
            <a:avLst/>
          </a:prstGeom>
          <a:noFill/>
        </p:spPr>
        <p:txBody>
          <a:bodyPr wrap="square" rtlCol="0">
            <a:spAutoFit/>
          </a:bodyPr>
          <a:lstStyle/>
          <a:p>
            <a:pPr algn="just"/>
            <a:r>
              <a:rPr lang="el-GR" sz="2000" dirty="0"/>
              <a:t>Η Θ.Σ.Ε.Κ. είναι Ιδιωτική Σχολή Τριτοβάθμιας Εκπαίδευσης που ιδρύθηκε το 2015. Λειτουργεί ως μη κερδοσκοπικός φιλανθρωπικός οργανισμός και με την ηθική και οικονομική υποστήριξη της Εκκλησίας της Κύπρου. Η Θ.Σ.Ε.Κ. προσφέρει το μοναδικό στην Κύπρο αναγνωρισμένο και αξιολογημένο</a:t>
            </a:r>
            <a:r>
              <a:rPr lang="en-US" sz="2000" dirty="0"/>
              <a:t>-</a:t>
            </a:r>
            <a:r>
              <a:rPr lang="el-GR" sz="2000" dirty="0"/>
              <a:t>πιστοποιημένο, τετραετές Πρόγραμμα Σπουδών στη </a:t>
            </a:r>
            <a:r>
              <a:rPr lang="el-GR" sz="2000" dirty="0" err="1"/>
              <a:t>Θεολογ</a:t>
            </a:r>
            <a:r>
              <a:rPr lang="en-US" sz="2000" dirty="0" err="1"/>
              <a:t>ί</a:t>
            </a:r>
            <a:r>
              <a:rPr lang="el-GR" sz="2000" dirty="0"/>
              <a:t>α. Από τον Σεπτέμβριο του 2019 η Θ.Σ.Ε.Κ. προσφέρει Μεταπτυχιακό Πρόγραμμα Σπουδών </a:t>
            </a:r>
            <a:r>
              <a:rPr lang="en-US" sz="2000" dirty="0"/>
              <a:t>“</a:t>
            </a:r>
            <a:r>
              <a:rPr lang="el-GR" sz="2000" dirty="0"/>
              <a:t>Εφαρμογές Ψυχολογίας και Συμβουλευτικής στην Κοινότητα</a:t>
            </a:r>
            <a:r>
              <a:rPr lang="en-US" sz="2000" dirty="0"/>
              <a:t>”. </a:t>
            </a:r>
            <a:endParaRPr lang="el-GR" sz="2000" dirty="0"/>
          </a:p>
        </p:txBody>
      </p:sp>
      <p:sp>
        <p:nvSpPr>
          <p:cNvPr id="3" name="TextBox 2">
            <a:extLst>
              <a:ext uri="{FF2B5EF4-FFF2-40B4-BE49-F238E27FC236}">
                <a16:creationId xmlns:a16="http://schemas.microsoft.com/office/drawing/2014/main" id="{F93457A2-0DAF-3B1D-F857-A34DF2F67999}"/>
              </a:ext>
            </a:extLst>
          </p:cNvPr>
          <p:cNvSpPr txBox="1"/>
          <p:nvPr/>
        </p:nvSpPr>
        <p:spPr>
          <a:xfrm>
            <a:off x="448234" y="5167093"/>
            <a:ext cx="9640645" cy="1477328"/>
          </a:xfrm>
          <a:prstGeom prst="rect">
            <a:avLst/>
          </a:prstGeom>
          <a:solidFill>
            <a:schemeClr val="accent2">
              <a:lumMod val="20000"/>
              <a:lumOff val="80000"/>
            </a:schemeClr>
          </a:solidFill>
        </p:spPr>
        <p:txBody>
          <a:bodyPr wrap="square" rtlCol="0">
            <a:spAutoFit/>
          </a:bodyPr>
          <a:lstStyle/>
          <a:p>
            <a:pPr algn="just"/>
            <a:r>
              <a:rPr lang="el-GR" dirty="0"/>
              <a:t>Αποστολή-Όραμα</a:t>
            </a:r>
            <a:r>
              <a:rPr lang="en-US" dirty="0"/>
              <a:t>: </a:t>
            </a:r>
            <a:r>
              <a:rPr lang="el-GR" dirty="0"/>
              <a:t>Η Θ.Σ.Ε.Κ. στόχο έχει να μορφώνει ανθρώπους, οι οποίοι θα μπορούν να υπηρετήσουν την εκκλησιαστική, πνευματική, κοινωνική, πολιτιστική, εκπαιδευτική και επιστημονική αποστολή της Εκκλησίας στον σύγχρονο κόσμο, και να εξυπηρετούν τη διακονία της Εκκλησίας εν γένει τόσο σε τοπικό όσο και σε </a:t>
            </a:r>
            <a:r>
              <a:rPr lang="el-GR" dirty="0" err="1"/>
              <a:t>διορθόδοξο</a:t>
            </a:r>
            <a:r>
              <a:rPr lang="el-GR" dirty="0"/>
              <a:t>, </a:t>
            </a:r>
            <a:r>
              <a:rPr lang="el-GR" dirty="0" err="1"/>
              <a:t>διαχριστιανικό</a:t>
            </a:r>
            <a:r>
              <a:rPr lang="el-GR" dirty="0"/>
              <a:t>, </a:t>
            </a:r>
            <a:r>
              <a:rPr lang="el-GR" dirty="0" err="1"/>
              <a:t>διαθρησκειακό</a:t>
            </a:r>
            <a:r>
              <a:rPr lang="el-GR" dirty="0"/>
              <a:t> και διαπολιτισμικό επίπεδο. </a:t>
            </a:r>
            <a:endParaRPr lang="en-CY" dirty="0"/>
          </a:p>
        </p:txBody>
      </p:sp>
      <p:pic>
        <p:nvPicPr>
          <p:cNvPr id="5" name="Picture 4">
            <a:extLst>
              <a:ext uri="{FF2B5EF4-FFF2-40B4-BE49-F238E27FC236}">
                <a16:creationId xmlns:a16="http://schemas.microsoft.com/office/drawing/2014/main" id="{3BC1924B-A161-A09B-2879-AD990DE35BB0}"/>
              </a:ext>
            </a:extLst>
          </p:cNvPr>
          <p:cNvPicPr>
            <a:picLocks noChangeAspect="1"/>
          </p:cNvPicPr>
          <p:nvPr/>
        </p:nvPicPr>
        <p:blipFill>
          <a:blip r:embed="rId4"/>
          <a:stretch>
            <a:fillRect/>
          </a:stretch>
        </p:blipFill>
        <p:spPr>
          <a:xfrm>
            <a:off x="7264400" y="2044520"/>
            <a:ext cx="4927600" cy="2768956"/>
          </a:xfrm>
          <a:prstGeom prst="rect">
            <a:avLst/>
          </a:prstGeom>
        </p:spPr>
      </p:pic>
    </p:spTree>
    <p:extLst>
      <p:ext uri="{BB962C8B-B14F-4D97-AF65-F5344CB8AC3E}">
        <p14:creationId xmlns:p14="http://schemas.microsoft.com/office/powerpoint/2010/main" val="1985403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07D-07AB-CCB6-91FC-84FE4557998E}"/>
              </a:ext>
            </a:extLst>
          </p:cNvPr>
          <p:cNvSpPr>
            <a:spLocks noGrp="1"/>
          </p:cNvSpPr>
          <p:nvPr>
            <p:ph type="title"/>
          </p:nvPr>
        </p:nvSpPr>
        <p:spPr>
          <a:xfrm>
            <a:off x="518161" y="627564"/>
            <a:ext cx="9252372" cy="1325563"/>
          </a:xfrm>
        </p:spPr>
        <p:txBody>
          <a:bodyPr>
            <a:normAutofit/>
          </a:bodyPr>
          <a:lstStyle/>
          <a:p>
            <a:r>
              <a:rPr lang="el-GR" b="1"/>
              <a:t>Θεολογική Σχολή Εκκλησίας Κύπρου &amp; Οικολογία </a:t>
            </a:r>
            <a:endParaRPr lang="en-CY" b="1"/>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TextBox 2">
            <a:extLst>
              <a:ext uri="{FF2B5EF4-FFF2-40B4-BE49-F238E27FC236}">
                <a16:creationId xmlns:a16="http://schemas.microsoft.com/office/drawing/2014/main" id="{E95659F2-4E5E-6A05-BF13-45AEF5BCF765}"/>
              </a:ext>
            </a:extLst>
          </p:cNvPr>
          <p:cNvSpPr txBox="1"/>
          <p:nvPr/>
        </p:nvSpPr>
        <p:spPr>
          <a:xfrm>
            <a:off x="518161" y="2167785"/>
            <a:ext cx="8512582" cy="4370427"/>
          </a:xfrm>
          <a:prstGeom prst="rect">
            <a:avLst/>
          </a:prstGeom>
          <a:noFill/>
        </p:spPr>
        <p:txBody>
          <a:bodyPr wrap="square" rtlCol="0">
            <a:spAutoFit/>
          </a:bodyPr>
          <a:lstStyle/>
          <a:p>
            <a:r>
              <a:rPr lang="el-GR" sz="2000" dirty="0"/>
              <a:t>Η ευαισθητοποίηση της Θ.Σ.Ε.Κ. σε θέματα περιβάλλοντος κατά κύριο λόγο ενεργοποιήθηκε μετά από επίσκεψη του Διευθυντή της ΘΣΕΚ στη Διάσκεψη της Χάλκης ΙΙΙ, που πραγματοποιήθηκε στην </a:t>
            </a:r>
            <a:r>
              <a:rPr lang="el-GR" sz="2000" dirty="0" err="1"/>
              <a:t>Κων</a:t>
            </a:r>
            <a:r>
              <a:rPr lang="en-US" sz="2000" dirty="0"/>
              <a:t>/</a:t>
            </a:r>
            <a:r>
              <a:rPr lang="el-GR" sz="2000" dirty="0" err="1"/>
              <a:t>λη</a:t>
            </a:r>
            <a:r>
              <a:rPr lang="el-GR" sz="2000" dirty="0"/>
              <a:t>  το 2019.  Μετά την ανατροφοδότηση του Διευθυντή για τα πεπραγμένα του συνεδρίου λήφθηκε απόφαση από την Ακαδημαϊκή Επιτροπή της Σχολής να ενσωματωθούν στο ΠΠΣ κάποια θέματα</a:t>
            </a:r>
            <a:r>
              <a:rPr lang="en-US" sz="2000" dirty="0"/>
              <a:t>/</a:t>
            </a:r>
            <a:r>
              <a:rPr lang="el-GR" sz="2000" dirty="0"/>
              <a:t>κείμενα που δύνανται να συμβάλουν στην ανάπτυξη της οικολογικής  συνείδησης των φοιτητών.</a:t>
            </a:r>
          </a:p>
          <a:p>
            <a:endParaRPr lang="el-GR" sz="2000" dirty="0"/>
          </a:p>
          <a:p>
            <a:r>
              <a:rPr lang="el-GR" sz="2000" dirty="0"/>
              <a:t>Η Σχολή έχει δεσμευτεί με τον Χάρτη Ε</a:t>
            </a:r>
            <a:r>
              <a:rPr lang="en-US" sz="2000" dirty="0" err="1"/>
              <a:t>rasmus</a:t>
            </a:r>
            <a:r>
              <a:rPr lang="en-US" sz="2000" dirty="0"/>
              <a:t>+ (2021-27) </a:t>
            </a:r>
            <a:r>
              <a:rPr lang="en-US" sz="2000" dirty="0" err="1"/>
              <a:t>ό</a:t>
            </a:r>
            <a:r>
              <a:rPr lang="el-GR" sz="2000" dirty="0"/>
              <a:t>τι όλες οι δράσεις της στο πλαίσιο του Προγράμματος </a:t>
            </a:r>
            <a:r>
              <a:rPr lang="en-US" sz="2000" dirty="0"/>
              <a:t>Erasmus+ </a:t>
            </a:r>
            <a:r>
              <a:rPr lang="el-GR" sz="2000" dirty="0"/>
              <a:t>θα είναι </a:t>
            </a:r>
            <a:r>
              <a:rPr lang="en-US" sz="2000" dirty="0" err="1"/>
              <a:t>ό</a:t>
            </a:r>
            <a:r>
              <a:rPr lang="el-GR" sz="2000" dirty="0" err="1"/>
              <a:t>σο</a:t>
            </a:r>
            <a:r>
              <a:rPr lang="el-GR" sz="2000" dirty="0"/>
              <a:t> το δυνατόν πιο «πράσινες</a:t>
            </a:r>
            <a:r>
              <a:rPr lang="en-US" sz="2000" dirty="0"/>
              <a:t>». </a:t>
            </a:r>
            <a:r>
              <a:rPr lang="el-GR" sz="2000" dirty="0"/>
              <a:t>Κατά συνέπεια, η υιοθέτηση πράσινης πολιτικής σε πολλαπλά επίπεδα αποτελεί πλέον σημαντική παράμετρο και μέριμνα της Σχολής. </a:t>
            </a:r>
          </a:p>
          <a:p>
            <a:endParaRPr lang="el-GR" sz="2000" dirty="0"/>
          </a:p>
          <a:p>
            <a:endParaRPr lang="el-GR" dirty="0"/>
          </a:p>
        </p:txBody>
      </p:sp>
    </p:spTree>
    <p:extLst>
      <p:ext uri="{BB962C8B-B14F-4D97-AF65-F5344CB8AC3E}">
        <p14:creationId xmlns:p14="http://schemas.microsoft.com/office/powerpoint/2010/main" val="401954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srcRect t="4209" r="-1" b="1289"/>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7" descr="A group of people posing for a photo&#10;&#10;Description automatically generated with low confidence">
            <a:extLst>
              <a:ext uri="{FF2B5EF4-FFF2-40B4-BE49-F238E27FC236}">
                <a16:creationId xmlns:a16="http://schemas.microsoft.com/office/drawing/2014/main" id="{BABE1218-3BA4-5599-60CB-04F999B68302}"/>
              </a:ext>
            </a:extLst>
          </p:cNvPr>
          <p:cNvPicPr>
            <a:picLocks noChangeAspect="1"/>
          </p:cNvPicPr>
          <p:nvPr/>
        </p:nvPicPr>
        <p:blipFill rotWithShape="1">
          <a:blip r:embed="rId3"/>
          <a:srcRect l="8039" r="4003" b="4"/>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0" name="Picture 9" descr="A group of people posing for a photo&#10;&#10;Description automatically generated with medium confidence">
            <a:extLst>
              <a:ext uri="{FF2B5EF4-FFF2-40B4-BE49-F238E27FC236}">
                <a16:creationId xmlns:a16="http://schemas.microsoft.com/office/drawing/2014/main" id="{563C0188-6228-E44C-A68C-FB7666DA0F6F}"/>
              </a:ext>
            </a:extLst>
          </p:cNvPr>
          <p:cNvPicPr>
            <a:picLocks noChangeAspect="1"/>
          </p:cNvPicPr>
          <p:nvPr/>
        </p:nvPicPr>
        <p:blipFill rotWithShape="1">
          <a:blip r:embed="rId4"/>
          <a:srcRect l="20404" r="17341"/>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TextBox 2">
            <a:extLst>
              <a:ext uri="{FF2B5EF4-FFF2-40B4-BE49-F238E27FC236}">
                <a16:creationId xmlns:a16="http://schemas.microsoft.com/office/drawing/2014/main" id="{E95659F2-4E5E-6A05-BF13-45AEF5BCF765}"/>
              </a:ext>
            </a:extLst>
          </p:cNvPr>
          <p:cNvSpPr txBox="1"/>
          <p:nvPr/>
        </p:nvSpPr>
        <p:spPr>
          <a:xfrm>
            <a:off x="6719467" y="1715541"/>
            <a:ext cx="5026345" cy="5342466"/>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err="1"/>
              <a:t>Η</a:t>
            </a:r>
            <a:r>
              <a:rPr lang="en-US" sz="2000" dirty="0"/>
              <a:t> ΘΣΕΚ. </a:t>
            </a:r>
            <a:r>
              <a:rPr lang="en-US" sz="2000" dirty="0" err="1"/>
              <a:t>ενθ</a:t>
            </a:r>
            <a:r>
              <a:rPr lang="en-US" sz="2000" dirty="0"/>
              <a:t>α</a:t>
            </a:r>
            <a:r>
              <a:rPr lang="en-US" sz="2000" dirty="0" err="1"/>
              <a:t>ρρύνει</a:t>
            </a:r>
            <a:r>
              <a:rPr lang="en-US" sz="2000" dirty="0"/>
              <a:t> </a:t>
            </a:r>
            <a:r>
              <a:rPr lang="en-US" sz="2000" dirty="0" err="1"/>
              <a:t>τη</a:t>
            </a:r>
            <a:r>
              <a:rPr lang="en-US" sz="2000" dirty="0"/>
              <a:t> </a:t>
            </a:r>
            <a:r>
              <a:rPr lang="en-US" sz="2000" dirty="0" err="1"/>
              <a:t>συμμετοχή</a:t>
            </a:r>
            <a:r>
              <a:rPr lang="en-US" sz="2000" dirty="0"/>
              <a:t> </a:t>
            </a:r>
            <a:r>
              <a:rPr lang="en-US" sz="2000" dirty="0" err="1"/>
              <a:t>φοιτητών</a:t>
            </a:r>
            <a:r>
              <a:rPr lang="en-US" sz="2000" dirty="0"/>
              <a:t> </a:t>
            </a:r>
            <a:r>
              <a:rPr lang="en-US" sz="2000" dirty="0" err="1"/>
              <a:t>της</a:t>
            </a:r>
            <a:r>
              <a:rPr lang="en-US" sz="2000" dirty="0"/>
              <a:t> </a:t>
            </a:r>
            <a:r>
              <a:rPr lang="en-US" sz="2000" dirty="0" err="1"/>
              <a:t>σε</a:t>
            </a:r>
            <a:r>
              <a:rPr lang="en-US" sz="2000" dirty="0"/>
              <a:t> </a:t>
            </a:r>
            <a:r>
              <a:rPr lang="en-US" sz="2000" dirty="0" err="1"/>
              <a:t>δράσεις</a:t>
            </a:r>
            <a:r>
              <a:rPr lang="en-US" sz="2000" dirty="0"/>
              <a:t> </a:t>
            </a:r>
            <a:r>
              <a:rPr lang="en-US" sz="2000" dirty="0" err="1"/>
              <a:t>σχετικές</a:t>
            </a:r>
            <a:r>
              <a:rPr lang="en-US" sz="2000" dirty="0"/>
              <a:t> </a:t>
            </a:r>
            <a:r>
              <a:rPr lang="en-US" sz="2000" dirty="0" err="1"/>
              <a:t>με</a:t>
            </a:r>
            <a:r>
              <a:rPr lang="en-US" sz="2000" dirty="0"/>
              <a:t> </a:t>
            </a:r>
            <a:r>
              <a:rPr lang="en-US" sz="2000" dirty="0" err="1"/>
              <a:t>το</a:t>
            </a:r>
            <a:r>
              <a:rPr lang="en-US" sz="2000" dirty="0"/>
              <a:t> π</a:t>
            </a:r>
            <a:r>
              <a:rPr lang="en-US" sz="2000" dirty="0" err="1"/>
              <a:t>ερι</a:t>
            </a:r>
            <a:r>
              <a:rPr lang="en-US" sz="2000" dirty="0"/>
              <a:t>β</a:t>
            </a:r>
            <a:r>
              <a:rPr lang="en-US" sz="2000" dirty="0" err="1"/>
              <a:t>άλλον</a:t>
            </a:r>
            <a:r>
              <a:rPr lang="en-US" sz="2000" dirty="0"/>
              <a:t>, </a:t>
            </a:r>
            <a:r>
              <a:rPr lang="en-US" sz="2000" dirty="0" err="1"/>
              <a:t>ό</a:t>
            </a:r>
            <a:r>
              <a:rPr lang="en-US" sz="2000" dirty="0"/>
              <a:t>π</a:t>
            </a:r>
            <a:r>
              <a:rPr lang="en-US" sz="2000" dirty="0" err="1"/>
              <a:t>ως</a:t>
            </a:r>
            <a:r>
              <a:rPr lang="en-US" sz="2000" dirty="0"/>
              <a:t> </a:t>
            </a:r>
            <a:r>
              <a:rPr lang="en-US" sz="2000" dirty="0" err="1"/>
              <a:t>είν</a:t>
            </a:r>
            <a:r>
              <a:rPr lang="en-US" sz="2000" dirty="0"/>
              <a:t>α</a:t>
            </a:r>
            <a:r>
              <a:rPr lang="en-US" sz="2000" dirty="0" err="1"/>
              <a:t>ι</a:t>
            </a:r>
            <a:r>
              <a:rPr lang="en-US" sz="2000" dirty="0"/>
              <a:t> </a:t>
            </a:r>
            <a:r>
              <a:rPr lang="en-US" sz="2000" dirty="0" err="1"/>
              <a:t>η</a:t>
            </a:r>
            <a:r>
              <a:rPr lang="en-US" sz="2000" dirty="0"/>
              <a:t> </a:t>
            </a:r>
            <a:r>
              <a:rPr lang="en-US" sz="2000" dirty="0" err="1"/>
              <a:t>ετήσι</a:t>
            </a:r>
            <a:r>
              <a:rPr lang="en-US" sz="2000" dirty="0"/>
              <a:t>α </a:t>
            </a:r>
            <a:r>
              <a:rPr lang="en-US" sz="2000" dirty="0" err="1"/>
              <a:t>εκστρ</a:t>
            </a:r>
            <a:r>
              <a:rPr lang="en-US" sz="2000" dirty="0"/>
              <a:t>α</a:t>
            </a:r>
            <a:r>
              <a:rPr lang="en-US" sz="2000" dirty="0" err="1"/>
              <a:t>τεί</a:t>
            </a:r>
            <a:r>
              <a:rPr lang="en-US" sz="2000" dirty="0"/>
              <a:t>α </a:t>
            </a:r>
            <a:r>
              <a:rPr lang="en-US" sz="2000" dirty="0" err="1"/>
              <a:t>κ</a:t>
            </a:r>
            <a:r>
              <a:rPr lang="en-US" sz="2000" dirty="0"/>
              <a:t>α</a:t>
            </a:r>
            <a:r>
              <a:rPr lang="en-US" sz="2000" dirty="0" err="1"/>
              <a:t>θ</a:t>
            </a:r>
            <a:r>
              <a:rPr lang="en-US" sz="2000" dirty="0"/>
              <a:t>α</a:t>
            </a:r>
            <a:r>
              <a:rPr lang="en-US" sz="2000" dirty="0" err="1"/>
              <a:t>ρισμού</a:t>
            </a:r>
            <a:r>
              <a:rPr lang="en-US" sz="2000" dirty="0"/>
              <a:t> </a:t>
            </a:r>
            <a:r>
              <a:rPr lang="en-US" sz="2000" i="1" dirty="0"/>
              <a:t>Let’s Do It Cyprus </a:t>
            </a:r>
            <a:r>
              <a:rPr lang="en-US" sz="2000" dirty="0"/>
              <a:t> </a:t>
            </a:r>
            <a:r>
              <a:rPr lang="en-US" sz="2000" dirty="0" err="1"/>
              <a:t>στην</a:t>
            </a:r>
            <a:r>
              <a:rPr lang="en-US" sz="2000" dirty="0"/>
              <a:t> </a:t>
            </a:r>
            <a:r>
              <a:rPr lang="en-US" sz="2000" dirty="0" err="1"/>
              <a:t>ο</a:t>
            </a:r>
            <a:r>
              <a:rPr lang="en-US" sz="2000" dirty="0"/>
              <a:t>π</a:t>
            </a:r>
            <a:r>
              <a:rPr lang="en-US" sz="2000" dirty="0" err="1"/>
              <a:t>οί</a:t>
            </a:r>
            <a:r>
              <a:rPr lang="en-US" sz="2000" dirty="0"/>
              <a:t>α </a:t>
            </a:r>
            <a:r>
              <a:rPr lang="el-GR" sz="2000" dirty="0"/>
              <a:t>ομάδα φοιτητών </a:t>
            </a:r>
            <a:r>
              <a:rPr lang="en-US" sz="2000" dirty="0" err="1"/>
              <a:t>έλ</a:t>
            </a:r>
            <a:r>
              <a:rPr lang="en-US" sz="2000" dirty="0"/>
              <a:t>αβ</a:t>
            </a:r>
            <a:r>
              <a:rPr lang="en-US" sz="2000" dirty="0" err="1"/>
              <a:t>ε</a:t>
            </a:r>
            <a:r>
              <a:rPr lang="en-US" sz="2000" dirty="0"/>
              <a:t> </a:t>
            </a:r>
            <a:r>
              <a:rPr lang="en-US" sz="2000" dirty="0" err="1"/>
              <a:t>μέρος</a:t>
            </a:r>
            <a:r>
              <a:rPr lang="en-US" sz="2000" dirty="0"/>
              <a:t> </a:t>
            </a:r>
            <a:r>
              <a:rPr lang="en-US" sz="2000" dirty="0" err="1"/>
              <a:t>κ</a:t>
            </a:r>
            <a:r>
              <a:rPr lang="en-US" sz="2000" dirty="0"/>
              <a:t>α</a:t>
            </a:r>
            <a:r>
              <a:rPr lang="en-US" sz="2000" dirty="0" err="1"/>
              <a:t>τά</a:t>
            </a:r>
            <a:r>
              <a:rPr lang="en-US" sz="2000" dirty="0"/>
              <a:t> </a:t>
            </a:r>
            <a:r>
              <a:rPr lang="en-US" sz="2000" dirty="0" err="1"/>
              <a:t>το</a:t>
            </a:r>
            <a:r>
              <a:rPr lang="en-US" sz="2000" dirty="0"/>
              <a:t> 2020 </a:t>
            </a:r>
            <a:r>
              <a:rPr lang="en-US" sz="2000" dirty="0" err="1"/>
              <a:t>κ</a:t>
            </a:r>
            <a:r>
              <a:rPr lang="en-US" sz="2000" dirty="0"/>
              <a:t>α</a:t>
            </a:r>
            <a:r>
              <a:rPr lang="en-US" sz="2000" dirty="0" err="1"/>
              <a:t>ι</a:t>
            </a:r>
            <a:r>
              <a:rPr lang="en-US" sz="2000" dirty="0"/>
              <a:t> 2021.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Γενικότερ</a:t>
            </a:r>
            <a:r>
              <a:rPr lang="en-US" sz="2000" dirty="0"/>
              <a:t>α, </a:t>
            </a:r>
            <a:r>
              <a:rPr lang="en-US" sz="2000" dirty="0" err="1"/>
              <a:t>η</a:t>
            </a:r>
            <a:r>
              <a:rPr lang="en-US" sz="2000" dirty="0"/>
              <a:t> </a:t>
            </a:r>
            <a:r>
              <a:rPr lang="en-US" sz="2000" dirty="0" err="1"/>
              <a:t>Σχολή</a:t>
            </a:r>
            <a:r>
              <a:rPr lang="en-US" sz="2000" dirty="0"/>
              <a:t> π</a:t>
            </a:r>
            <a:r>
              <a:rPr lang="en-US" sz="2000" dirty="0" err="1"/>
              <a:t>ροτίθετ</a:t>
            </a:r>
            <a:r>
              <a:rPr lang="en-US" sz="2000" dirty="0"/>
              <a:t>α</a:t>
            </a:r>
            <a:r>
              <a:rPr lang="en-US" sz="2000" dirty="0" err="1"/>
              <a:t>ι</a:t>
            </a:r>
            <a:r>
              <a:rPr lang="en-US" sz="2000" dirty="0"/>
              <a:t> </a:t>
            </a:r>
            <a:r>
              <a:rPr lang="en-US" sz="2000" dirty="0" err="1"/>
              <a:t>ν</a:t>
            </a:r>
            <a:r>
              <a:rPr lang="en-US" sz="2000" dirty="0"/>
              <a:t>α π</a:t>
            </a:r>
            <a:r>
              <a:rPr lang="en-US" sz="2000" dirty="0" err="1"/>
              <a:t>ρο</a:t>
            </a:r>
            <a:r>
              <a:rPr lang="en-US" sz="2000" dirty="0"/>
              <a:t>β</a:t>
            </a:r>
            <a:r>
              <a:rPr lang="en-US" sz="2000" dirty="0" err="1"/>
              <a:t>εί</a:t>
            </a:r>
            <a:r>
              <a:rPr lang="en-US" sz="2000" dirty="0"/>
              <a:t> </a:t>
            </a:r>
            <a:r>
              <a:rPr lang="en-US" sz="2000" dirty="0" err="1"/>
              <a:t>σ</a:t>
            </a:r>
            <a:r>
              <a:rPr lang="el-GR" sz="2000" dirty="0"/>
              <a:t>το εγγύς μέλλον σε περαιτέρω</a:t>
            </a:r>
            <a:r>
              <a:rPr lang="en-US" sz="2000" dirty="0"/>
              <a:t> </a:t>
            </a:r>
            <a:r>
              <a:rPr lang="en-US" sz="2000" dirty="0" err="1"/>
              <a:t>ενέργειες</a:t>
            </a:r>
            <a:r>
              <a:rPr lang="en-US" sz="2000" dirty="0"/>
              <a:t> π</a:t>
            </a:r>
            <a:r>
              <a:rPr lang="en-US" sz="2000" dirty="0" err="1"/>
              <a:t>ου</a:t>
            </a:r>
            <a:r>
              <a:rPr lang="en-US" sz="2000" dirty="0"/>
              <a:t> </a:t>
            </a:r>
            <a:r>
              <a:rPr lang="en-US" sz="2000" dirty="0" err="1"/>
              <a:t>στόχο</a:t>
            </a:r>
            <a:r>
              <a:rPr lang="en-US" sz="2000" dirty="0"/>
              <a:t> </a:t>
            </a:r>
            <a:r>
              <a:rPr lang="en-US" sz="2000" dirty="0" err="1"/>
              <a:t>έχουν</a:t>
            </a:r>
            <a:r>
              <a:rPr lang="en-US" sz="2000" dirty="0"/>
              <a:t> </a:t>
            </a:r>
            <a:r>
              <a:rPr lang="en-US" sz="2000" dirty="0" err="1"/>
              <a:t>ν</a:t>
            </a:r>
            <a:r>
              <a:rPr lang="en-US" sz="2000" dirty="0"/>
              <a:t>α </a:t>
            </a:r>
            <a:r>
              <a:rPr lang="en-US" sz="2000" dirty="0" err="1"/>
              <a:t>την</a:t>
            </a:r>
            <a:r>
              <a:rPr lang="en-US" sz="2000" dirty="0"/>
              <a:t> </a:t>
            </a:r>
            <a:r>
              <a:rPr lang="en-US" sz="2000" dirty="0" err="1"/>
              <a:t>κ</a:t>
            </a:r>
            <a:r>
              <a:rPr lang="en-US" sz="2000" dirty="0"/>
              <a:t>α</a:t>
            </a:r>
            <a:r>
              <a:rPr lang="en-US" sz="2000" dirty="0" err="1"/>
              <a:t>τ</a:t>
            </a:r>
            <a:r>
              <a:rPr lang="en-US" sz="2000" dirty="0"/>
              <a:t>α</a:t>
            </a:r>
            <a:r>
              <a:rPr lang="en-US" sz="2000" dirty="0" err="1"/>
              <a:t>στήσουν</a:t>
            </a:r>
            <a:r>
              <a:rPr lang="en-US" sz="2000" dirty="0"/>
              <a:t> π</a:t>
            </a:r>
            <a:r>
              <a:rPr lang="en-US" sz="2000" dirty="0" err="1"/>
              <a:t>ιο</a:t>
            </a:r>
            <a:r>
              <a:rPr lang="en-US" sz="2000" dirty="0"/>
              <a:t> «π</a:t>
            </a:r>
            <a:r>
              <a:rPr lang="en-US" sz="2000" dirty="0" err="1"/>
              <a:t>ράσινη</a:t>
            </a:r>
            <a:r>
              <a:rPr lang="en-US" sz="2000" dirty="0"/>
              <a:t>» </a:t>
            </a:r>
            <a:r>
              <a:rPr lang="en-US" sz="2000" dirty="0" err="1"/>
              <a:t>κ</a:t>
            </a:r>
            <a:r>
              <a:rPr lang="en-US" sz="2000" dirty="0"/>
              <a:t>α</a:t>
            </a:r>
            <a:r>
              <a:rPr lang="en-US" sz="2000" dirty="0" err="1"/>
              <a:t>ι</a:t>
            </a:r>
            <a:r>
              <a:rPr lang="en-US" sz="2000" dirty="0"/>
              <a:t> </a:t>
            </a:r>
            <a:r>
              <a:rPr lang="en-US" sz="2000" dirty="0" err="1"/>
              <a:t>φιλική</a:t>
            </a:r>
            <a:r>
              <a:rPr lang="en-US" sz="2000" dirty="0"/>
              <a:t> π</a:t>
            </a:r>
            <a:r>
              <a:rPr lang="en-US" sz="2000" dirty="0" err="1"/>
              <a:t>ρος</a:t>
            </a:r>
            <a:r>
              <a:rPr lang="en-US" sz="2000" dirty="0"/>
              <a:t> </a:t>
            </a:r>
            <a:r>
              <a:rPr lang="en-US" sz="2000" dirty="0" err="1"/>
              <a:t>το</a:t>
            </a:r>
            <a:r>
              <a:rPr lang="en-US" sz="2000" dirty="0"/>
              <a:t> π</a:t>
            </a:r>
            <a:r>
              <a:rPr lang="en-US" sz="2000" dirty="0" err="1"/>
              <a:t>ερι</a:t>
            </a:r>
            <a:r>
              <a:rPr lang="en-US" sz="2000" dirty="0"/>
              <a:t>β</a:t>
            </a:r>
            <a:r>
              <a:rPr lang="en-US" sz="2000" dirty="0" err="1"/>
              <a:t>άλλον</a:t>
            </a:r>
            <a:r>
              <a:rPr lang="en-US" sz="2000" dirty="0"/>
              <a:t>.</a:t>
            </a:r>
            <a:r>
              <a:rPr lang="el-GR" sz="2000" dirty="0"/>
              <a:t> </a:t>
            </a:r>
            <a:r>
              <a:rPr lang="en-US" sz="2000" dirty="0"/>
              <a:t> </a:t>
            </a:r>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42045683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6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9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079E318C-A7E3-3C4E-4AF4-1034895E865E}"/>
              </a:ext>
            </a:extLst>
          </p:cNvPr>
          <p:cNvPicPr>
            <a:picLocks noChangeAspect="1"/>
          </p:cNvPicPr>
          <p:nvPr/>
        </p:nvPicPr>
        <p:blipFill rotWithShape="1">
          <a:blip r:embed="rId2">
            <a:alphaModFix/>
          </a:blip>
          <a:srcRect t="4285" r="6" b="137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Rectangle 5">
            <a:extLst>
              <a:ext uri="{FF2B5EF4-FFF2-40B4-BE49-F238E27FC236}">
                <a16:creationId xmlns:a16="http://schemas.microsoft.com/office/drawing/2014/main" id="{CD764BCF-5296-B593-5CE4-91D29D7CACB1}"/>
              </a:ext>
            </a:extLst>
          </p:cNvPr>
          <p:cNvSpPr/>
          <p:nvPr/>
        </p:nvSpPr>
        <p:spPr>
          <a:xfrm>
            <a:off x="479685" y="924050"/>
            <a:ext cx="8551058" cy="5632311"/>
          </a:xfrm>
          <a:prstGeom prst="rect">
            <a:avLst/>
          </a:prstGeom>
        </p:spPr>
        <p:txBody>
          <a:bodyPr wrap="square">
            <a:spAutoFit/>
          </a:bodyPr>
          <a:lstStyle/>
          <a:p>
            <a:pPr algn="just"/>
            <a:r>
              <a:rPr lang="el-GR" sz="2000" dirty="0" err="1"/>
              <a:t>Δρ</a:t>
            </a:r>
            <a:r>
              <a:rPr lang="el-GR" sz="2000" dirty="0"/>
              <a:t> Μαρία Παύλου </a:t>
            </a:r>
          </a:p>
          <a:p>
            <a:pPr algn="just"/>
            <a:endParaRPr lang="el-GR" sz="2000" dirty="0"/>
          </a:p>
          <a:p>
            <a:pPr algn="just"/>
            <a:r>
              <a:rPr lang="en-US" sz="2000" dirty="0"/>
              <a:t>2018: </a:t>
            </a:r>
            <a:r>
              <a:rPr lang="el-GR" sz="2000" dirty="0" err="1"/>
              <a:t>Χορηγία</a:t>
            </a:r>
            <a:r>
              <a:rPr lang="el-GR" sz="2000" dirty="0"/>
              <a:t> </a:t>
            </a:r>
            <a:r>
              <a:rPr lang="el-GR" sz="2000" dirty="0" err="1"/>
              <a:t>ύψους</a:t>
            </a:r>
            <a:r>
              <a:rPr lang="el-GR" sz="2000" dirty="0"/>
              <a:t> </a:t>
            </a:r>
            <a:r>
              <a:rPr lang="el-GR" sz="2000" b="1" dirty="0"/>
              <a:t>1800 </a:t>
            </a:r>
            <a:r>
              <a:rPr lang="el-GR" sz="2000" dirty="0" err="1"/>
              <a:t>ευρω</a:t>
            </a:r>
            <a:r>
              <a:rPr lang="el-GR" sz="2000" dirty="0"/>
              <a:t>́ </a:t>
            </a:r>
            <a:r>
              <a:rPr lang="el-GR" sz="2000" dirty="0" err="1"/>
              <a:t>απο</a:t>
            </a:r>
            <a:r>
              <a:rPr lang="el-GR" sz="2000" dirty="0"/>
              <a:t>́ τις </a:t>
            </a:r>
            <a:r>
              <a:rPr lang="el-GR" sz="2000" dirty="0" err="1"/>
              <a:t>Πολιτιστικές</a:t>
            </a:r>
            <a:r>
              <a:rPr lang="el-GR" sz="2000" dirty="0"/>
              <a:t> </a:t>
            </a:r>
            <a:r>
              <a:rPr lang="el-GR" sz="2000" dirty="0" err="1"/>
              <a:t>Υπηρεσίες</a:t>
            </a:r>
            <a:r>
              <a:rPr lang="el-GR" sz="2000" dirty="0"/>
              <a:t> του </a:t>
            </a:r>
            <a:r>
              <a:rPr lang="el-GR" sz="2000" dirty="0" err="1"/>
              <a:t>Υπουργείου</a:t>
            </a:r>
            <a:r>
              <a:rPr lang="el-GR" sz="2000" dirty="0"/>
              <a:t> </a:t>
            </a:r>
            <a:r>
              <a:rPr lang="el-GR" sz="2000" dirty="0" err="1"/>
              <a:t>Παιδείας</a:t>
            </a:r>
            <a:r>
              <a:rPr lang="el-GR" sz="2000" dirty="0"/>
              <a:t> και </a:t>
            </a:r>
            <a:r>
              <a:rPr lang="el-GR" sz="2000" dirty="0" err="1"/>
              <a:t>Πολιτισμου</a:t>
            </a:r>
            <a:r>
              <a:rPr lang="el-GR" sz="2000" dirty="0"/>
              <a:t>́ </a:t>
            </a:r>
            <a:r>
              <a:rPr lang="en-GB" sz="2000" dirty="0"/>
              <a:t>K</a:t>
            </a:r>
            <a:r>
              <a:rPr lang="el-GR" sz="2000" dirty="0" err="1"/>
              <a:t>ύπρου</a:t>
            </a:r>
            <a:r>
              <a:rPr lang="el-GR" sz="2000" dirty="0"/>
              <a:t> στο </a:t>
            </a:r>
            <a:r>
              <a:rPr lang="el-GR" sz="2000" dirty="0" err="1"/>
              <a:t>πλαίσιο</a:t>
            </a:r>
            <a:r>
              <a:rPr lang="el-GR" sz="2000" dirty="0"/>
              <a:t> του </a:t>
            </a:r>
            <a:r>
              <a:rPr lang="el-GR" sz="2000" dirty="0" err="1"/>
              <a:t>Προγράμματος</a:t>
            </a:r>
            <a:r>
              <a:rPr lang="el-GR" sz="2000" dirty="0"/>
              <a:t> «</a:t>
            </a:r>
            <a:r>
              <a:rPr lang="el-GR" sz="2000" dirty="0" err="1"/>
              <a:t>Πολιτισμός</a:t>
            </a:r>
            <a:r>
              <a:rPr lang="el-GR" sz="2000" dirty="0"/>
              <a:t>» για τη </a:t>
            </a:r>
            <a:r>
              <a:rPr lang="el-GR" sz="2000" dirty="0" err="1"/>
              <a:t>διοργάνωση</a:t>
            </a:r>
            <a:r>
              <a:rPr lang="el-GR" sz="2000" dirty="0"/>
              <a:t> </a:t>
            </a:r>
            <a:r>
              <a:rPr lang="el-GR" sz="2000" dirty="0" err="1"/>
              <a:t>ποιητικής</a:t>
            </a:r>
            <a:r>
              <a:rPr lang="el-GR" sz="2000" dirty="0"/>
              <a:t> </a:t>
            </a:r>
            <a:r>
              <a:rPr lang="el-GR" sz="2000" dirty="0" err="1"/>
              <a:t>εκδήλωσης</a:t>
            </a:r>
            <a:r>
              <a:rPr lang="el-GR" sz="2000" dirty="0"/>
              <a:t> με </a:t>
            </a:r>
            <a:r>
              <a:rPr lang="el-GR" sz="2000" dirty="0" err="1"/>
              <a:t>θέμα</a:t>
            </a:r>
            <a:r>
              <a:rPr lang="el-GR" sz="2000" dirty="0"/>
              <a:t> το </a:t>
            </a:r>
            <a:r>
              <a:rPr lang="el-GR" sz="2000" dirty="0" err="1"/>
              <a:t>περιβάλλον</a:t>
            </a:r>
            <a:r>
              <a:rPr lang="el-GR" sz="2000" dirty="0"/>
              <a:t> και τη </a:t>
            </a:r>
            <a:r>
              <a:rPr lang="el-GR" sz="2000" dirty="0" err="1"/>
              <a:t>φιλοτέχνηση</a:t>
            </a:r>
            <a:r>
              <a:rPr lang="el-GR" sz="2000" dirty="0"/>
              <a:t> του </a:t>
            </a:r>
            <a:r>
              <a:rPr lang="el-GR" sz="2000" dirty="0" err="1"/>
              <a:t>Κέντρου</a:t>
            </a:r>
            <a:r>
              <a:rPr lang="el-GR" sz="2000" dirty="0"/>
              <a:t> </a:t>
            </a:r>
            <a:r>
              <a:rPr lang="el-GR" sz="2000" dirty="0" err="1"/>
              <a:t>Περιβαλλοντικής</a:t>
            </a:r>
            <a:r>
              <a:rPr lang="el-GR" sz="2000" dirty="0"/>
              <a:t> </a:t>
            </a:r>
            <a:r>
              <a:rPr lang="el-GR" sz="2000" dirty="0" err="1"/>
              <a:t>Εκπαίδευσης</a:t>
            </a:r>
            <a:r>
              <a:rPr lang="el-GR" sz="2000" dirty="0"/>
              <a:t> </a:t>
            </a:r>
            <a:r>
              <a:rPr lang="el-GR" sz="2000" dirty="0" err="1"/>
              <a:t>Σαλαμιούς</a:t>
            </a:r>
            <a:r>
              <a:rPr lang="el-GR" sz="2000" dirty="0"/>
              <a:t> στο </a:t>
            </a:r>
            <a:r>
              <a:rPr lang="el-GR" sz="2000" dirty="0" err="1"/>
              <a:t>πλαίσιο</a:t>
            </a:r>
            <a:r>
              <a:rPr lang="el-GR" sz="2000" dirty="0"/>
              <a:t> του </a:t>
            </a:r>
            <a:r>
              <a:rPr lang="el-GR" sz="2000" dirty="0" err="1"/>
              <a:t>έργου</a:t>
            </a:r>
            <a:r>
              <a:rPr lang="el-GR" sz="2000" dirty="0"/>
              <a:t> «</a:t>
            </a:r>
            <a:r>
              <a:rPr lang="el-GR" sz="2000" dirty="0" err="1"/>
              <a:t>Σαλαμιου</a:t>
            </a:r>
            <a:r>
              <a:rPr lang="el-GR" sz="2000" dirty="0"/>
              <a:t>́ - </a:t>
            </a:r>
            <a:r>
              <a:rPr lang="el-GR" sz="2000" dirty="0" err="1"/>
              <a:t>Ένα</a:t>
            </a:r>
            <a:r>
              <a:rPr lang="el-GR" sz="2000" dirty="0"/>
              <a:t> </a:t>
            </a:r>
            <a:r>
              <a:rPr lang="el-GR" sz="2000" dirty="0" err="1"/>
              <a:t>ποιητικο</a:t>
            </a:r>
            <a:r>
              <a:rPr lang="el-GR" sz="2000" dirty="0"/>
              <a:t>́ </a:t>
            </a:r>
            <a:r>
              <a:rPr lang="el-GR" sz="2000" dirty="0" err="1"/>
              <a:t>χωριο</a:t>
            </a:r>
            <a:r>
              <a:rPr lang="el-GR" sz="2000" dirty="0"/>
              <a:t>́». Η </a:t>
            </a:r>
            <a:r>
              <a:rPr lang="el-GR" sz="2000" dirty="0" err="1"/>
              <a:t>εκδήλωση</a:t>
            </a:r>
            <a:r>
              <a:rPr lang="el-GR" sz="2000" dirty="0"/>
              <a:t> </a:t>
            </a:r>
            <a:r>
              <a:rPr lang="el-GR" sz="2000" dirty="0" err="1"/>
              <a:t>έγινε</a:t>
            </a:r>
            <a:r>
              <a:rPr lang="el-GR" sz="2000" dirty="0"/>
              <a:t> σε </a:t>
            </a:r>
            <a:r>
              <a:rPr lang="el-GR" sz="2000" dirty="0" err="1"/>
              <a:t>συνεργασία</a:t>
            </a:r>
            <a:r>
              <a:rPr lang="el-GR" sz="2000" dirty="0"/>
              <a:t> με το </a:t>
            </a:r>
            <a:r>
              <a:rPr lang="el-GR" sz="2000" dirty="0" err="1"/>
              <a:t>Κοινοτικο</a:t>
            </a:r>
            <a:r>
              <a:rPr lang="el-GR" sz="2000" dirty="0"/>
              <a:t>́ </a:t>
            </a:r>
            <a:r>
              <a:rPr lang="el-GR" sz="2000" dirty="0" err="1"/>
              <a:t>Συμβούλιο</a:t>
            </a:r>
            <a:r>
              <a:rPr lang="el-GR" sz="2000" dirty="0"/>
              <a:t> </a:t>
            </a:r>
            <a:r>
              <a:rPr lang="el-GR" sz="2000" dirty="0" err="1"/>
              <a:t>Σαλαμιούς</a:t>
            </a:r>
            <a:r>
              <a:rPr lang="el-GR" sz="2000" dirty="0"/>
              <a:t>, τον </a:t>
            </a:r>
            <a:r>
              <a:rPr lang="el-GR" sz="2000" dirty="0" err="1"/>
              <a:t>Σύνδεσμο</a:t>
            </a:r>
            <a:r>
              <a:rPr lang="el-GR" sz="2000" dirty="0"/>
              <a:t> </a:t>
            </a:r>
            <a:r>
              <a:rPr lang="el-GR" sz="2000" dirty="0" err="1"/>
              <a:t>Αποδήμων</a:t>
            </a:r>
            <a:r>
              <a:rPr lang="el-GR" sz="2000" dirty="0"/>
              <a:t> </a:t>
            </a:r>
            <a:r>
              <a:rPr lang="el-GR" sz="2000" dirty="0" err="1"/>
              <a:t>Σαλαμιούς</a:t>
            </a:r>
            <a:r>
              <a:rPr lang="el-GR" sz="2000" dirty="0"/>
              <a:t> και το </a:t>
            </a:r>
            <a:r>
              <a:rPr lang="el-GR" sz="2000" dirty="0" err="1"/>
              <a:t>Κέντρο</a:t>
            </a:r>
            <a:r>
              <a:rPr lang="el-GR" sz="2000" dirty="0"/>
              <a:t> </a:t>
            </a:r>
            <a:r>
              <a:rPr lang="el-GR" sz="2000" dirty="0" err="1"/>
              <a:t>Περιβαλλοντικής</a:t>
            </a:r>
            <a:r>
              <a:rPr lang="el-GR" sz="2000" dirty="0"/>
              <a:t> </a:t>
            </a:r>
            <a:r>
              <a:rPr lang="el-GR" sz="2000" dirty="0" err="1"/>
              <a:t>Εκπαίδευσης</a:t>
            </a:r>
            <a:r>
              <a:rPr lang="el-GR" sz="2000" dirty="0"/>
              <a:t> </a:t>
            </a:r>
            <a:r>
              <a:rPr lang="el-GR" sz="2000" dirty="0" err="1"/>
              <a:t>Σαλαμιούς</a:t>
            </a:r>
            <a:r>
              <a:rPr lang="el-GR" sz="2000" dirty="0"/>
              <a:t>. </a:t>
            </a:r>
          </a:p>
          <a:p>
            <a:pPr algn="just"/>
            <a:endParaRPr lang="el-GR" sz="2000" dirty="0"/>
          </a:p>
          <a:p>
            <a:pPr algn="just"/>
            <a:r>
              <a:rPr lang="el-GR" sz="2000" dirty="0"/>
              <a:t>Στο </a:t>
            </a:r>
            <a:r>
              <a:rPr lang="el-GR" sz="2000" dirty="0" err="1"/>
              <a:t>πλαίσιο</a:t>
            </a:r>
            <a:r>
              <a:rPr lang="el-GR" sz="2000" dirty="0"/>
              <a:t> της εν </a:t>
            </a:r>
            <a:r>
              <a:rPr lang="el-GR" sz="2000" dirty="0" err="1"/>
              <a:t>λόγω</a:t>
            </a:r>
            <a:r>
              <a:rPr lang="el-GR" sz="2000" dirty="0"/>
              <a:t> </a:t>
            </a:r>
            <a:r>
              <a:rPr lang="el-GR" sz="2000" dirty="0" err="1"/>
              <a:t>δράσης</a:t>
            </a:r>
            <a:r>
              <a:rPr lang="el-GR" sz="2000" dirty="0"/>
              <a:t> </a:t>
            </a:r>
            <a:r>
              <a:rPr lang="el-GR" sz="2000" dirty="0" err="1"/>
              <a:t>προκηρύχθηκε</a:t>
            </a:r>
            <a:r>
              <a:rPr lang="el-GR" sz="2000" dirty="0"/>
              <a:t> και ο 1ος </a:t>
            </a:r>
            <a:r>
              <a:rPr lang="el-GR" sz="2000" dirty="0" err="1"/>
              <a:t>Παγκύπριος</a:t>
            </a:r>
            <a:r>
              <a:rPr lang="el-GR" sz="2000" dirty="0"/>
              <a:t> </a:t>
            </a:r>
            <a:r>
              <a:rPr lang="el-GR" sz="2000" dirty="0" err="1"/>
              <a:t>Διαγωνισμός</a:t>
            </a:r>
            <a:r>
              <a:rPr lang="el-GR" sz="2000" dirty="0"/>
              <a:t> </a:t>
            </a:r>
            <a:r>
              <a:rPr lang="el-GR" sz="2000" dirty="0" err="1"/>
              <a:t>Ποίησης</a:t>
            </a:r>
            <a:r>
              <a:rPr lang="el-GR" sz="2000" dirty="0"/>
              <a:t> </a:t>
            </a:r>
            <a:r>
              <a:rPr lang="el-GR" sz="2000" dirty="0" err="1"/>
              <a:t>Σαλαμιούς</a:t>
            </a:r>
            <a:r>
              <a:rPr lang="el-GR" sz="2000" dirty="0"/>
              <a:t> με θέμα τη Φύση και το Περιβάλλον. Η </a:t>
            </a:r>
            <a:r>
              <a:rPr lang="el-GR" sz="2000" dirty="0" err="1"/>
              <a:t>κριτικη</a:t>
            </a:r>
            <a:r>
              <a:rPr lang="el-GR" sz="2000" dirty="0"/>
              <a:t>́ </a:t>
            </a:r>
            <a:r>
              <a:rPr lang="el-GR" sz="2000" dirty="0" err="1"/>
              <a:t>επιτροπη</a:t>
            </a:r>
            <a:r>
              <a:rPr lang="el-GR" sz="2000" dirty="0"/>
              <a:t>́ του </a:t>
            </a:r>
            <a:r>
              <a:rPr lang="el-GR" sz="2000" dirty="0" err="1"/>
              <a:t>διαγωνισμου</a:t>
            </a:r>
            <a:r>
              <a:rPr lang="el-GR" sz="2000" dirty="0"/>
              <a:t>́ </a:t>
            </a:r>
            <a:r>
              <a:rPr lang="el-GR" sz="2000" dirty="0" err="1"/>
              <a:t>αποτελείτο</a:t>
            </a:r>
            <a:r>
              <a:rPr lang="el-GR" sz="2000" dirty="0"/>
              <a:t> </a:t>
            </a:r>
            <a:r>
              <a:rPr lang="el-GR" sz="2000" dirty="0" err="1"/>
              <a:t>απο</a:t>
            </a:r>
            <a:r>
              <a:rPr lang="el-GR" sz="2000" dirty="0"/>
              <a:t>́ την πολυβραβευμένη </a:t>
            </a:r>
            <a:r>
              <a:rPr lang="el-GR" sz="2000" dirty="0" err="1"/>
              <a:t>ποιήτρια</a:t>
            </a:r>
            <a:r>
              <a:rPr lang="el-GR" sz="2000" dirty="0"/>
              <a:t> </a:t>
            </a:r>
            <a:r>
              <a:rPr lang="el-GR" sz="2000" dirty="0" err="1"/>
              <a:t>Ντίνα</a:t>
            </a:r>
            <a:r>
              <a:rPr lang="el-GR" sz="2000" dirty="0"/>
              <a:t> </a:t>
            </a:r>
            <a:r>
              <a:rPr lang="el-GR" sz="2000" dirty="0" err="1"/>
              <a:t>Κατσούρη</a:t>
            </a:r>
            <a:r>
              <a:rPr lang="el-GR" sz="2000" dirty="0"/>
              <a:t>, τον </a:t>
            </a:r>
            <a:r>
              <a:rPr lang="el-GR" sz="2000" dirty="0" err="1"/>
              <a:t>ποιητη</a:t>
            </a:r>
            <a:r>
              <a:rPr lang="el-GR" sz="2000" dirty="0"/>
              <a:t>́ </a:t>
            </a:r>
            <a:r>
              <a:rPr lang="el-GR" sz="2000" dirty="0" err="1"/>
              <a:t>Αντώνη</a:t>
            </a:r>
            <a:r>
              <a:rPr lang="el-GR" sz="2000" dirty="0"/>
              <a:t> </a:t>
            </a:r>
            <a:r>
              <a:rPr lang="el-GR" sz="2000" dirty="0" err="1"/>
              <a:t>Πιλλα</a:t>
            </a:r>
            <a:r>
              <a:rPr lang="el-GR" sz="2000" dirty="0"/>
              <a:t>́ και τον Δρα </a:t>
            </a:r>
            <a:r>
              <a:rPr lang="el-GR" sz="2000" dirty="0" err="1"/>
              <a:t>Χριστόδουλο</a:t>
            </a:r>
            <a:r>
              <a:rPr lang="el-GR" sz="2000" dirty="0"/>
              <a:t> </a:t>
            </a:r>
            <a:r>
              <a:rPr lang="el-GR" sz="2000" dirty="0" err="1"/>
              <a:t>Αργυρου</a:t>
            </a:r>
            <a:r>
              <a:rPr lang="el-GR" sz="2000" dirty="0"/>
              <a:t>́. </a:t>
            </a:r>
          </a:p>
          <a:p>
            <a:pPr algn="just"/>
            <a:endParaRPr lang="el-GR" sz="2000" dirty="0"/>
          </a:p>
          <a:p>
            <a:pPr algn="just"/>
            <a:r>
              <a:rPr lang="en-GB" sz="2000" dirty="0"/>
              <a:t>H </a:t>
            </a:r>
            <a:r>
              <a:rPr lang="el-GR" sz="2000" dirty="0" err="1"/>
              <a:t>φιλοτέχνηση</a:t>
            </a:r>
            <a:r>
              <a:rPr lang="el-GR" sz="2000" dirty="0"/>
              <a:t> του </a:t>
            </a:r>
            <a:r>
              <a:rPr lang="el-GR" sz="2000" dirty="0" err="1"/>
              <a:t>Περιβαλλοντικου</a:t>
            </a:r>
            <a:r>
              <a:rPr lang="el-GR" sz="2000" dirty="0"/>
              <a:t>́ </a:t>
            </a:r>
            <a:r>
              <a:rPr lang="el-GR" sz="2000" dirty="0" err="1"/>
              <a:t>Κέντρου</a:t>
            </a:r>
            <a:r>
              <a:rPr lang="el-GR" sz="2000" dirty="0"/>
              <a:t> με </a:t>
            </a:r>
            <a:r>
              <a:rPr lang="el-GR" sz="2000" dirty="0" err="1"/>
              <a:t>τοιχογραφίες</a:t>
            </a:r>
            <a:r>
              <a:rPr lang="el-GR" sz="2000" dirty="0"/>
              <a:t> </a:t>
            </a:r>
            <a:r>
              <a:rPr lang="el-GR" sz="2000" dirty="0" err="1"/>
              <a:t>έγινε</a:t>
            </a:r>
            <a:r>
              <a:rPr lang="el-GR" sz="2000" dirty="0"/>
              <a:t> </a:t>
            </a:r>
            <a:r>
              <a:rPr lang="el-GR" sz="2000" dirty="0" err="1"/>
              <a:t>απο</a:t>
            </a:r>
            <a:r>
              <a:rPr lang="el-GR" sz="2000" dirty="0"/>
              <a:t>́ </a:t>
            </a:r>
            <a:r>
              <a:rPr lang="el-GR" sz="2000" dirty="0" err="1"/>
              <a:t>μαθητές</a:t>
            </a:r>
            <a:r>
              <a:rPr lang="el-GR" sz="2000" dirty="0"/>
              <a:t> του </a:t>
            </a:r>
            <a:r>
              <a:rPr lang="el-GR" sz="2000" dirty="0" err="1"/>
              <a:t>Νικολαϊδείου</a:t>
            </a:r>
            <a:r>
              <a:rPr lang="el-GR" sz="2000" dirty="0"/>
              <a:t> </a:t>
            </a:r>
            <a:r>
              <a:rPr lang="el-GR" sz="2000" dirty="0" err="1"/>
              <a:t>Γυμνασίου</a:t>
            </a:r>
            <a:r>
              <a:rPr lang="el-GR" sz="2000" dirty="0"/>
              <a:t> </a:t>
            </a:r>
            <a:r>
              <a:rPr lang="el-GR" sz="2000" dirty="0" err="1"/>
              <a:t>Πάφου</a:t>
            </a:r>
            <a:r>
              <a:rPr lang="el-GR" sz="2000" dirty="0"/>
              <a:t> και νήπια του Νηπιαγωγείου Κονιών Πάφου. </a:t>
            </a:r>
          </a:p>
        </p:txBody>
      </p:sp>
    </p:spTree>
    <p:extLst>
      <p:ext uri="{BB962C8B-B14F-4D97-AF65-F5344CB8AC3E}">
        <p14:creationId xmlns:p14="http://schemas.microsoft.com/office/powerpoint/2010/main" val="2316123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12715</TotalTime>
  <Words>4035</Words>
  <Application>Microsoft Macintosh PowerPoint</Application>
  <PresentationFormat>Widescreen</PresentationFormat>
  <Paragraphs>272</Paragraphs>
  <Slides>59</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Arial</vt:lpstr>
      <vt:lpstr>Bradley Hand</vt:lpstr>
      <vt:lpstr>Calibri</vt:lpstr>
      <vt:lpstr>Calibri Light</vt:lpstr>
      <vt:lpstr>Chalkboard SE</vt:lpstr>
      <vt:lpstr>Helvetica Neue</vt:lpstr>
      <vt:lpstr>Roboto</vt:lpstr>
      <vt:lpstr>Symbol</vt:lpstr>
      <vt:lpstr>Times New Roman</vt:lpstr>
      <vt:lpstr>Office Theme</vt:lpstr>
      <vt:lpstr>Προάγοντας Καθόλα Πράσινα Περιβάλλοντα </vt:lpstr>
      <vt:lpstr>PowerPoint Presentation</vt:lpstr>
      <vt:lpstr>Προάγοντας Καθόλα Πράσινα Περιβάλλοντα   Advancing Utterly Green Environments (ΑUGE)</vt:lpstr>
      <vt:lpstr>Προτεραιότητες του Προγράμματος Erasmus+  </vt:lpstr>
      <vt:lpstr>Δίκτυο συνεργασίας </vt:lpstr>
      <vt:lpstr>         Θεολογική Σχολή Εκκλησίας Κύπρου </vt:lpstr>
      <vt:lpstr>Θεολογική Σχολή Εκκλησίας Κύπρου &amp; Οικολογία </vt:lpstr>
      <vt:lpstr>PowerPoint Presentation</vt:lpstr>
      <vt:lpstr>PowerPoint Presentation</vt:lpstr>
      <vt:lpstr>PowerPoint Presentation</vt:lpstr>
      <vt:lpstr>PowerPoint Presentation</vt:lpstr>
      <vt:lpstr>PowerPoint Presentation</vt:lpstr>
      <vt:lpstr>             Ορθόδοξος Ακαδημία Κρήτης </vt:lpstr>
      <vt:lpstr>             Ορθόδοξος Ακαδημία Κρήτης </vt:lpstr>
      <vt:lpstr>             Ορθόδοξος Ακαδημία Κρήτης </vt:lpstr>
      <vt:lpstr>             Ορθόδοξος Ακαδημία Κρήτης </vt:lpstr>
      <vt:lpstr>             Ορθόδοξος Ακαδημία Κρήτης </vt:lpstr>
      <vt:lpstr>             Ορθόδοξος Ακαδημία Κρήτης </vt:lpstr>
      <vt:lpstr>Γενική Περιγραφή Έργου</vt:lpstr>
      <vt:lpstr>Στόχοι Έργου </vt:lpstr>
      <vt:lpstr>Στόχοι Έργου </vt:lpstr>
      <vt:lpstr>Ομάδες-Στόχος του Έργου </vt:lpstr>
      <vt:lpstr>Καινοτομία Έργου  </vt:lpstr>
      <vt:lpstr>Παραδοτέα / Δράσεις Έργου</vt:lpstr>
      <vt:lpstr>Επισκέψεις σε Θ.Σ.Ε.Κ. &amp; Ο.Α.Κ</vt:lpstr>
      <vt:lpstr>Συνάντησεις για την έναρξη και λήξη του ‘Εργου</vt:lpstr>
      <vt:lpstr>Βιωματικά και δημιουργικά εργαστήρια &amp; άλλες δράσεις </vt:lpstr>
      <vt:lpstr>Δράση 1: «Ας φτιάξουμε έναν βοτανόκηπο αγάπης για τους ηλικιωμένους μας»</vt:lpstr>
      <vt:lpstr>PowerPoint Presentation</vt:lpstr>
      <vt:lpstr>PowerPoint Presentation</vt:lpstr>
      <vt:lpstr>PowerPoint Presentation</vt:lpstr>
      <vt:lpstr>PowerPoint Presentation</vt:lpstr>
      <vt:lpstr>Δράση 2: Ας μάθουμε για τα βότανα της Βίβλου κι ας φτιάξουμε έναν βοτανόκηπο</vt:lpstr>
      <vt:lpstr>PowerPoint Presentation</vt:lpstr>
      <vt:lpstr>Βιογραφικό σημείωμα διδάσκοντος</vt:lpstr>
      <vt:lpstr>Δράση 3: Δύο Διαδραστικά-Bιωματικά Εργαστήρια Aνακύκλωσης Χαρτιού με εισαγωγή στις Ήπιες Μορφές Ενέργειας και έμφαση στην Αειφόρο Ορθολογική Διαχείριση Πόρων </vt:lpstr>
      <vt:lpstr>PowerPoint Presentation</vt:lpstr>
      <vt:lpstr>PowerPoint Presentation</vt:lpstr>
      <vt:lpstr>Δράση 4: Δύο Διαδραστικά-Bιωματικά Εργαστήρια με θέμα την Κλιματική Αλλαγή και Ήπιες Μορφές Ενέργειας με έμφαση στην Αειφόρο Ορθολογική Διαχείριση Πόρων</vt:lpstr>
      <vt:lpstr>PowerPoint Presentation</vt:lpstr>
      <vt:lpstr>PowerPoint Presentation</vt:lpstr>
      <vt:lpstr>PowerPoint Presentation</vt:lpstr>
      <vt:lpstr>Δράση 5: Εικαστικό Εργαστήριο Γνωρίζοντας τις «ρίζες» μας: Η Αθηενίτικη Ολόπλουμη Δαντέλα ως μέσο γνώσης και ανάπτυξης διαγενεακών  και περιβαλλοντικών σχέσεων   </vt:lpstr>
      <vt:lpstr>PowerPoint Presentation</vt:lpstr>
      <vt:lpstr>Βιογραφικό σημείωμα συντονίστριας/εμψυχώτριας</vt:lpstr>
      <vt:lpstr>Δράση 6: Μουσικό Εργαστήριο  - “Αφουγκράσου τη φύση”   </vt:lpstr>
      <vt:lpstr>Βιογραφικό σημείωμα διδάσκοντος/εμψυχωτή</vt:lpstr>
      <vt:lpstr>Δράση 7: Εργαστήριο Animation – Ταξίδι στην Ανταρκτική </vt:lpstr>
      <vt:lpstr>PowerPoint Presentation</vt:lpstr>
      <vt:lpstr>PowerPoint Presentation</vt:lpstr>
      <vt:lpstr>PowerPoint Presentation</vt:lpstr>
      <vt:lpstr>Βιογραφικό σημείωμα Χαράλαμπου Μαργαρίτη</vt:lpstr>
      <vt:lpstr>Βιογραφικό σημείωμα Αlexandre Gautier</vt:lpstr>
      <vt:lpstr>Ιστοσελίδα Προγράμματος </vt:lpstr>
      <vt:lpstr>Δομή Ιστοσελίδας </vt:lpstr>
      <vt:lpstr>Εκπαιδευτικό υλικό / Διαδραστικές ασκήσεις  </vt:lpstr>
      <vt:lpstr>Διοργάνωση Ημερίδας σε Θ.Σ.Ε.Κ. &amp; Ο.Α.Κ </vt:lpstr>
      <vt:lpstr>Διοργάνωση 2 Ημερίδων </vt:lpstr>
      <vt:lpstr>Ευχαριστούμε για την προσοχή σας!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Μαρία Παύλου</dc:creator>
  <cp:lastModifiedBy>Μαρία Παύλου</cp:lastModifiedBy>
  <cp:revision>362</cp:revision>
  <dcterms:created xsi:type="dcterms:W3CDTF">2022-05-27T06:47:39Z</dcterms:created>
  <dcterms:modified xsi:type="dcterms:W3CDTF">2022-07-28T22:00:50Z</dcterms:modified>
</cp:coreProperties>
</file>